
<file path=[Content_Types].xml><?xml version="1.0" encoding="utf-8"?>
<Types xmlns="http://schemas.openxmlformats.org/package/2006/content-types"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18"/>
  </p:notesMasterIdLst>
  <p:handoutMasterIdLst>
    <p:handoutMasterId r:id="rId19"/>
  </p:handoutMasterIdLst>
  <p:sldIdLst>
    <p:sldId id="347" r:id="rId3"/>
    <p:sldId id="355" r:id="rId4"/>
    <p:sldId id="371" r:id="rId5"/>
    <p:sldId id="372" r:id="rId6"/>
    <p:sldId id="368" r:id="rId7"/>
    <p:sldId id="373" r:id="rId8"/>
    <p:sldId id="374" r:id="rId9"/>
    <p:sldId id="377" r:id="rId10"/>
    <p:sldId id="375" r:id="rId11"/>
    <p:sldId id="379" r:id="rId12"/>
    <p:sldId id="382" r:id="rId13"/>
    <p:sldId id="378" r:id="rId14"/>
    <p:sldId id="380" r:id="rId15"/>
    <p:sldId id="381" r:id="rId16"/>
    <p:sldId id="367" r:id="rId17"/>
  </p:sldIdLst>
  <p:sldSz cx="9144000" cy="5143500" type="screen16x9"/>
  <p:notesSz cx="6742113" cy="987266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>
          <p15:clr>
            <a:srgbClr val="A4A3A4"/>
          </p15:clr>
        </p15:guide>
        <p15:guide id="2" pos="212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eo Schillaci" initials="MS" lastIdx="2" clrIdx="0">
    <p:extLst>
      <p:ext uri="{19B8F6BF-5375-455C-9EA6-DF929625EA0E}">
        <p15:presenceInfo xmlns:p15="http://schemas.microsoft.com/office/powerpoint/2012/main" userId="Matteo Schillac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0808"/>
    <a:srgbClr val="FF0066"/>
    <a:srgbClr val="B00000"/>
    <a:srgbClr val="006600"/>
    <a:srgbClr val="0066CC"/>
    <a:srgbClr val="0033CC"/>
    <a:srgbClr val="00009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551" autoAdjust="0"/>
  </p:normalViewPr>
  <p:slideViewPr>
    <p:cSldViewPr>
      <p:cViewPr varScale="1">
        <p:scale>
          <a:sx n="146" d="100"/>
          <a:sy n="146" d="100"/>
        </p:scale>
        <p:origin x="342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2766" y="-96"/>
      </p:cViewPr>
      <p:guideLst>
        <p:guide orient="horz" pos="3109"/>
        <p:guide pos="212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34" tIns="45217" rIns="90434" bIns="4521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it-IT" altLang="it-IT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9525" y="0"/>
            <a:ext cx="29225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34" tIns="45217" rIns="90434" bIns="4521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it-IT" altLang="it-IT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8950"/>
            <a:ext cx="29225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34" tIns="45217" rIns="90434" bIns="45217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it-IT" altLang="it-IT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9525" y="9378950"/>
            <a:ext cx="29225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34" tIns="45217" rIns="90434" bIns="4521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C61A9B69-74BF-41A6-9B6F-E35D35E9457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70452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735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34" tIns="45217" rIns="90434" bIns="4521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it-IT" altLang="it-IT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2735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34" tIns="45217" rIns="90434" bIns="4521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it-IT" altLang="it-IT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313" y="757238"/>
            <a:ext cx="6604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699000"/>
            <a:ext cx="4930775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34" tIns="45217" rIns="90434" bIns="452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98000"/>
            <a:ext cx="292735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34" tIns="45217" rIns="90434" bIns="45217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it-IT" altLang="it-IT"/>
          </a:p>
        </p:txBody>
      </p:sp>
      <p:sp>
        <p:nvSpPr>
          <p:cNvPr id="1003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398000"/>
            <a:ext cx="292735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34" tIns="45217" rIns="90434" bIns="4521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C0FDBC4B-83E4-4984-9447-D4E95FAEF3B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553906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0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7171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1A0C1C-77BE-4D28-9E43-E78F7FF1783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866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9219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26F5C-D91C-4F99-BE9B-4AEC4368EC02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38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6BD394-404F-A84D-8A3C-BF30A5514E4C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7801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6BD394-404F-A84D-8A3C-BF30A5514E4C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8744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979510-8BAF-481D-9378-428D85E9E04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22821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4D6C1-FFC0-4A1B-B60B-91E0678D18F0}" type="datetimeFigureOut">
              <a:rPr lang="it-IT" smtClean="0"/>
              <a:t>28/04/2026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1BBEC-68EC-4741-B0AF-C9E9C8BAF8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3014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4D6C1-FFC0-4A1B-B60B-91E0678D18F0}" type="datetimeFigureOut">
              <a:rPr lang="it-IT" smtClean="0"/>
              <a:t>28/04/2026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1BBEC-68EC-4741-B0AF-C9E9C8BAF8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1995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4D6C1-FFC0-4A1B-B60B-91E0678D18F0}" type="datetimeFigureOut">
              <a:rPr lang="it-IT" smtClean="0"/>
              <a:t>28/04/2026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1BBEC-68EC-4741-B0AF-C9E9C8BAF8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2689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4D6C1-FFC0-4A1B-B60B-91E0678D18F0}" type="datetimeFigureOut">
              <a:rPr lang="it-IT" smtClean="0"/>
              <a:t>28/04/2026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1BBEC-68EC-4741-B0AF-C9E9C8BAF8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3016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457200"/>
            <a:ext cx="77724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DBC4B4-28F4-48DD-A3FE-FFC72D248D2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04534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4D6C1-FFC0-4A1B-B60B-91E0678D18F0}" type="datetimeFigureOut">
              <a:rPr lang="it-IT" smtClean="0"/>
              <a:t>28/04/2026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1BBEC-68EC-4741-B0AF-C9E9C8BAF8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8375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4D6C1-FFC0-4A1B-B60B-91E0678D18F0}" type="datetimeFigureOut">
              <a:rPr lang="it-IT" smtClean="0"/>
              <a:t>28/04/2026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1BBEC-68EC-4741-B0AF-C9E9C8BAF8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2415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4D6C1-FFC0-4A1B-B60B-91E0678D18F0}" type="datetimeFigureOut">
              <a:rPr lang="it-IT" smtClean="0"/>
              <a:t>28/04/2026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1BBEC-68EC-4741-B0AF-C9E9C8BAF8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1173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4D6C1-FFC0-4A1B-B60B-91E0678D18F0}" type="datetimeFigureOut">
              <a:rPr lang="it-IT" smtClean="0"/>
              <a:t>28/04/2026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1BBEC-68EC-4741-B0AF-C9E9C8BAF8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5203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4D6C1-FFC0-4A1B-B60B-91E0678D18F0}" type="datetimeFigureOut">
              <a:rPr lang="it-IT" smtClean="0"/>
              <a:t>28/04/2026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1BBEC-68EC-4741-B0AF-C9E9C8BAF8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1026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4D6C1-FFC0-4A1B-B60B-91E0678D18F0}" type="datetimeFigureOut">
              <a:rPr lang="it-IT" smtClean="0"/>
              <a:t>28/04/2026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1BBEC-68EC-4741-B0AF-C9E9C8BAF8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4582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4D6C1-FFC0-4A1B-B60B-91E0678D18F0}" type="datetimeFigureOut">
              <a:rPr lang="it-IT" smtClean="0"/>
              <a:t>28/04/2026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1BBEC-68EC-4741-B0AF-C9E9C8BAF8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7771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1FFC7652-77DD-4F21-B294-86969FFB259D}" type="slidenum">
              <a:rPr lang="it-IT" altLang="it-IT"/>
              <a:pPr/>
              <a:t>‹N›</a:t>
            </a:fld>
            <a:endParaRPr lang="it-IT" altLang="it-IT"/>
          </a:p>
        </p:txBody>
      </p:sp>
      <p:pic>
        <p:nvPicPr>
          <p:cNvPr id="1031" name="Immagin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9" t="28255" r="42160" b="27374"/>
          <a:stretch>
            <a:fillRect/>
          </a:stretch>
        </p:blipFill>
        <p:spPr bwMode="auto">
          <a:xfrm>
            <a:off x="0" y="-20638"/>
            <a:ext cx="9180513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5pPr>
      <a:lvl6pPr marL="342892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6pPr>
      <a:lvl7pPr marL="685783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7pPr>
      <a:lvl8pPr marL="1028675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8pPr>
      <a:lvl9pPr marL="1371566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9pPr>
    </p:titleStyle>
    <p:bodyStyle>
      <a:lvl1pPr marL="255588" indent="-255588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5625" indent="-212725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5663" indent="-169863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198563" indent="-169863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1463" indent="-169863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03" indent="-171446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795" indent="-171446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686" indent="-171446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577" indent="-171446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4D6C1-FFC0-4A1B-B60B-91E0678D18F0}" type="datetimeFigureOut">
              <a:rPr lang="it-IT" smtClean="0"/>
              <a:t>28/04/2026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1BBEC-68EC-4741-B0AF-C9E9C8BAF8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4531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6.mp4"/><Relationship Id="rId7" Type="http://schemas.openxmlformats.org/officeDocument/2006/relationships/image" Target="../media/image2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6.mp4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9.mp4"/><Relationship Id="rId7" Type="http://schemas.openxmlformats.org/officeDocument/2006/relationships/image" Target="../media/image32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9.mp4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1.mp4"/><Relationship Id="rId7" Type="http://schemas.openxmlformats.org/officeDocument/2006/relationships/image" Target="../media/image34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11.mp4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3.mp4"/><Relationship Id="rId7" Type="http://schemas.openxmlformats.org/officeDocument/2006/relationships/image" Target="../media/image36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13.mp4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16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15.png"/><Relationship Id="rId2" Type="http://schemas.openxmlformats.org/officeDocument/2006/relationships/video" Target="../media/media1.mp4"/><Relationship Id="rId16" Type="http://schemas.openxmlformats.org/officeDocument/2006/relationships/image" Target="../media/image7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4.png"/><Relationship Id="rId5" Type="http://schemas.microsoft.com/office/2007/relationships/media" Target="../media/media3.mp4"/><Relationship Id="rId15" Type="http://schemas.openxmlformats.org/officeDocument/2006/relationships/image" Target="../media/image13.png"/><Relationship Id="rId10" Type="http://schemas.openxmlformats.org/officeDocument/2006/relationships/notesSlide" Target="../notesSlides/notesSlide4.xml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4" b="26653"/>
          <a:stretch>
            <a:fillRect/>
          </a:stretch>
        </p:blipFill>
        <p:spPr bwMode="auto">
          <a:xfrm>
            <a:off x="0" y="1616075"/>
            <a:ext cx="9251950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84163"/>
            <a:ext cx="181927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7380312" y="4587974"/>
            <a:ext cx="1683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Milan, </a:t>
            </a:r>
            <a:r>
              <a:rPr lang="it-IT" sz="1600" dirty="0">
                <a:solidFill>
                  <a:srgbClr val="FFFFFF"/>
                </a:solidFill>
                <a:latin typeface="Arial" panose="020B0604020202020204" pitchFamily="34" charset="0"/>
              </a:rPr>
              <a:t>April 16th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83568" y="284163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TRANSCATHETER AORTIC VALVE REPLACEMENT (TAVR)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8945" y="4299942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886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123478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  <a:latin typeface="Arial" panose="020B0604020202020204" pitchFamily="34" charset="0"/>
              </a:rPr>
              <a:t>CATH LAB</a:t>
            </a:r>
          </a:p>
        </p:txBody>
      </p:sp>
      <p:pic>
        <p:nvPicPr>
          <p:cNvPr id="3" name="coro LC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245" y="708251"/>
            <a:ext cx="3791739" cy="3732679"/>
          </a:xfrm>
          <a:prstGeom prst="rect">
            <a:avLst/>
          </a:prstGeom>
        </p:spPr>
      </p:pic>
      <p:pic>
        <p:nvPicPr>
          <p:cNvPr id="6" name="da inserir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88024" y="708250"/>
            <a:ext cx="3744416" cy="3732679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39CBA87B-25CD-D46B-1E2D-A18295E449C7}"/>
              </a:ext>
            </a:extLst>
          </p:cNvPr>
          <p:cNvGrpSpPr/>
          <p:nvPr/>
        </p:nvGrpSpPr>
        <p:grpSpPr>
          <a:xfrm>
            <a:off x="8587214" y="4371950"/>
            <a:ext cx="533217" cy="692113"/>
            <a:chOff x="8316416" y="3845847"/>
            <a:chExt cx="827584" cy="1074200"/>
          </a:xfrm>
        </p:grpSpPr>
        <p:pic>
          <p:nvPicPr>
            <p:cNvPr id="10" name="Immagine 4">
              <a:extLst>
                <a:ext uri="{FF2B5EF4-FFF2-40B4-BE49-F238E27FC236}">
                  <a16:creationId xmlns:a16="http://schemas.microsoft.com/office/drawing/2014/main" id="{8F4BCEB8-2614-EBA6-E756-9C24E86F7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5261" y="3845847"/>
              <a:ext cx="728662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B43581B8-43B4-6B93-D285-0F2AE83E5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16416" y="4453053"/>
              <a:ext cx="827584" cy="466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95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4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123478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  <a:latin typeface="Arial" panose="020B0604020202020204" pitchFamily="34" charset="0"/>
              </a:rPr>
              <a:t>CATH LAB</a:t>
            </a:r>
          </a:p>
        </p:txBody>
      </p:sp>
      <p:pic>
        <p:nvPicPr>
          <p:cNvPr id="4" name="posizione st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5776" y="807658"/>
            <a:ext cx="4032448" cy="3732679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01DE1D45-45D4-B4A4-D7A1-B6472FD4710E}"/>
              </a:ext>
            </a:extLst>
          </p:cNvPr>
          <p:cNvGrpSpPr/>
          <p:nvPr/>
        </p:nvGrpSpPr>
        <p:grpSpPr>
          <a:xfrm>
            <a:off x="8587214" y="4371950"/>
            <a:ext cx="533217" cy="692113"/>
            <a:chOff x="8316416" y="3845847"/>
            <a:chExt cx="827584" cy="1074200"/>
          </a:xfrm>
        </p:grpSpPr>
        <p:pic>
          <p:nvPicPr>
            <p:cNvPr id="9" name="Immagine 4">
              <a:extLst>
                <a:ext uri="{FF2B5EF4-FFF2-40B4-BE49-F238E27FC236}">
                  <a16:creationId xmlns:a16="http://schemas.microsoft.com/office/drawing/2014/main" id="{82CD765D-8E4E-31ED-FCC4-A101F9D46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5261" y="3845847"/>
              <a:ext cx="728662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E05FE001-BF42-8F45-FCBF-E33D760DC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16416" y="4453053"/>
              <a:ext cx="827584" cy="466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368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ALVULOPLASTIC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2123" y="771550"/>
            <a:ext cx="3848522" cy="3744888"/>
          </a:xfrm>
          <a:prstGeom prst="rect">
            <a:avLst/>
          </a:prstGeom>
        </p:spPr>
      </p:pic>
      <p:pic>
        <p:nvPicPr>
          <p:cNvPr id="6" name="rilascio T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06144" y="771550"/>
            <a:ext cx="3816424" cy="374488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51520" y="123478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  <a:latin typeface="Arial" panose="020B0604020202020204" pitchFamily="34" charset="0"/>
              </a:rPr>
              <a:t>CATH LAB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653658D6-062E-98A4-DC64-D24659141299}"/>
              </a:ext>
            </a:extLst>
          </p:cNvPr>
          <p:cNvGrpSpPr/>
          <p:nvPr/>
        </p:nvGrpSpPr>
        <p:grpSpPr>
          <a:xfrm>
            <a:off x="8587214" y="4371950"/>
            <a:ext cx="533217" cy="692113"/>
            <a:chOff x="8316416" y="3845847"/>
            <a:chExt cx="827584" cy="1074200"/>
          </a:xfrm>
        </p:grpSpPr>
        <p:pic>
          <p:nvPicPr>
            <p:cNvPr id="10" name="Immagine 4">
              <a:extLst>
                <a:ext uri="{FF2B5EF4-FFF2-40B4-BE49-F238E27FC236}">
                  <a16:creationId xmlns:a16="http://schemas.microsoft.com/office/drawing/2014/main" id="{466F4AD2-519F-8C6A-2B6A-5B74DCF84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5261" y="3845847"/>
              <a:ext cx="728662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42A8C1DE-EC33-72A3-6895-AB120B9AB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16416" y="4453053"/>
              <a:ext cx="827584" cy="466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281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51520" y="123478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  <a:latin typeface="Arial" panose="020B0604020202020204" pitchFamily="34" charset="0"/>
              </a:rPr>
              <a:t>CATH LAB</a:t>
            </a:r>
          </a:p>
        </p:txBody>
      </p:sp>
      <p:pic>
        <p:nvPicPr>
          <p:cNvPr id="4" name="P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906164"/>
            <a:ext cx="3829490" cy="3685150"/>
          </a:xfrm>
          <a:prstGeom prst="rect">
            <a:avLst/>
          </a:prstGeom>
        </p:spPr>
      </p:pic>
      <p:pic>
        <p:nvPicPr>
          <p:cNvPr id="5" name="dopo rilascio T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915565"/>
            <a:ext cx="3995936" cy="3675749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EC37A81B-D82E-905B-16F9-AFE054D6CAB0}"/>
              </a:ext>
            </a:extLst>
          </p:cNvPr>
          <p:cNvGrpSpPr/>
          <p:nvPr/>
        </p:nvGrpSpPr>
        <p:grpSpPr>
          <a:xfrm>
            <a:off x="8587214" y="4371950"/>
            <a:ext cx="533217" cy="692113"/>
            <a:chOff x="8316416" y="3845847"/>
            <a:chExt cx="827584" cy="1074200"/>
          </a:xfrm>
        </p:grpSpPr>
        <p:pic>
          <p:nvPicPr>
            <p:cNvPr id="10" name="Immagine 4">
              <a:extLst>
                <a:ext uri="{FF2B5EF4-FFF2-40B4-BE49-F238E27FC236}">
                  <a16:creationId xmlns:a16="http://schemas.microsoft.com/office/drawing/2014/main" id="{33D9C4F8-208D-6FF7-8FC2-64ABE552F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5261" y="3845847"/>
              <a:ext cx="728662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50E74B94-60E7-1BC0-9B66-A97175CEB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16416" y="4453053"/>
              <a:ext cx="827584" cy="466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164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5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51520" y="123478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  <a:latin typeface="Arial" panose="020B0604020202020204" pitchFamily="34" charset="0"/>
              </a:rPr>
              <a:t>CATH LAB</a:t>
            </a:r>
          </a:p>
        </p:txBody>
      </p:sp>
      <p:pic>
        <p:nvPicPr>
          <p:cNvPr id="5" name="Chimney stent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564" y="843558"/>
            <a:ext cx="3816424" cy="3780024"/>
          </a:xfrm>
          <a:prstGeom prst="rect">
            <a:avLst/>
          </a:prstGeom>
        </p:spPr>
      </p:pic>
      <p:pic>
        <p:nvPicPr>
          <p:cNvPr id="6" name="Chimney final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4008" y="843558"/>
            <a:ext cx="3888431" cy="3780023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9E97CE76-B13E-C23C-B432-C7B9EB708F34}"/>
              </a:ext>
            </a:extLst>
          </p:cNvPr>
          <p:cNvGrpSpPr/>
          <p:nvPr/>
        </p:nvGrpSpPr>
        <p:grpSpPr>
          <a:xfrm>
            <a:off x="8587214" y="4371950"/>
            <a:ext cx="533217" cy="692113"/>
            <a:chOff x="8316416" y="3845847"/>
            <a:chExt cx="827584" cy="1074200"/>
          </a:xfrm>
        </p:grpSpPr>
        <p:pic>
          <p:nvPicPr>
            <p:cNvPr id="10" name="Immagine 4">
              <a:extLst>
                <a:ext uri="{FF2B5EF4-FFF2-40B4-BE49-F238E27FC236}">
                  <a16:creationId xmlns:a16="http://schemas.microsoft.com/office/drawing/2014/main" id="{987F8BFD-5C51-D6D7-5168-F279D7D66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5261" y="3845847"/>
              <a:ext cx="728662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0C8C9A8E-16A3-EDD3-7F1E-832B62DD5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16416" y="4453053"/>
              <a:ext cx="827584" cy="466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0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91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267744" y="1995686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  <a:latin typeface="Arial" panose="020B0604020202020204" pitchFamily="34" charset="0"/>
              </a:rPr>
              <a:t>ENJOY THE CASE!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871F2CE4-FC86-BE2E-EBAC-ED28F3375564}"/>
              </a:ext>
            </a:extLst>
          </p:cNvPr>
          <p:cNvGrpSpPr/>
          <p:nvPr/>
        </p:nvGrpSpPr>
        <p:grpSpPr>
          <a:xfrm>
            <a:off x="8587214" y="4371950"/>
            <a:ext cx="533217" cy="692113"/>
            <a:chOff x="8316416" y="3845847"/>
            <a:chExt cx="827584" cy="1074200"/>
          </a:xfrm>
        </p:grpSpPr>
        <p:pic>
          <p:nvPicPr>
            <p:cNvPr id="8" name="Immagine 4">
              <a:extLst>
                <a:ext uri="{FF2B5EF4-FFF2-40B4-BE49-F238E27FC236}">
                  <a16:creationId xmlns:a16="http://schemas.microsoft.com/office/drawing/2014/main" id="{1C2AEC4F-BE06-58C0-D83B-9ABC14D2E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5261" y="3845847"/>
              <a:ext cx="728662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B2797956-F18A-BD9B-2A58-51ADB19FA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16416" y="4453053"/>
              <a:ext cx="827584" cy="466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4696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0" name="Rectangle 8199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4" r="26531" b="1"/>
          <a:stretch>
            <a:fillRect/>
          </a:stretch>
        </p:blipFill>
        <p:spPr>
          <a:xfrm>
            <a:off x="3662268" y="10"/>
            <a:ext cx="5481732" cy="2523734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1026" name="Picture 2" descr="Desio">
            <a:extLst>
              <a:ext uri="{FF2B5EF4-FFF2-40B4-BE49-F238E27FC236}">
                <a16:creationId xmlns:a16="http://schemas.microsoft.com/office/drawing/2014/main" id="{81A532EA-4D14-ABEF-8B23-1050D160B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8" r="9" b="9"/>
          <a:stretch>
            <a:fillRect/>
          </a:stretch>
        </p:blipFill>
        <p:spPr bwMode="auto">
          <a:xfrm>
            <a:off x="3662268" y="2619756"/>
            <a:ext cx="5481732" cy="2523744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8202" name="Freeform: Shape 8201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51435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204" name="Freeform: Shape 8203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5499" cy="51435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93" name="Text Box 11"/>
          <p:cNvSpPr txBox="1">
            <a:spLocks noChangeArrowheads="1"/>
          </p:cNvSpPr>
          <p:nvPr/>
        </p:nvSpPr>
        <p:spPr bwMode="auto">
          <a:xfrm>
            <a:off x="329184" y="2354020"/>
            <a:ext cx="3764305" cy="8700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>
              <a:buNone/>
            </a:pP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</a:rPr>
              <a:t>TRANSCATHETER AORTIC VALVE REPLACEMENT (TAVR)</a:t>
            </a:r>
          </a:p>
        </p:txBody>
      </p:sp>
      <p:sp>
        <p:nvSpPr>
          <p:cNvPr id="8206" name="Rectangle 8205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5992" y="26009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8208" name="Rectangle 8207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823" y="3345839"/>
            <a:ext cx="3764306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449" y="3550882"/>
            <a:ext cx="728662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8EC6486-211C-12F1-8040-E6CC9D2287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9889" y="3549062"/>
            <a:ext cx="1004757" cy="56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47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568A0C3-74A1-1492-C3E3-D6214EA21169}"/>
              </a:ext>
            </a:extLst>
          </p:cNvPr>
          <p:cNvSpPr txBox="1"/>
          <p:nvPr/>
        </p:nvSpPr>
        <p:spPr>
          <a:xfrm>
            <a:off x="1058099" y="977331"/>
            <a:ext cx="2238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</a:rPr>
              <a:t>Female, XX years old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EC6101-C192-E62C-1B29-3BE821EE9608}"/>
              </a:ext>
            </a:extLst>
          </p:cNvPr>
          <p:cNvSpPr txBox="1"/>
          <p:nvPr/>
        </p:nvSpPr>
        <p:spPr>
          <a:xfrm>
            <a:off x="1038131" y="1825654"/>
            <a:ext cx="3497472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>
                <a:latin typeface="Arial" panose="020B0604020202020204" pitchFamily="34" charset="0"/>
              </a:rPr>
              <a:t>Cardiovascular risk factors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45BC54-A2FE-BEE3-1BAB-51889EB9143D}"/>
              </a:ext>
            </a:extLst>
          </p:cNvPr>
          <p:cNvSpPr txBox="1"/>
          <p:nvPr/>
        </p:nvSpPr>
        <p:spPr>
          <a:xfrm>
            <a:off x="930636" y="3376648"/>
            <a:ext cx="3364591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>
                <a:latin typeface="Arial" panose="020B0604020202020204" pitchFamily="34" charset="0"/>
              </a:rPr>
              <a:t>Comorbidities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it-IT" altLang="it-IT" sz="1600" dirty="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B58360-3B0D-F619-DFDA-BBF124EE33F1}"/>
              </a:ext>
            </a:extLst>
          </p:cNvPr>
          <p:cNvSpPr txBox="1"/>
          <p:nvPr/>
        </p:nvSpPr>
        <p:spPr>
          <a:xfrm>
            <a:off x="5589104" y="3351874"/>
            <a:ext cx="2568332" cy="1668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>
                <a:latin typeface="Arial" panose="020B0604020202020204" pitchFamily="34" charset="0"/>
              </a:rPr>
              <a:t>Baseline laboratory data</a:t>
            </a:r>
          </a:p>
          <a:p>
            <a:pPr marL="257168" indent="-25716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</a:rPr>
              <a:t>Creatinine XX mg/dL</a:t>
            </a:r>
          </a:p>
          <a:p>
            <a:pPr>
              <a:lnSpc>
                <a:spcPct val="120000"/>
              </a:lnSpc>
            </a:pPr>
            <a:r>
              <a:rPr lang="en-US" sz="1400" dirty="0">
                <a:latin typeface="Arial" panose="020B0604020202020204" pitchFamily="34" charset="0"/>
              </a:rPr>
              <a:t>     </a:t>
            </a:r>
            <a:r>
              <a:rPr lang="en-US" sz="1400" b="1" dirty="0" err="1">
                <a:latin typeface="Arial" panose="020B0604020202020204" pitchFamily="34" charset="0"/>
              </a:rPr>
              <a:t>eGFR</a:t>
            </a:r>
            <a:r>
              <a:rPr lang="en-US" sz="1400" b="1" dirty="0">
                <a:latin typeface="Arial" panose="020B0604020202020204" pitchFamily="34" charset="0"/>
              </a:rPr>
              <a:t> XX ml/min/1.73 m</a:t>
            </a:r>
            <a:r>
              <a:rPr lang="en-US" sz="1400" b="1" baseline="30000" dirty="0">
                <a:latin typeface="Arial" panose="020B0604020202020204" pitchFamily="34" charset="0"/>
              </a:rPr>
              <a:t>2</a:t>
            </a:r>
          </a:p>
          <a:p>
            <a:pPr marL="257168" indent="-25716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</a:rPr>
              <a:t>Hb: XX g/</a:t>
            </a:r>
            <a:r>
              <a:rPr lang="en-US" sz="1400" b="1" dirty="0" err="1">
                <a:latin typeface="Arial" panose="020B0604020202020204" pitchFamily="34" charset="0"/>
              </a:rPr>
              <a:t>dL</a:t>
            </a:r>
            <a:endParaRPr lang="en-US" sz="1400" b="1" dirty="0">
              <a:latin typeface="Arial" panose="020B0604020202020204" pitchFamily="34" charset="0"/>
            </a:endParaRPr>
          </a:p>
          <a:p>
            <a:pPr marL="257168" indent="-25716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</a:rPr>
              <a:t>PLT: XX.000 /mm</a:t>
            </a:r>
            <a:r>
              <a:rPr lang="en-US" sz="1400" baseline="30000" dirty="0">
                <a:latin typeface="Arial" panose="020B0604020202020204" pitchFamily="34" charset="0"/>
              </a:rPr>
              <a:t>3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endParaRPr lang="en-US" sz="1600" b="1" dirty="0">
              <a:latin typeface="Arial" panose="020B0604020202020204" pitchFamily="34" charset="0"/>
            </a:endParaRPr>
          </a:p>
        </p:txBody>
      </p:sp>
      <p:pic>
        <p:nvPicPr>
          <p:cNvPr id="1026" name="Picture 2" descr="Blood, sample, vial, lab, laboratory, test, tube icon - Download on  Iconfinder">
            <a:extLst>
              <a:ext uri="{FF2B5EF4-FFF2-40B4-BE49-F238E27FC236}">
                <a16:creationId xmlns:a16="http://schemas.microsoft.com/office/drawing/2014/main" id="{8F3F53FF-E87D-0DAC-8F38-E6A60E670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282" y="3513770"/>
            <a:ext cx="614652" cy="61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phic 18" descr="Man with cane with solid fill">
            <a:extLst>
              <a:ext uri="{FF2B5EF4-FFF2-40B4-BE49-F238E27FC236}">
                <a16:creationId xmlns:a16="http://schemas.microsoft.com/office/drawing/2014/main" id="{A2FF33E0-BBB3-CDA8-0C8E-B1F248CEA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42" y="3492332"/>
            <a:ext cx="663594" cy="663594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151372" y="114768"/>
            <a:ext cx="3412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ea typeface="Klampenborg 2010" panose="02000506040000020004" pitchFamily="50" charset="0"/>
              </a:rPr>
              <a:t>Patient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ea typeface="Klampenborg 2010" panose="02000506040000020004" pitchFamily="50" charset="0"/>
              </a:rPr>
              <a:t> History</a:t>
            </a:r>
          </a:p>
        </p:txBody>
      </p:sp>
      <p:pic>
        <p:nvPicPr>
          <p:cNvPr id="3076" name="Picture 4" descr="Cuffs Icon PNG, Vector, PSD, and Clipart With Transparent Background for  Free Download |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6" y="1842712"/>
            <a:ext cx="945063" cy="94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Medicine drug - Free healthcare and medical icon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768" y="699543"/>
            <a:ext cx="667172" cy="66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D0EC6101-C192-E62C-1B29-3BE821EE9608}"/>
              </a:ext>
            </a:extLst>
          </p:cNvPr>
          <p:cNvSpPr txBox="1"/>
          <p:nvPr/>
        </p:nvSpPr>
        <p:spPr>
          <a:xfrm>
            <a:off x="5589104" y="785905"/>
            <a:ext cx="2881309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>
                <a:latin typeface="Arial" panose="020B0604020202020204" pitchFamily="34" charset="0"/>
              </a:rPr>
              <a:t>Baseline medications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363" y="844219"/>
            <a:ext cx="688760" cy="604778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EF76462B-5949-7BA8-94E6-80C43F45AFED}"/>
              </a:ext>
            </a:extLst>
          </p:cNvPr>
          <p:cNvGrpSpPr/>
          <p:nvPr/>
        </p:nvGrpSpPr>
        <p:grpSpPr>
          <a:xfrm>
            <a:off x="8587214" y="4371950"/>
            <a:ext cx="533217" cy="692113"/>
            <a:chOff x="8316416" y="3845847"/>
            <a:chExt cx="827584" cy="1074200"/>
          </a:xfrm>
        </p:grpSpPr>
        <p:pic>
          <p:nvPicPr>
            <p:cNvPr id="17" name="Immagine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5261" y="3845847"/>
              <a:ext cx="728662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1E31732E-50A3-A2FE-CFA9-4DD11DC4A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16416" y="4453053"/>
              <a:ext cx="827584" cy="466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4353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/>
          <p:cNvSpPr txBox="1"/>
          <p:nvPr/>
        </p:nvSpPr>
        <p:spPr>
          <a:xfrm>
            <a:off x="151372" y="114768"/>
            <a:ext cx="3412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ea typeface="Klampenborg 2010" panose="02000506040000020004" pitchFamily="50" charset="0"/>
              </a:rPr>
              <a:t>Patient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ea typeface="Klampenborg 2010" panose="02000506040000020004" pitchFamily="50" charset="0"/>
              </a:rPr>
              <a:t> History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35063CEE-1B1C-162F-6359-DD1BBD9D495E}"/>
              </a:ext>
            </a:extLst>
          </p:cNvPr>
          <p:cNvSpPr txBox="1"/>
          <p:nvPr/>
        </p:nvSpPr>
        <p:spPr>
          <a:xfrm>
            <a:off x="367337" y="769755"/>
            <a:ext cx="85542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500" dirty="0">
              <a:latin typeface="Arial" panose="020B0604020202020204" pitchFamily="34" charset="0"/>
            </a:endParaRP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500" u="sng" dirty="0">
              <a:latin typeface="Arial" panose="020B0604020202020204" pitchFamily="34" charset="0"/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endParaRPr lang="en-US" sz="1500" u="sng" dirty="0">
              <a:latin typeface="Arial" panose="020B0604020202020204" pitchFamily="34" charset="0"/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endParaRPr lang="en-US" sz="1500" dirty="0">
              <a:latin typeface="Arial" panose="020B0604020202020204" pitchFamily="34" charset="0"/>
              <a:sym typeface="Wingdings" pitchFamily="2" charset="2"/>
            </a:endParaRPr>
          </a:p>
        </p:txBody>
      </p:sp>
      <p:pic>
        <p:nvPicPr>
          <p:cNvPr id="2" name="A4ch migliore">
            <a:hlinkClick r:id="" action="ppaction://media"/>
            <a:extLst>
              <a:ext uri="{FF2B5EF4-FFF2-40B4-BE49-F238E27FC236}">
                <a16:creationId xmlns:a16="http://schemas.microsoft.com/office/drawing/2014/main" id="{D85883E3-2C00-57E0-79B4-AA25B5F033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9552" y="763673"/>
            <a:ext cx="3472557" cy="1953313"/>
          </a:xfrm>
          <a:prstGeom prst="rect">
            <a:avLst/>
          </a:prstGeom>
        </p:spPr>
      </p:pic>
      <p:pic>
        <p:nvPicPr>
          <p:cNvPr id="3" name="Mitrale">
            <a:hlinkClick r:id="" action="ppaction://media"/>
            <a:extLst>
              <a:ext uri="{FF2B5EF4-FFF2-40B4-BE49-F238E27FC236}">
                <a16:creationId xmlns:a16="http://schemas.microsoft.com/office/drawing/2014/main" id="{1AE6B808-8EAF-0EB1-3EEA-EF38FFA35EE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43860" y="763673"/>
            <a:ext cx="3472557" cy="1953313"/>
          </a:xfrm>
          <a:prstGeom prst="rect">
            <a:avLst/>
          </a:prstGeom>
        </p:spPr>
      </p:pic>
      <p:pic>
        <p:nvPicPr>
          <p:cNvPr id="4" name="Plax">
            <a:hlinkClick r:id="" action="ppaction://media"/>
            <a:extLst>
              <a:ext uri="{FF2B5EF4-FFF2-40B4-BE49-F238E27FC236}">
                <a16:creationId xmlns:a16="http://schemas.microsoft.com/office/drawing/2014/main" id="{367B57FD-1716-4E77-06DB-BD4A6697ECA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37281" y="3020358"/>
            <a:ext cx="3472557" cy="1953313"/>
          </a:xfrm>
          <a:prstGeom prst="rect">
            <a:avLst/>
          </a:prstGeom>
        </p:spPr>
      </p:pic>
      <p:pic>
        <p:nvPicPr>
          <p:cNvPr id="5" name="SAX aorta">
            <a:hlinkClick r:id="" action="ppaction://media"/>
            <a:extLst>
              <a:ext uri="{FF2B5EF4-FFF2-40B4-BE49-F238E27FC236}">
                <a16:creationId xmlns:a16="http://schemas.microsoft.com/office/drawing/2014/main" id="{EB9E3069-ECFF-E275-46EB-C6BB1FBEA2F4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15632" y="3003952"/>
            <a:ext cx="3500785" cy="1969192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F7A28EB0-7EC6-1DA8-8196-EED69AA3F453}"/>
              </a:ext>
            </a:extLst>
          </p:cNvPr>
          <p:cNvGrpSpPr/>
          <p:nvPr/>
        </p:nvGrpSpPr>
        <p:grpSpPr>
          <a:xfrm>
            <a:off x="8587214" y="4371950"/>
            <a:ext cx="533217" cy="692113"/>
            <a:chOff x="8316416" y="3845847"/>
            <a:chExt cx="827584" cy="1074200"/>
          </a:xfrm>
        </p:grpSpPr>
        <p:pic>
          <p:nvPicPr>
            <p:cNvPr id="10" name="Immagine 4">
              <a:extLst>
                <a:ext uri="{FF2B5EF4-FFF2-40B4-BE49-F238E27FC236}">
                  <a16:creationId xmlns:a16="http://schemas.microsoft.com/office/drawing/2014/main" id="{2AD827B8-0EA6-1389-029B-093833EA8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5261" y="3845847"/>
              <a:ext cx="728662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2F929E2A-5488-27B5-32C2-A4CD9A704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316416" y="4453053"/>
              <a:ext cx="827584" cy="466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021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7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467544" y="165869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  <a:latin typeface="Arial" panose="020B0604020202020204" pitchFamily="34" charset="0"/>
              </a:rPr>
              <a:t>CT EVALUATION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689087"/>
            <a:ext cx="3672408" cy="410992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284" y="689088"/>
            <a:ext cx="3662140" cy="4109925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8BA8D428-B67B-1D29-61F8-3D88A10AE790}"/>
              </a:ext>
            </a:extLst>
          </p:cNvPr>
          <p:cNvGrpSpPr/>
          <p:nvPr/>
        </p:nvGrpSpPr>
        <p:grpSpPr>
          <a:xfrm>
            <a:off x="8587214" y="4371950"/>
            <a:ext cx="533217" cy="692113"/>
            <a:chOff x="8316416" y="3845847"/>
            <a:chExt cx="827584" cy="1074200"/>
          </a:xfrm>
        </p:grpSpPr>
        <p:pic>
          <p:nvPicPr>
            <p:cNvPr id="10" name="Immagine 4">
              <a:extLst>
                <a:ext uri="{FF2B5EF4-FFF2-40B4-BE49-F238E27FC236}">
                  <a16:creationId xmlns:a16="http://schemas.microsoft.com/office/drawing/2014/main" id="{977C6D19-3199-5D01-D74F-537E61D2F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5261" y="3845847"/>
              <a:ext cx="728662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6C9C5C69-DE04-592E-3E7E-0A31795C2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16416" y="4453053"/>
              <a:ext cx="827584" cy="466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0201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467544" y="165869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  <a:latin typeface="Arial" panose="020B0604020202020204" pitchFamily="34" charset="0"/>
              </a:rPr>
              <a:t>CT EVALUATION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131590"/>
            <a:ext cx="2834266" cy="344646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762" y="712399"/>
            <a:ext cx="2854366" cy="411784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712398"/>
            <a:ext cx="2808312" cy="4117843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166880FA-545C-0518-0DE0-22662A3FB50A}"/>
              </a:ext>
            </a:extLst>
          </p:cNvPr>
          <p:cNvGrpSpPr/>
          <p:nvPr/>
        </p:nvGrpSpPr>
        <p:grpSpPr>
          <a:xfrm>
            <a:off x="8587214" y="4371950"/>
            <a:ext cx="533217" cy="692113"/>
            <a:chOff x="8316416" y="3845847"/>
            <a:chExt cx="827584" cy="1074200"/>
          </a:xfrm>
        </p:grpSpPr>
        <p:pic>
          <p:nvPicPr>
            <p:cNvPr id="11" name="Immagine 4">
              <a:extLst>
                <a:ext uri="{FF2B5EF4-FFF2-40B4-BE49-F238E27FC236}">
                  <a16:creationId xmlns:a16="http://schemas.microsoft.com/office/drawing/2014/main" id="{8C73F285-1388-5206-19CB-6B08EDE53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5261" y="3845847"/>
              <a:ext cx="728662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3213B75C-8826-97B0-3760-E1ED30B6D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16416" y="4453053"/>
              <a:ext cx="827584" cy="466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0870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915566"/>
            <a:ext cx="3600400" cy="308384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557" y="207987"/>
            <a:ext cx="3990975" cy="4541299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67544" y="165869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  <a:latin typeface="Arial" panose="020B0604020202020204" pitchFamily="34" charset="0"/>
              </a:rPr>
              <a:t>CT EVALUATION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865E58B4-C1DB-DB08-16CB-62BA7C98C3C6}"/>
              </a:ext>
            </a:extLst>
          </p:cNvPr>
          <p:cNvGrpSpPr/>
          <p:nvPr/>
        </p:nvGrpSpPr>
        <p:grpSpPr>
          <a:xfrm>
            <a:off x="8587214" y="4371950"/>
            <a:ext cx="533217" cy="692113"/>
            <a:chOff x="8316416" y="3845847"/>
            <a:chExt cx="827584" cy="1074200"/>
          </a:xfrm>
        </p:grpSpPr>
        <p:pic>
          <p:nvPicPr>
            <p:cNvPr id="10" name="Immagine 4">
              <a:extLst>
                <a:ext uri="{FF2B5EF4-FFF2-40B4-BE49-F238E27FC236}">
                  <a16:creationId xmlns:a16="http://schemas.microsoft.com/office/drawing/2014/main" id="{EABEC56E-EF4A-E028-ABE9-7283719D3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5261" y="3845847"/>
              <a:ext cx="728662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1BD9DC28-F22E-2A86-638B-468CDB9A7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16416" y="4453053"/>
              <a:ext cx="827584" cy="466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8662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467544" y="165869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  <a:latin typeface="Arial" panose="020B0604020202020204" pitchFamily="34" charset="0"/>
              </a:rPr>
              <a:t>CT EVALUATION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771550"/>
            <a:ext cx="3866009" cy="396044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268" y="771550"/>
            <a:ext cx="3797145" cy="3960440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368C1F6D-A42E-0D85-316A-48BF822FDE17}"/>
              </a:ext>
            </a:extLst>
          </p:cNvPr>
          <p:cNvGrpSpPr/>
          <p:nvPr/>
        </p:nvGrpSpPr>
        <p:grpSpPr>
          <a:xfrm>
            <a:off x="8316416" y="3845847"/>
            <a:ext cx="827584" cy="1074200"/>
            <a:chOff x="8316416" y="3845847"/>
            <a:chExt cx="827584" cy="1074200"/>
          </a:xfrm>
        </p:grpSpPr>
        <p:pic>
          <p:nvPicPr>
            <p:cNvPr id="6" name="Immagine 4">
              <a:extLst>
                <a:ext uri="{FF2B5EF4-FFF2-40B4-BE49-F238E27FC236}">
                  <a16:creationId xmlns:a16="http://schemas.microsoft.com/office/drawing/2014/main" id="{78BC5690-DF6E-DA9E-7155-7B7A2C658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5261" y="3845847"/>
              <a:ext cx="728662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C618CC07-F347-A75B-0242-1CD80F5EC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16416" y="4453053"/>
              <a:ext cx="827584" cy="466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8352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83518"/>
            <a:ext cx="7942709" cy="431549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67544" y="0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  <a:latin typeface="Arial" panose="020B0604020202020204" pitchFamily="34" charset="0"/>
              </a:rPr>
              <a:t>CT EVALUATION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9321F15B-9177-4B3C-068A-341ED03E26A9}"/>
              </a:ext>
            </a:extLst>
          </p:cNvPr>
          <p:cNvGrpSpPr/>
          <p:nvPr/>
        </p:nvGrpSpPr>
        <p:grpSpPr>
          <a:xfrm>
            <a:off x="8587214" y="4371950"/>
            <a:ext cx="533217" cy="692113"/>
            <a:chOff x="8316416" y="3845847"/>
            <a:chExt cx="827584" cy="1074200"/>
          </a:xfrm>
        </p:grpSpPr>
        <p:pic>
          <p:nvPicPr>
            <p:cNvPr id="9" name="Immagine 4">
              <a:extLst>
                <a:ext uri="{FF2B5EF4-FFF2-40B4-BE49-F238E27FC236}">
                  <a16:creationId xmlns:a16="http://schemas.microsoft.com/office/drawing/2014/main" id="{FDE06423-F411-D301-A2C8-8A5B5A773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5261" y="3845847"/>
              <a:ext cx="728662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0B454E43-95C5-D980-348A-2081D9C49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16416" y="4453053"/>
              <a:ext cx="827584" cy="466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9153631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plate_psd_16_9.ppt [modalità compatibilità]" id="{9E990DEA-A0F6-49EF-B37B-054C356DC4CB}" vid="{3A0565A6-572C-421F-AF87-EDDDE3770C20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template_psd_16_9</Template>
  <TotalTime>754</TotalTime>
  <Words>91</Words>
  <Application>Microsoft Office PowerPoint</Application>
  <PresentationFormat>Presentazione su schermo (16:9)</PresentationFormat>
  <Paragraphs>31</Paragraphs>
  <Slides>15</Slides>
  <Notes>4</Notes>
  <HiddenSlides>0</HiddenSlides>
  <MMClips>13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15</vt:i4>
      </vt:variant>
    </vt:vector>
  </HeadingPairs>
  <TitlesOfParts>
    <vt:vector size="22" baseType="lpstr">
      <vt:lpstr>Arial</vt:lpstr>
      <vt:lpstr>Avenir Next LT Pro</vt:lpstr>
      <vt:lpstr>Calibri</vt:lpstr>
      <vt:lpstr>Calibri Light</vt:lpstr>
      <vt:lpstr>Times New Roman</vt:lpstr>
      <vt:lpstr>Struttura predefinita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Policlinico San Donato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Giovanni Bianchi</dc:creator>
  <cp:lastModifiedBy>Mauro Gagliardi</cp:lastModifiedBy>
  <cp:revision>86</cp:revision>
  <cp:lastPrinted>2015-03-11T10:35:05Z</cp:lastPrinted>
  <dcterms:created xsi:type="dcterms:W3CDTF">2017-10-30T16:39:43Z</dcterms:created>
  <dcterms:modified xsi:type="dcterms:W3CDTF">2026-04-28T18:45:51Z</dcterms:modified>
</cp:coreProperties>
</file>