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56" r:id="rId10"/>
    <p:sldId id="287" r:id="rId11"/>
    <p:sldId id="271" r:id="rId12"/>
    <p:sldId id="273" r:id="rId13"/>
    <p:sldId id="274" r:id="rId14"/>
    <p:sldId id="275" r:id="rId15"/>
    <p:sldId id="28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57" r:id="rId28"/>
    <p:sldId id="262" r:id="rId29"/>
    <p:sldId id="263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3DE63-BC79-4DB7-8BF9-2533D371E1FD}" v="1" dt="2026-01-22T16:57:52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Campagna" userId="bb48f037a75825fa" providerId="LiveId" clId="{F1600CB0-1C0C-4089-85ED-BE4B4B79A70A}"/>
    <pc:docChg chg="custSel addSld modSld">
      <pc:chgData name="Fabio Campagna" userId="bb48f037a75825fa" providerId="LiveId" clId="{F1600CB0-1C0C-4089-85ED-BE4B4B79A70A}" dt="2026-01-22T16:58:39.178" v="36" actId="1076"/>
      <pc:docMkLst>
        <pc:docMk/>
      </pc:docMkLst>
      <pc:sldChg chg="addSp delSp modSp mod">
        <pc:chgData name="Fabio Campagna" userId="bb48f037a75825fa" providerId="LiveId" clId="{F1600CB0-1C0C-4089-85ED-BE4B4B79A70A}" dt="2026-01-22T16:58:39.178" v="36" actId="1076"/>
        <pc:sldMkLst>
          <pc:docMk/>
          <pc:sldMk cId="1640851520" sldId="275"/>
        </pc:sldMkLst>
        <pc:spChg chg="add del mod">
          <ac:chgData name="Fabio Campagna" userId="bb48f037a75825fa" providerId="LiveId" clId="{F1600CB0-1C0C-4089-85ED-BE4B4B79A70A}" dt="2026-01-22T16:58:12.945" v="34" actId="478"/>
          <ac:spMkLst>
            <pc:docMk/>
            <pc:sldMk cId="1640851520" sldId="275"/>
            <ac:spMk id="3" creationId="{3E001D27-7676-BC0C-3377-D720594D80B5}"/>
          </ac:spMkLst>
        </pc:spChg>
        <pc:picChg chg="add mod">
          <ac:chgData name="Fabio Campagna" userId="bb48f037a75825fa" providerId="LiveId" clId="{F1600CB0-1C0C-4089-85ED-BE4B4B79A70A}" dt="2026-01-22T16:58:39.178" v="36" actId="1076"/>
          <ac:picMkLst>
            <pc:docMk/>
            <pc:sldMk cId="1640851520" sldId="275"/>
            <ac:picMk id="10" creationId="{031F0ED8-5652-8428-CE2B-6626CEF52629}"/>
          </ac:picMkLst>
        </pc:picChg>
        <pc:inkChg chg="add">
          <ac:chgData name="Fabio Campagna" userId="bb48f037a75825fa" providerId="LiveId" clId="{F1600CB0-1C0C-4089-85ED-BE4B4B79A70A}" dt="2026-01-22T16:57:37.567" v="28" actId="9405"/>
          <ac:inkMkLst>
            <pc:docMk/>
            <pc:sldMk cId="1640851520" sldId="275"/>
            <ac:inkMk id="2" creationId="{689DE73F-4F34-F131-D5D7-AE3A9C6CA450}"/>
          </ac:inkMkLst>
        </pc:inkChg>
      </pc:sldChg>
      <pc:sldChg chg="addSp delSp modSp new mod setBg">
        <pc:chgData name="Fabio Campagna" userId="bb48f037a75825fa" providerId="LiveId" clId="{F1600CB0-1C0C-4089-85ED-BE4B4B79A70A}" dt="2026-01-22T16:48:24.336" v="10" actId="26606"/>
        <pc:sldMkLst>
          <pc:docMk/>
          <pc:sldMk cId="1653820209" sldId="287"/>
        </pc:sldMkLst>
        <pc:spChg chg="del mod">
          <ac:chgData name="Fabio Campagna" userId="bb48f037a75825fa" providerId="LiveId" clId="{F1600CB0-1C0C-4089-85ED-BE4B4B79A70A}" dt="2026-01-22T16:47:59.010" v="2" actId="478"/>
          <ac:spMkLst>
            <pc:docMk/>
            <pc:sldMk cId="1653820209" sldId="287"/>
            <ac:spMk id="2" creationId="{E2DFB6BF-C387-9118-5972-B67A2BF5AC6F}"/>
          </ac:spMkLst>
        </pc:spChg>
        <pc:spChg chg="del">
          <ac:chgData name="Fabio Campagna" userId="bb48f037a75825fa" providerId="LiveId" clId="{F1600CB0-1C0C-4089-85ED-BE4B4B79A70A}" dt="2026-01-22T16:48:01.481" v="3" actId="478"/>
          <ac:spMkLst>
            <pc:docMk/>
            <pc:sldMk cId="1653820209" sldId="287"/>
            <ac:spMk id="3" creationId="{AEFEAEAA-2208-A84E-805C-D51C9FE3CEF5}"/>
          </ac:spMkLst>
        </pc:spChg>
        <pc:spChg chg="add">
          <ac:chgData name="Fabio Campagna" userId="bb48f037a75825fa" providerId="LiveId" clId="{F1600CB0-1C0C-4089-85ED-BE4B4B79A70A}" dt="2026-01-22T16:48:24.336" v="10" actId="26606"/>
          <ac:spMkLst>
            <pc:docMk/>
            <pc:sldMk cId="1653820209" sldId="287"/>
            <ac:spMk id="10" creationId="{7BDAC5B6-20CE-447F-8BA1-F2274AC7AE5B}"/>
          </ac:spMkLst>
        </pc:spChg>
        <pc:spChg chg="add">
          <ac:chgData name="Fabio Campagna" userId="bb48f037a75825fa" providerId="LiveId" clId="{F1600CB0-1C0C-4089-85ED-BE4B4B79A70A}" dt="2026-01-22T16:48:24.336" v="10" actId="26606"/>
          <ac:spMkLst>
            <pc:docMk/>
            <pc:sldMk cId="1653820209" sldId="287"/>
            <ac:spMk id="12" creationId="{D1D22B31-BF8F-446B-9009-8A251FB177CB}"/>
          </ac:spMkLst>
        </pc:spChg>
        <pc:picChg chg="add mod">
          <ac:chgData name="Fabio Campagna" userId="bb48f037a75825fa" providerId="LiveId" clId="{F1600CB0-1C0C-4089-85ED-BE4B4B79A70A}" dt="2026-01-22T16:48:24.336" v="10" actId="26606"/>
          <ac:picMkLst>
            <pc:docMk/>
            <pc:sldMk cId="1653820209" sldId="287"/>
            <ac:picMk id="5" creationId="{8593EF1D-40A9-64E5-DBE9-40C845BC6EEC}"/>
          </ac:picMkLst>
        </pc:picChg>
      </pc:sldChg>
      <pc:sldChg chg="addSp delSp modSp new mod setBg">
        <pc:chgData name="Fabio Campagna" userId="bb48f037a75825fa" providerId="LiveId" clId="{F1600CB0-1C0C-4089-85ED-BE4B4B79A70A}" dt="2026-01-22T16:56:17.219" v="27" actId="14100"/>
        <pc:sldMkLst>
          <pc:docMk/>
          <pc:sldMk cId="1078919062" sldId="288"/>
        </pc:sldMkLst>
        <pc:spChg chg="del">
          <ac:chgData name="Fabio Campagna" userId="bb48f037a75825fa" providerId="LiveId" clId="{F1600CB0-1C0C-4089-85ED-BE4B4B79A70A}" dt="2026-01-22T16:55:10.422" v="12" actId="478"/>
          <ac:spMkLst>
            <pc:docMk/>
            <pc:sldMk cId="1078919062" sldId="288"/>
            <ac:spMk id="2" creationId="{04F4F52C-7341-FA1F-6837-81544846E4F8}"/>
          </ac:spMkLst>
        </pc:spChg>
        <pc:spChg chg="del">
          <ac:chgData name="Fabio Campagna" userId="bb48f037a75825fa" providerId="LiveId" clId="{F1600CB0-1C0C-4089-85ED-BE4B4B79A70A}" dt="2026-01-22T16:55:13.157" v="13" actId="478"/>
          <ac:spMkLst>
            <pc:docMk/>
            <pc:sldMk cId="1078919062" sldId="288"/>
            <ac:spMk id="3" creationId="{A7FB23E0-180C-30C4-E8B1-8C1BAC9ABB9C}"/>
          </ac:spMkLst>
        </pc:spChg>
        <pc:spChg chg="add">
          <ac:chgData name="Fabio Campagna" userId="bb48f037a75825fa" providerId="LiveId" clId="{F1600CB0-1C0C-4089-85ED-BE4B4B79A70A}" dt="2026-01-22T16:56:09.407" v="25" actId="26606"/>
          <ac:spMkLst>
            <pc:docMk/>
            <pc:sldMk cId="1078919062" sldId="288"/>
            <ac:spMk id="12" creationId="{7BDAC5B6-20CE-447F-8BA1-F2274AC7AE5B}"/>
          </ac:spMkLst>
        </pc:spChg>
        <pc:spChg chg="add">
          <ac:chgData name="Fabio Campagna" userId="bb48f037a75825fa" providerId="LiveId" clId="{F1600CB0-1C0C-4089-85ED-BE4B4B79A70A}" dt="2026-01-22T16:56:09.407" v="25" actId="26606"/>
          <ac:spMkLst>
            <pc:docMk/>
            <pc:sldMk cId="1078919062" sldId="288"/>
            <ac:spMk id="14" creationId="{D1D22B31-BF8F-446B-9009-8A251FB177CB}"/>
          </ac:spMkLst>
        </pc:spChg>
        <pc:picChg chg="add del mod">
          <ac:chgData name="Fabio Campagna" userId="bb48f037a75825fa" providerId="LiveId" clId="{F1600CB0-1C0C-4089-85ED-BE4B4B79A70A}" dt="2026-01-22T16:55:34.772" v="19" actId="478"/>
          <ac:picMkLst>
            <pc:docMk/>
            <pc:sldMk cId="1078919062" sldId="288"/>
            <ac:picMk id="5" creationId="{C58EBE12-E851-4915-5865-C3FBE3CFE7C0}"/>
          </ac:picMkLst>
        </pc:picChg>
        <pc:picChg chg="add mod">
          <ac:chgData name="Fabio Campagna" userId="bb48f037a75825fa" providerId="LiveId" clId="{F1600CB0-1C0C-4089-85ED-BE4B4B79A70A}" dt="2026-01-22T16:56:17.219" v="27" actId="14100"/>
          <ac:picMkLst>
            <pc:docMk/>
            <pc:sldMk cId="1078919062" sldId="288"/>
            <ac:picMk id="7" creationId="{AA0C768C-9737-1A8C-C65B-3E4C589FDFB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16:57:37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39 24575,'-1'38'0,"0"-3"0,2 0 0,6 42 0,-5-65 0,1-1 0,0 0 0,0 0 0,1 0 0,0-1 0,1 1 0,1-1 0,-1 0 0,1-1 0,14 17 0,88 98 0,-103-119 0,0 0 0,0 0 0,0 0 0,1 0 0,-1-1 0,1 0 0,0 0 0,1-1 0,11 6 0,66 17 0,-39-14 0,-10-4 0,1-1 0,-1-3 0,1-1 0,0-1 0,0-2 0,54-7 0,-83 7 0,-1-1 0,0 0 0,0-1 0,0 1 0,0-1 0,0 0 0,0-1 0,-1 1 0,1-1 0,0 0 0,-1-1 0,0 1 0,0-1 0,0 0 0,-1-1 0,5-4 0,-2 0 0,-1 1 0,0-1 0,-1 0 0,0-1 0,0 1 0,-1-1 0,-1 0 0,5-19 0,-1-9 0,-2-1 0,-2 0 0,-3-78 0,0 77 0,1 25 0,0 0 0,-2 1 0,0-1 0,-4-23 0,4 34 0,0 1 0,0 0 0,0 0 0,0 0 0,-1 1 0,1-1 0,-1 0 0,1 0 0,-1 1 0,0-1 0,0 1 0,-1-1 0,1 1 0,0 0 0,-1 0 0,1 0 0,-1 0 0,1 0 0,-1 1 0,0-1 0,0 1 0,0 0 0,0 0 0,0 0 0,0 0 0,-4 0 0,-1-1 0,1 1 0,-1 1 0,1-1 0,-1 2 0,0-1 0,1 1 0,-1 0 0,1 0 0,-1 1 0,1 0 0,0 0 0,0 1 0,0 0 0,0 0 0,0 1 0,1 0 0,-10 7 0,9-5 0,0 0 0,0 1 0,1 0 0,0 0 0,1 0 0,0 1 0,0 0 0,0 0 0,1 0 0,0 1 0,1-1 0,0 1 0,0 0 0,-2 14 0,-4 54 0,3 1 0,5 100 0,2-96 0,3 747 0,-4-868 0,1-47 0,-13-91 0,8 147 0,-1 1 0,-2 1 0,-1-1 0,-1 1 0,-1 1 0,-1 0 0,-16-27 0,-112-148 0,40 64 0,98 135 0,-1 0 0,0 0 0,-1 0 0,1 1 0,0-1 0,-1 1 0,1-1 0,-1 1 0,0 0 0,0 0 0,0 0 0,0 1 0,0-1 0,-5-1 0,6 3 0,1 0 0,-1 0 0,1 0 0,-1 0 0,1 0 0,-1 0 0,1 1 0,-1-1 0,1 0 0,-1 1 0,1-1 0,0 1 0,-1 0 0,1 0 0,0-1 0,-1 1 0,1 0 0,0 0 0,0 0 0,0 0 0,0 0 0,0 0 0,0 1 0,0-1 0,0 0 0,0 0 0,1 1 0,-1-1 0,1 1 0,-1-1 0,1 0 0,-1 1 0,1-1 0,0 1 0,-1 2 0,-3 13 0,1 0 0,-2 31 0,-4 21 0,3-33 0,2-1 0,0 66 0,0 0 0,4-96 0,-1 0 0,0 1 0,0-1 0,0 0 0,0 0 0,-1 0 0,0 0 0,0 0 0,-1-1 0,1 1 0,-1-1 0,0 1 0,-4 4 0,5-7 0,1-1 0,-1 1 0,0-1 0,0 0 0,0 0 0,0 0 0,0 0 0,0 0 0,0 0 0,0 0 0,0-1 0,-1 1 0,1-1 0,0 1 0,0-1 0,0 0 0,-1 0 0,1 0 0,0 0 0,-1 0 0,1-1 0,0 1 0,0-1 0,0 1 0,0-1 0,-1 0 0,1 0 0,0 0 0,0 0 0,0 0 0,0 0 0,-1-2 0,1 1 0,1 1 0,-1 0 0,0 0 0,0 0 0,1 0 0,-1 0 0,0 0 0,0 1 0,0-1 0,0 0 0,0 1 0,0 0 0,0-1 0,0 1 0,0 0 0,0 0 0,0 0 0,0 0 0,0 1 0,-1-1 0,1 0 0,0 1 0,-2 0 0,3 1 0,0-1 0,0 1 0,-1-1 0,1 1 0,0 0 0,0-1 0,0 1 0,1 0 0,-1 0 0,0-1 0,1 1 0,-1 0 0,1 0 0,0 0 0,-1 0 0,1 0 0,0 0 0,0 0 0,0 0 0,1 0 0,-1 0 0,0 0 0,1 0 0,-1 0 0,2 2 0,2 11 0,0 0 0,1-1 0,0 1 0,1-1 0,1 0 0,0-1 0,1 0 0,1 0 0,0-1 0,0 0 0,1 0 0,23 19 0,-14-16 0,-1-2 0,2 0 0,0-1 0,1-1 0,0 0 0,0-2 0,41 12 0,31 19 0,-109-53 0,-1 1 0,0 1 0,0 0 0,-35-15 0,21 9 0,25 12 0,0 1 0,0 1 0,-1-1 0,0 1 0,0 1 0,0-1 0,-10-1 0,16 3 0,-1 1 0,1 0 0,0 0 0,0 0 0,-1 1 0,1-1 0,0 0 0,0 0 0,-1 1 0,1-1 0,0 1 0,0-1 0,0 1 0,-1-1 0,1 1 0,0 0 0,0 0 0,0-1 0,-1 2 0,0 1 0,1-1 0,-1 1 0,1-1 0,-1 1 0,1 0 0,0-1 0,0 1 0,0 0 0,0 0 0,1 0 0,-2 4 0,-1 18 0,1 0 0,0 0 0,2 1 0,1-1 0,5 32 0,-6-57 0,0 1 0,0-1 0,0 0 0,0 0 0,0 1 0,0-1 0,-1 0 0,1 0 0,0 1 0,0-1 0,0 0 0,0 0 0,0 1 0,0-1 0,0 0 0,0 1 0,0-1 0,0 0 0,1 0 0,-1 1 0,0-1 0,0 0 0,0 0 0,0 0 0,0 1 0,0-1 0,0 0 0,1 0 0,-1 1 0,0-1 0,0 0 0,0 0 0,1 0 0,-1 0 0,0 1 0,0-1 0,0 0 0,1 0 0,-1 0 0,0 0 0,0 0 0,1 0 0,-1 0 0,0 0 0,0 1 0,1-1 0,-1 0 0,0 0 0,1 0 0,-1 0 0,4-14 0,-3 1 0,-5 27 0,3-10 0,-7 42 0,-2-1 0,-20 55 0,21-70 0,0 0 0,-4 36 0,1-3 0,6-32 0,2 0 0,2 0 0,1 42 0,-19-69 0,14-4 0,1 0 0,-1 1 0,1 0 0,0 0 0,-1 0 0,-7 3 0,3 6 0,0-1 0,1 2 0,0-1 0,1 1 0,0 1 0,0 0 0,2 0 0,-10 20 0,-2 4 0,13-26 0,0 0 0,1 1 0,0 0 0,1 0 0,1 0 0,-1 0 0,2 0 0,-1 14 0,4 97 0,1-58 0,-3 194-1365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0ED34-C4A7-4A1B-0E09-3FAF3A2AA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471616-E72C-5D38-5566-044F01CF4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9C480E-9255-2C2F-DF64-64C8A510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4C1A7-7CF3-59B9-3F12-C9510933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A0101F-B4C0-5832-14A2-7BC28CB7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DE61C-7DB7-6FB2-23F7-007C349E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7C5EB5-1EE6-2517-24BA-1C2E54B2A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7C3E36-7B90-684C-AC06-77EE2E3C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D6F91-F92A-B87A-1B3C-03DC1824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E10BB-8114-1C43-9341-43131098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04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78C96F-79BE-0FF2-9A5D-F0342F9F7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3EAF10-FDA5-3C3E-4161-8B588756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A9504-6F54-8F90-DB45-9454B365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71EC19-3F87-20B3-2552-BC9CB8D8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0D3982-419B-E0B0-9A20-813C6543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33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EC8C5-6F62-3D79-D1DB-0D37DB62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3BD7D4-B0E3-150B-69D6-3E4C572B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F8079-CA56-57A1-3E18-5F69A6C9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679216-8146-C16F-39C5-FE90BF2D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EC6DE-4A67-0FBE-EEDD-16B07995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3E4FE-04C9-933F-62B0-EC981ECC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16A206-B252-0949-4716-AD2BCDDB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A9959-4DF8-3CCA-FD17-291A258B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A3B50-5F2E-7C41-3E9E-D23757FD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910B1-E83F-24F5-5ED5-19DC2860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9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5AAE6-10E5-862F-58EE-BEEF527C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40499-C620-7D23-1189-CD8D3EE4C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EBEB5F-185F-346B-BADD-E91888191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E9EAE-01B1-732B-023D-7ED1F4EB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B8A004-E6AA-2E4A-76B5-801EA869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590A21-7D61-3734-325E-A7982A9B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25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59CF9-0E8F-D212-588D-B3FB7207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0FDE6E-6F8F-7B89-0714-452EA49E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5662F8-7420-843B-C786-5411DB06C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4389D6-AACC-74CD-4055-4C3D9306F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8A52D8-F648-D8BC-068B-24B4E37FC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455BBC-F401-166A-1C65-0283802B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ACDE15-75DB-ADA6-9B0C-58CBAD9E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BA86C3-2394-F5D6-7D2D-2D1659E9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4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9D63B-B7FF-BC20-6635-32288FAC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78D840-1333-F949-82B3-DEA99FF3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DA9B28-61FE-754C-3256-1AB25ECF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E5872D-7B05-B020-F0DF-70658C7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1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7E1790-BBB3-7447-580F-9FB2A018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58499C-1FCB-5669-C52A-5646441A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73B4BE-E679-7CDB-AFB5-2B94BA6F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5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73B19-A6A6-7B0C-9AC4-F9268D30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52F79-2981-8E32-51EA-D741E57A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83B71F-4481-E436-F45A-0BF2C2C80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EF6B1E-F9E7-95E5-877C-17CDEEFD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E60AC7-D1EA-01C2-FF22-14A51645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F1A90C-4F4B-7922-2BCB-61222659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35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59B45-155C-A9B5-EA3B-DBD2F6D2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4314F7-0F7E-CD91-685F-1FD22CEA2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F35C22-7B7C-D05A-B02C-5E8F245D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76E821-29BD-0BAB-B990-C3CFA0C4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2D21F5-104A-8FC3-17A5-23A6B418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50952C-E61B-2F3B-EF39-BFA0AA84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46F9CC-F372-EF3D-B9F0-A528764A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B820BB-326E-D475-2534-9ACEF0400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EE049-895D-5518-C51E-A3D58E7E5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3577-A769-470C-8BA7-443C57D9FE3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FBC0D-1EA2-5C06-9A39-66C4189BB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88319E-8A36-D501-2209-318FAC01E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5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bwKYxHnS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60D1C-227A-67D8-8EB5-1DC0B23F3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IMMAGINI DI POTENZIOMETRIA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BBCD81-EDD5-F5C2-C1B3-9A598419F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Considerazioni da approfondire e completare</a:t>
            </a:r>
          </a:p>
        </p:txBody>
      </p:sp>
    </p:spTree>
    <p:extLst>
      <p:ext uri="{BB962C8B-B14F-4D97-AF65-F5344CB8AC3E}">
        <p14:creationId xmlns:p14="http://schemas.microsoft.com/office/powerpoint/2010/main" val="60870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diagramma, linea, Disegno tecnico, schizzo&#10;&#10;Il contenuto generato dall'IA potrebbe non essere corretto.">
            <a:extLst>
              <a:ext uri="{FF2B5EF4-FFF2-40B4-BE49-F238E27FC236}">
                <a16:creationId xmlns:a16="http://schemas.microsoft.com/office/drawing/2014/main" id="{8593EF1D-40A9-64E5-DBE9-40C845BC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78" y="1201003"/>
            <a:ext cx="3272687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347B04-3D04-9BAB-40C7-07C0C7405B3B}"/>
              </a:ext>
            </a:extLst>
          </p:cNvPr>
          <p:cNvSpPr txBox="1"/>
          <p:nvPr/>
        </p:nvSpPr>
        <p:spPr>
          <a:xfrm>
            <a:off x="223520" y="314960"/>
            <a:ext cx="1173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DOMANDA </a:t>
            </a:r>
            <a:r>
              <a:rPr lang="it-IT" sz="2400" dirty="0"/>
              <a:t>  Qual è la reazione che avviene nell’elettrodo SHE ?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DOMANDA  </a:t>
            </a:r>
            <a:r>
              <a:rPr lang="it-IT" sz="2400" dirty="0"/>
              <a:t> Perché ha importanza storica ?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DOMANDA  </a:t>
            </a:r>
            <a:r>
              <a:rPr lang="it-IT" sz="2400" dirty="0"/>
              <a:t>Qual è </a:t>
            </a:r>
            <a:r>
              <a:rPr lang="it-IT" sz="2400" dirty="0" err="1"/>
              <a:t>l’E</a:t>
            </a:r>
            <a:r>
              <a:rPr lang="it-IT" sz="2400" dirty="0"/>
              <a:t> ( potenziale ) fisso dell’SHE ?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DOMANDA </a:t>
            </a:r>
            <a:r>
              <a:rPr lang="it-IT" sz="2400" dirty="0"/>
              <a:t> Perché non lo vedrete in laboratorio ?</a:t>
            </a:r>
            <a:r>
              <a:rPr lang="it-IT" sz="2400" b="1" dirty="0"/>
              <a:t> 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698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2D69A4-529A-B008-B26F-B625D720AFCE}"/>
              </a:ext>
            </a:extLst>
          </p:cNvPr>
          <p:cNvSpPr txBox="1"/>
          <p:nvPr/>
        </p:nvSpPr>
        <p:spPr>
          <a:xfrm>
            <a:off x="396240" y="92658"/>
            <a:ext cx="1110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 suggerimento per le domande poste in precedenza 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DFE521-866F-3C50-A7C8-48B9B638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20" y="654744"/>
            <a:ext cx="5770880" cy="58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8DE94-238C-0698-DF19-632FA559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ELETTRODI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8EBFA-A722-8C09-2EA2-4712D28E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elettrodi di riferimento più usati sono :</a:t>
            </a:r>
          </a:p>
          <a:p>
            <a:r>
              <a:rPr lang="it-IT" dirty="0"/>
              <a:t>a) Ag/</a:t>
            </a:r>
            <a:r>
              <a:rPr lang="it-IT" dirty="0" err="1"/>
              <a:t>AgCl</a:t>
            </a:r>
            <a:endParaRPr lang="it-IT" dirty="0"/>
          </a:p>
          <a:p>
            <a:r>
              <a:rPr lang="it-IT" dirty="0"/>
              <a:t>b) a calomelano  ( dove il calomelano è un sale di formula Hg</a:t>
            </a:r>
            <a:r>
              <a:rPr lang="it-IT" baseline="-25000" dirty="0"/>
              <a:t>2</a:t>
            </a: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 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Il più usato è quello ad argento/cloruro di argento che è anche l’elettrodo di riferimento che utilizzate in laboratorio.</a:t>
            </a:r>
          </a:p>
          <a:p>
            <a:pPr marL="0" indent="0">
              <a:buNone/>
            </a:pPr>
            <a:r>
              <a:rPr lang="it-IT" dirty="0"/>
              <a:t>In ogni caso la logica di funzionamento è molto simile.</a:t>
            </a:r>
          </a:p>
        </p:txBody>
      </p:sp>
    </p:spTree>
    <p:extLst>
      <p:ext uri="{BB962C8B-B14F-4D97-AF65-F5344CB8AC3E}">
        <p14:creationId xmlns:p14="http://schemas.microsoft.com/office/powerpoint/2010/main" val="296907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936FD6-FA0D-AC83-2B84-E501F72D59D1}"/>
              </a:ext>
            </a:extLst>
          </p:cNvPr>
          <p:cNvSpPr txBox="1"/>
          <p:nvPr/>
        </p:nvSpPr>
        <p:spPr>
          <a:xfrm>
            <a:off x="1554480" y="426720"/>
            <a:ext cx="86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ELETTRODO AD Ag/</a:t>
            </a:r>
            <a:r>
              <a:rPr lang="it-IT" sz="2400" b="1" dirty="0" err="1"/>
              <a:t>AgCl</a:t>
            </a:r>
            <a:endParaRPr lang="it-IT" sz="24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4689B7-F155-CC2F-34DC-E4D29072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183" y="120754"/>
            <a:ext cx="2381937" cy="66164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A4A419-7D4D-BCC5-6439-23C87EB777AD}"/>
              </a:ext>
            </a:extLst>
          </p:cNvPr>
          <p:cNvSpPr txBox="1"/>
          <p:nvPr/>
        </p:nvSpPr>
        <p:spPr>
          <a:xfrm>
            <a:off x="416560" y="1402080"/>
            <a:ext cx="499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DESCRIZIONE ?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REAZIONE DI ELETTRODO?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5FAF25-E77E-34F8-0A43-412D4E2A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6" y="2872819"/>
            <a:ext cx="4860894" cy="8706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B5C77C-C89C-C6ED-B5B2-B71786CB9445}"/>
              </a:ext>
            </a:extLst>
          </p:cNvPr>
          <p:cNvSpPr txBox="1"/>
          <p:nvPr/>
        </p:nvSpPr>
        <p:spPr>
          <a:xfrm>
            <a:off x="304800" y="4145280"/>
            <a:ext cx="691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QUAL E’ IL SUO POTENZIALE FISSO E COME SI CALCOLA?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89DE73F-4F34-F131-D5D7-AE3A9C6CA450}"/>
                  </a:ext>
                </a:extLst>
              </p14:cNvPr>
              <p14:cNvContentPartPr/>
              <p14:nvPr/>
            </p14:nvContentPartPr>
            <p14:xfrm>
              <a:off x="3215329" y="3192339"/>
              <a:ext cx="374760" cy="99828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89DE73F-4F34-F131-D5D7-AE3A9C6CA4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2689" y="3129339"/>
                <a:ext cx="500400" cy="11239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031F0ED8-5652-8428-CE2B-6626CEF52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471" y="3108069"/>
            <a:ext cx="25721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strumento, design&#10;&#10;Il contenuto generato dall'IA potrebbe non essere corretto.">
            <a:extLst>
              <a:ext uri="{FF2B5EF4-FFF2-40B4-BE49-F238E27FC236}">
                <a16:creationId xmlns:a16="http://schemas.microsoft.com/office/drawing/2014/main" id="{AA0C768C-9737-1A8C-C65B-3E4C589F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26" y="789226"/>
            <a:ext cx="5116010" cy="49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9249BD-11E6-7B61-AA5A-38263E43D842}"/>
              </a:ext>
            </a:extLst>
          </p:cNvPr>
          <p:cNvSpPr txBox="1"/>
          <p:nvPr/>
        </p:nvSpPr>
        <p:spPr>
          <a:xfrm>
            <a:off x="243840" y="447040"/>
            <a:ext cx="1171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Facendo gli opportuni ragionamenti si verifica che il potenziale ( E ) dell’elettrodo di riferimento Ag/</a:t>
            </a:r>
            <a:r>
              <a:rPr lang="it-IT" sz="2400" dirty="0" err="1"/>
              <a:t>AgCl</a:t>
            </a:r>
            <a:r>
              <a:rPr lang="it-IT" sz="2400" dirty="0"/>
              <a:t> dipende soltanto dalla concentrazione del cloruro ( [ Cl</a:t>
            </a:r>
            <a:r>
              <a:rPr lang="it-IT" sz="2400" baseline="30000" dirty="0"/>
              <a:t>-</a:t>
            </a:r>
            <a:r>
              <a:rPr lang="it-IT" sz="2400" dirty="0"/>
              <a:t>]</a:t>
            </a:r>
          </a:p>
          <a:p>
            <a:endParaRPr lang="it-IT" sz="2400" dirty="0"/>
          </a:p>
          <a:p>
            <a:r>
              <a:rPr lang="it-IT" sz="2400" dirty="0"/>
              <a:t>Normalmente si usano soluzione sature di </a:t>
            </a:r>
            <a:r>
              <a:rPr lang="it-IT" sz="2400" dirty="0" err="1"/>
              <a:t>KCl</a:t>
            </a:r>
            <a:r>
              <a:rPr lang="it-IT" sz="2400" dirty="0"/>
              <a:t> ( 4,2 M e si ha </a:t>
            </a:r>
          </a:p>
          <a:p>
            <a:r>
              <a:rPr lang="it-IT" sz="2400" dirty="0"/>
              <a:t> SSC   </a:t>
            </a:r>
            <a:r>
              <a:rPr lang="it-IT" sz="2400" dirty="0" err="1"/>
              <a:t>Saturated</a:t>
            </a:r>
            <a:r>
              <a:rPr lang="it-IT" sz="2400" dirty="0"/>
              <a:t> Silver-silver </a:t>
            </a:r>
            <a:r>
              <a:rPr lang="it-IT" sz="2400" dirty="0" err="1"/>
              <a:t>chloride</a:t>
            </a:r>
            <a:r>
              <a:rPr lang="it-IT" sz="2400" dirty="0"/>
              <a:t> </a:t>
            </a:r>
            <a:r>
              <a:rPr lang="it-IT" sz="2400" dirty="0" err="1"/>
              <a:t>electrode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In ogni caso il valore fisso del potenziale si può individuare in questa tabella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3BA11B-9B32-747E-E459-4A60FC03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3124696"/>
            <a:ext cx="9596766" cy="38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5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073E8E-9D18-D8F5-636F-158CD4BCEF0D}"/>
              </a:ext>
            </a:extLst>
          </p:cNvPr>
          <p:cNvSpPr txBox="1"/>
          <p:nvPr/>
        </p:nvSpPr>
        <p:spPr>
          <a:xfrm>
            <a:off x="1595120" y="599440"/>
            <a:ext cx="860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ELETTRODI DI MISURA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198AC0-E637-0A1E-053F-1781D0D087C1}"/>
              </a:ext>
            </a:extLst>
          </p:cNvPr>
          <p:cNvSpPr txBox="1"/>
          <p:nvPr/>
        </p:nvSpPr>
        <p:spPr>
          <a:xfrm>
            <a:off x="640080" y="2103120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POSSONO ESSERE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C4900A1-5EFF-D6CF-E5AC-074A4B57A75D}"/>
              </a:ext>
            </a:extLst>
          </p:cNvPr>
          <p:cNvCxnSpPr/>
          <p:nvPr/>
        </p:nvCxnSpPr>
        <p:spPr>
          <a:xfrm flipV="1">
            <a:off x="3464560" y="1778000"/>
            <a:ext cx="1838960" cy="61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186D991-6450-50AA-C254-0230807ABE45}"/>
              </a:ext>
            </a:extLst>
          </p:cNvPr>
          <p:cNvCxnSpPr/>
          <p:nvPr/>
        </p:nvCxnSpPr>
        <p:spPr>
          <a:xfrm>
            <a:off x="3596640" y="2722880"/>
            <a:ext cx="1808480" cy="80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432606-5075-6473-B4D7-39D062D708B2}"/>
              </a:ext>
            </a:extLst>
          </p:cNvPr>
          <p:cNvSpPr txBox="1"/>
          <p:nvPr/>
        </p:nvSpPr>
        <p:spPr>
          <a:xfrm>
            <a:off x="5720080" y="1452880"/>
            <a:ext cx="41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SELETTIVI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3B60AB-8DB2-9811-CA78-59891491AE10}"/>
              </a:ext>
            </a:extLst>
          </p:cNvPr>
          <p:cNvSpPr txBox="1"/>
          <p:nvPr/>
        </p:nvSpPr>
        <p:spPr>
          <a:xfrm>
            <a:off x="5811520" y="3169920"/>
            <a:ext cx="361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NON SELETTIVI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F00E9B-CF9B-C871-C7F1-6AEC1528193B}"/>
              </a:ext>
            </a:extLst>
          </p:cNvPr>
          <p:cNvSpPr txBox="1"/>
          <p:nvPr/>
        </p:nvSpPr>
        <p:spPr>
          <a:xfrm>
            <a:off x="375920" y="3931920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Elettrodi di misura non selettivi sono costituiti da conduttori di prima specie ( </a:t>
            </a:r>
            <a:r>
              <a:rPr lang="it-IT" b="1" dirty="0"/>
              <a:t>metalli nobili o grafite </a:t>
            </a:r>
            <a:r>
              <a:rPr lang="it-IT" dirty="0"/>
              <a:t>) in grado di «sentire» il potenziale di una qualsiasi reazione redox che avviene in soluzione.</a:t>
            </a:r>
          </a:p>
          <a:p>
            <a:r>
              <a:rPr lang="it-IT" dirty="0"/>
              <a:t>Quello più comune è costituito </a:t>
            </a:r>
            <a:r>
              <a:rPr lang="it-IT" b="1" dirty="0"/>
              <a:t>da un filo di platino ( </a:t>
            </a:r>
            <a:r>
              <a:rPr lang="it-IT" b="1" dirty="0" err="1"/>
              <a:t>Pt</a:t>
            </a:r>
            <a:r>
              <a:rPr lang="it-IT" b="1" dirty="0"/>
              <a:t>) </a:t>
            </a:r>
            <a:r>
              <a:rPr lang="it-IT" dirty="0"/>
              <a:t>immerso in una soluzione dove è presente una coppia redox ed è accoppiato ad un elettrodo di riferimento.</a:t>
            </a:r>
          </a:p>
          <a:p>
            <a:r>
              <a:rPr lang="it-IT" dirty="0"/>
              <a:t>Infatti una lamina di metallo inerte, immersa in una soluzione, che contiene una coppia redox assume in tempi brevi il potenziale di tale coppia. In queste condizioni, infatti, </a:t>
            </a:r>
            <a:r>
              <a:rPr lang="it-IT" b="1" dirty="0"/>
              <a:t>l’interfaccia metallo/soluzione </a:t>
            </a:r>
            <a:r>
              <a:rPr lang="it-IT" dirty="0"/>
              <a:t>diventa sede dello scambio di elettroni della coppia redox. </a:t>
            </a:r>
          </a:p>
          <a:p>
            <a:r>
              <a:rPr lang="it-IT" dirty="0"/>
              <a:t>L’E ( ovvero il potenziale ) che si crea all’elettrodo ( e di conseguenza anche la differenza di potenziale che viene letta dipenderà dalla [   ] delle specie chimiche coinvolte ( secondo l’equazione di </a:t>
            </a:r>
            <a:r>
              <a:rPr lang="it-IT" dirty="0" err="1"/>
              <a:t>Nernst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91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9257A-20E8-ECDC-C4BF-B0D68CD67419}"/>
              </a:ext>
            </a:extLst>
          </p:cNvPr>
          <p:cNvSpPr txBox="1"/>
          <p:nvPr/>
        </p:nvSpPr>
        <p:spPr>
          <a:xfrm>
            <a:off x="233680" y="355600"/>
            <a:ext cx="11541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Sono ormai molto più utilizzati gli elettrodi selettivi che si suddividono in 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ELETTRODI A MEMBRANA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ELETTRODI IONO-SENSIBILI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Ce ne sono di vari tipi e il «cuore» di tutti questi tipi di elettrodi è la capacità di essere «sensibili» ad una </a:t>
            </a:r>
            <a:r>
              <a:rPr lang="it-IT" sz="2400" b="1" dirty="0"/>
              <a:t>particolare specie chimica</a:t>
            </a:r>
            <a:r>
              <a:rPr lang="it-IT" sz="2400" dirty="0"/>
              <a:t>. </a:t>
            </a:r>
          </a:p>
          <a:p>
            <a:endParaRPr lang="it-IT" sz="2400" dirty="0"/>
          </a:p>
          <a:p>
            <a:r>
              <a:rPr lang="it-IT" sz="2400" b="1" dirty="0"/>
              <a:t>L’elettrodo a vetro </a:t>
            </a:r>
            <a:r>
              <a:rPr lang="it-IT" sz="2400" dirty="0"/>
              <a:t>è quello più utilizzato ed è sensibile al pH ( ovvero agli ioni H</a:t>
            </a:r>
            <a:r>
              <a:rPr lang="it-IT" sz="2400" baseline="30000" dirty="0"/>
              <a:t>+</a:t>
            </a:r>
            <a:r>
              <a:rPr lang="it-IT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2555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911377-AAD8-4F13-FDAA-01721D28F94E}"/>
              </a:ext>
            </a:extLst>
          </p:cNvPr>
          <p:cNvSpPr txBox="1"/>
          <p:nvPr/>
        </p:nvSpPr>
        <p:spPr>
          <a:xfrm>
            <a:off x="2326640" y="631706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ELETTRODO A VETRO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692A0F-0D74-2035-09A7-E0D15B8182D4}"/>
              </a:ext>
            </a:extLst>
          </p:cNvPr>
          <p:cNvSpPr txBox="1"/>
          <p:nvPr/>
        </p:nvSpPr>
        <p:spPr>
          <a:xfrm>
            <a:off x="436880" y="1615440"/>
            <a:ext cx="11358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/>
              <a:t>sensibile agli ioni H</a:t>
            </a:r>
            <a:r>
              <a:rPr lang="it-IT" sz="2800" baseline="30000" dirty="0"/>
              <a:t>+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quindi al pH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è l’elettrodo del </a:t>
            </a:r>
            <a:r>
              <a:rPr lang="it-IT" sz="2800" b="1" dirty="0" err="1"/>
              <a:t>pHmetro</a:t>
            </a:r>
            <a:endParaRPr lang="it-IT" sz="28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4B034C-DACB-C256-F420-7B0F969B5996}"/>
              </a:ext>
            </a:extLst>
          </p:cNvPr>
          <p:cNvSpPr txBox="1"/>
          <p:nvPr/>
        </p:nvSpPr>
        <p:spPr>
          <a:xfrm>
            <a:off x="436880" y="3616960"/>
            <a:ext cx="1154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Arriviamo molto gradualmente, e quasi senza utilizzare formule, a capire come funziona un elettrodo a vetro.</a:t>
            </a:r>
          </a:p>
        </p:txBody>
      </p:sp>
    </p:spTree>
    <p:extLst>
      <p:ext uri="{BB962C8B-B14F-4D97-AF65-F5344CB8AC3E}">
        <p14:creationId xmlns:p14="http://schemas.microsoft.com/office/powerpoint/2010/main" val="111793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3DF6DB-2018-AB41-BC65-2D7399058807}"/>
              </a:ext>
            </a:extLst>
          </p:cNvPr>
          <p:cNvSpPr txBox="1"/>
          <p:nvPr/>
        </p:nvSpPr>
        <p:spPr>
          <a:xfrm>
            <a:off x="284480" y="375920"/>
            <a:ext cx="11694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Finora abbiamo visto e studiato :</a:t>
            </a:r>
          </a:p>
          <a:p>
            <a:pPr marL="514350" indent="-514350">
              <a:buAutoNum type="alphaLcParenR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pile  ( con disegno, rappresentazioni e reazioni )</a:t>
            </a:r>
          </a:p>
          <a:p>
            <a:pPr marL="514350" indent="-514350">
              <a:buAutoNum type="alphaLcParenR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l’equazione di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Nernst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per determinare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condizioni non standard )</a:t>
            </a:r>
          </a:p>
          <a:p>
            <a:pPr marL="514350" indent="-514350">
              <a:buAutoNum type="alphaLcParenR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possibilità di realizzare le « pile a concentrazione» , ovvero pile in cui la differenza di concentrazione è l’aspetto che permette di avere una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f.e.m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anche su una pila realizzata con lo stesso metallo ed immerso nella soluzione dello stesso sale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E8F4CB-5DFB-37C2-BCC9-A87DF1EA8AE6}"/>
              </a:ext>
            </a:extLst>
          </p:cNvPr>
          <p:cNvSpPr txBox="1"/>
          <p:nvPr/>
        </p:nvSpPr>
        <p:spPr>
          <a:xfrm>
            <a:off x="284480" y="4277360"/>
            <a:ext cx="1169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questo punto ci domandiamo in che modo quello che avete visto può essere utilizzato per «arrangiare» una tecnica strumentale che consente di determinare la [   ]  incognita di una specie chimica.</a:t>
            </a:r>
          </a:p>
        </p:txBody>
      </p:sp>
    </p:spTree>
    <p:extLst>
      <p:ext uri="{BB962C8B-B14F-4D97-AF65-F5344CB8AC3E}">
        <p14:creationId xmlns:p14="http://schemas.microsoft.com/office/powerpoint/2010/main" val="46144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1A6BFC-DC2F-C5E5-C560-703A8160CD48}"/>
              </a:ext>
            </a:extLst>
          </p:cNvPr>
          <p:cNvSpPr txBox="1"/>
          <p:nvPr/>
        </p:nvSpPr>
        <p:spPr>
          <a:xfrm>
            <a:off x="274320" y="314960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Immaginiamo di mettere 2 elettrodi di riferimento Ag/</a:t>
            </a:r>
            <a:r>
              <a:rPr lang="it-IT" sz="2000" dirty="0" err="1"/>
              <a:t>AgCl</a:t>
            </a:r>
            <a:r>
              <a:rPr lang="it-IT" sz="2000" dirty="0"/>
              <a:t>  ( SSC ) nella stessa soluzione a pH = 7  ad esempio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5012CF-07EF-85E5-9D1F-367D5154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67" y="985521"/>
            <a:ext cx="7032939" cy="295406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D3C8BC-6E11-3A3F-536C-2E00B7809B95}"/>
              </a:ext>
            </a:extLst>
          </p:cNvPr>
          <p:cNvSpPr txBox="1"/>
          <p:nvPr/>
        </p:nvSpPr>
        <p:spPr>
          <a:xfrm>
            <a:off x="1808480" y="2153920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Ag/</a:t>
            </a:r>
            <a:r>
              <a:rPr lang="it-IT" dirty="0" err="1">
                <a:highlight>
                  <a:srgbClr val="FFFF00"/>
                </a:highlight>
              </a:rPr>
              <a:t>AgCL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3847C3-8A61-E8C3-D96C-7FEBBF72E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67" y="1046221"/>
            <a:ext cx="7032939" cy="295406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D18289-1A62-06F5-313A-87D2EB9D523B}"/>
              </a:ext>
            </a:extLst>
          </p:cNvPr>
          <p:cNvSpPr txBox="1"/>
          <p:nvPr/>
        </p:nvSpPr>
        <p:spPr>
          <a:xfrm>
            <a:off x="1854734" y="227788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Ag/</a:t>
            </a:r>
            <a:r>
              <a:rPr lang="it-IT" dirty="0" err="1">
                <a:highlight>
                  <a:srgbClr val="C0C0C0"/>
                </a:highlight>
              </a:rPr>
              <a:t>AgCL</a:t>
            </a:r>
            <a:endParaRPr lang="it-IT" dirty="0">
              <a:highlight>
                <a:srgbClr val="C0C0C0"/>
              </a:highligh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05FF04-D308-547A-8271-20794813CA7E}"/>
              </a:ext>
            </a:extLst>
          </p:cNvPr>
          <p:cNvSpPr txBox="1"/>
          <p:nvPr/>
        </p:nvSpPr>
        <p:spPr>
          <a:xfrm>
            <a:off x="4389120" y="227788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Ag/</a:t>
            </a:r>
            <a:r>
              <a:rPr lang="it-IT" dirty="0" err="1">
                <a:highlight>
                  <a:srgbClr val="C0C0C0"/>
                </a:highlight>
              </a:rPr>
              <a:t>AgCL</a:t>
            </a:r>
            <a:endParaRPr lang="it-IT" dirty="0">
              <a:highlight>
                <a:srgbClr val="C0C0C0"/>
              </a:highligh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50EF72-B85D-DC37-8E69-7AFFF9046C7D}"/>
              </a:ext>
            </a:extLst>
          </p:cNvPr>
          <p:cNvSpPr txBox="1"/>
          <p:nvPr/>
        </p:nvSpPr>
        <p:spPr>
          <a:xfrm>
            <a:off x="406400" y="4155440"/>
            <a:ext cx="11572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: </a:t>
            </a:r>
            <a:r>
              <a:rPr lang="it-IT" b="1" dirty="0"/>
              <a:t>Che valore indicherà il </a:t>
            </a:r>
            <a:r>
              <a:rPr lang="it-IT" b="1" dirty="0" err="1"/>
              <a:t>millivoltmetro</a:t>
            </a:r>
            <a:r>
              <a:rPr lang="it-IT" b="1" dirty="0"/>
              <a:t>?</a:t>
            </a:r>
          </a:p>
          <a:p>
            <a:endParaRPr lang="it-IT" b="1" dirty="0"/>
          </a:p>
          <a:p>
            <a:r>
              <a:rPr lang="it-IT" dirty="0"/>
              <a:t>DOMANDA : </a:t>
            </a:r>
            <a:r>
              <a:rPr lang="it-IT" b="1" dirty="0"/>
              <a:t>Se la soluzione è a pH =3, cambia qualcosa?</a:t>
            </a:r>
          </a:p>
          <a:p>
            <a:endParaRPr lang="it-IT" b="1" dirty="0"/>
          </a:p>
          <a:p>
            <a:r>
              <a:rPr lang="it-IT" dirty="0"/>
              <a:t>Evidentemente il collegamento tra 2 elettrodi uguali darà sempre </a:t>
            </a:r>
            <a:r>
              <a:rPr lang="it-IT" dirty="0" err="1"/>
              <a:t>ddp</a:t>
            </a:r>
            <a:r>
              <a:rPr lang="it-IT" dirty="0"/>
              <a:t> =0 , in qualsiasi condizione.</a:t>
            </a:r>
          </a:p>
          <a:p>
            <a:r>
              <a:rPr lang="it-IT" dirty="0"/>
              <a:t>Se invece si vuole una differenza di potenziale è necessario effettuare delle modifiche ad uno solo dei due elettrodi, in modo che questo possa comportarsi da ELETTRODO DI MISURA</a:t>
            </a:r>
          </a:p>
        </p:txBody>
      </p:sp>
    </p:spTree>
    <p:extLst>
      <p:ext uri="{BB962C8B-B14F-4D97-AF65-F5344CB8AC3E}">
        <p14:creationId xmlns:p14="http://schemas.microsoft.com/office/powerpoint/2010/main" val="268723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C6B2AB-97A8-0BAC-A428-044FBB91F8FC}"/>
              </a:ext>
            </a:extLst>
          </p:cNvPr>
          <p:cNvSpPr txBox="1"/>
          <p:nvPr/>
        </p:nvSpPr>
        <p:spPr>
          <a:xfrm>
            <a:off x="193040" y="264160"/>
            <a:ext cx="11846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Infatti uno dei due elettrodi </a:t>
            </a:r>
            <a:r>
              <a:rPr lang="it-IT"/>
              <a:t>viene modificato 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ha un particolare bulbo di vetro</a:t>
            </a:r>
          </a:p>
          <a:p>
            <a:pPr marL="285750" indent="-285750">
              <a:buFontTx/>
              <a:buChar char="-"/>
            </a:pPr>
            <a:r>
              <a:rPr lang="it-IT" dirty="0"/>
              <a:t>questo bulbo è fatto di un vetro speciale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questo vetro speciale è costituito da una sottile membrana di silicati di sodio, litio e bario </a:t>
            </a:r>
          </a:p>
          <a:p>
            <a:pPr marL="285750" indent="-285750">
              <a:buFontTx/>
              <a:buChar char="-"/>
            </a:pPr>
            <a:r>
              <a:rPr lang="it-IT" dirty="0"/>
              <a:t>si forma così una membrana sensibile che è sensibile all’ambiente in cui viene immerso.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D16E2F-8202-217C-1493-B22452F8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8" y="1741488"/>
            <a:ext cx="3394125" cy="4401414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70AAFA3-2329-C068-3213-589493E3B6B5}"/>
              </a:ext>
            </a:extLst>
          </p:cNvPr>
          <p:cNvCxnSpPr/>
          <p:nvPr/>
        </p:nvCxnSpPr>
        <p:spPr>
          <a:xfrm>
            <a:off x="5130800" y="5689600"/>
            <a:ext cx="1878063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05E089-11EC-F5FB-0317-6F01B1AAA49B}"/>
              </a:ext>
            </a:extLst>
          </p:cNvPr>
          <p:cNvSpPr txBox="1"/>
          <p:nvPr/>
        </p:nvSpPr>
        <p:spPr>
          <a:xfrm>
            <a:off x="7325360" y="5689600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Bulbo di vetro speciale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99A1B-B145-4604-DD53-EC2BF4210447}"/>
              </a:ext>
            </a:extLst>
          </p:cNvPr>
          <p:cNvSpPr txBox="1"/>
          <p:nvPr/>
        </p:nvSpPr>
        <p:spPr>
          <a:xfrm>
            <a:off x="7813040" y="4175760"/>
            <a:ext cx="363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identico all’elettrodo di riferimento con un filo di Ag, rivestito da </a:t>
            </a:r>
            <a:r>
              <a:rPr lang="it-IT" dirty="0" err="1"/>
              <a:t>AgCl</a:t>
            </a:r>
            <a:r>
              <a:rPr lang="it-IT" dirty="0"/>
              <a:t> in una soluzione di </a:t>
            </a:r>
            <a:r>
              <a:rPr lang="it-IT" dirty="0" err="1"/>
              <a:t>KCl</a:t>
            </a:r>
            <a:r>
              <a:rPr lang="it-IT" dirty="0"/>
              <a:t> in un tampone a pH= 7.00</a:t>
            </a:r>
          </a:p>
        </p:txBody>
      </p:sp>
    </p:spTree>
    <p:extLst>
      <p:ext uri="{BB962C8B-B14F-4D97-AF65-F5344CB8AC3E}">
        <p14:creationId xmlns:p14="http://schemas.microsoft.com/office/powerpoint/2010/main" val="133516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F27B81-8559-876B-CA2B-6AB79CA1BBEF}"/>
              </a:ext>
            </a:extLst>
          </p:cNvPr>
          <p:cNvSpPr txBox="1"/>
          <p:nvPr/>
        </p:nvSpPr>
        <p:spPr>
          <a:xfrm>
            <a:off x="233680" y="365760"/>
            <a:ext cx="1175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Immaginiamo di fare uno «zoom» sulla membrana, che è la parte sensibile e che va maneggiata con molta attenzione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DAB570-DE66-B32D-0808-537DADC4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34439"/>
            <a:ext cx="3779520" cy="34015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4C3670-B0F5-C941-5EB6-5FD12611CC80}"/>
              </a:ext>
            </a:extLst>
          </p:cNvPr>
          <p:cNvSpPr txBox="1"/>
          <p:nvPr/>
        </p:nvSpPr>
        <p:spPr>
          <a:xfrm>
            <a:off x="355600" y="4937760"/>
            <a:ext cx="1163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Quando immergiamo il bulbo in soluzione le due superfici della membrana ( quella interna a pH = 7 ) e quella esterna si idratano e formano un </a:t>
            </a:r>
            <a:r>
              <a:rPr lang="it-IT" sz="2400" dirty="0" err="1"/>
              <a:t>sotttile</a:t>
            </a:r>
            <a:r>
              <a:rPr lang="it-IT" sz="2400" dirty="0"/>
              <a:t> strato di gel.</a:t>
            </a:r>
          </a:p>
          <a:p>
            <a:r>
              <a:rPr lang="it-IT" sz="2400" dirty="0"/>
              <a:t>Tra queste due superfici della membrana il pH è normalmente diverso e diversa sarà anche la capacità degli ioni H</a:t>
            </a:r>
            <a:r>
              <a:rPr lang="it-IT" sz="2400" baseline="30000" dirty="0"/>
              <a:t>+</a:t>
            </a:r>
            <a:r>
              <a:rPr lang="it-IT" sz="2400" dirty="0"/>
              <a:t> di penetrare entro la membrana, spostano ioni Na</a:t>
            </a:r>
            <a:r>
              <a:rPr lang="it-IT" sz="2400" baseline="30000" dirty="0"/>
              <a:t>+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81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71460E-BF60-82EE-E73D-57444F25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4" y="410478"/>
            <a:ext cx="9096196" cy="44441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6825B3-86C1-25C3-1795-CBF9CB2F8B9A}"/>
              </a:ext>
            </a:extLst>
          </p:cNvPr>
          <p:cNvSpPr txBox="1"/>
          <p:nvPr/>
        </p:nvSpPr>
        <p:spPr>
          <a:xfrm>
            <a:off x="203200" y="5029200"/>
            <a:ext cx="1180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Ad, esempio, se la membrana è immersa in una soluzione più acida ci saranno più ioni H</a:t>
            </a:r>
            <a:r>
              <a:rPr lang="it-IT" sz="2400" baseline="30000" dirty="0"/>
              <a:t>+</a:t>
            </a:r>
            <a:r>
              <a:rPr lang="it-IT" sz="2400" dirty="0"/>
              <a:t> che saranno nello strato esterno di gel degli ioni H</a:t>
            </a:r>
            <a:r>
              <a:rPr lang="it-IT" sz="2400" baseline="30000" dirty="0"/>
              <a:t>+</a:t>
            </a:r>
            <a:r>
              <a:rPr lang="it-IT" sz="2400" dirty="0"/>
              <a:t> presenti nello strato interno del gel.</a:t>
            </a:r>
          </a:p>
        </p:txBody>
      </p:sp>
    </p:spTree>
    <p:extLst>
      <p:ext uri="{BB962C8B-B14F-4D97-AF65-F5344CB8AC3E}">
        <p14:creationId xmlns:p14="http://schemas.microsoft.com/office/powerpoint/2010/main" val="425720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3F4FD5-4A2A-EED5-B9F0-900DE5785014}"/>
              </a:ext>
            </a:extLst>
          </p:cNvPr>
          <p:cNvSpPr txBox="1"/>
          <p:nvPr/>
        </p:nvSpPr>
        <p:spPr>
          <a:xfrm>
            <a:off x="304800" y="325120"/>
            <a:ext cx="1164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Questa asimmetria nella membrana determina un </a:t>
            </a:r>
            <a:r>
              <a:rPr lang="it-IT" sz="2400" b="1" dirty="0"/>
              <a:t>POTENZIALE DI MEMBRANA</a:t>
            </a:r>
          </a:p>
          <a:p>
            <a:r>
              <a:rPr lang="it-IT" sz="2400" dirty="0"/>
              <a:t> che dipenderà dal pH</a:t>
            </a:r>
          </a:p>
          <a:p>
            <a:r>
              <a:rPr lang="it-IT" sz="2400" dirty="0"/>
              <a:t>secondo la relazione E = K – 0,059 pH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DD57504-E312-7D58-10A4-EFCE99C6A2BD}"/>
              </a:ext>
            </a:extLst>
          </p:cNvPr>
          <p:cNvCxnSpPr/>
          <p:nvPr/>
        </p:nvCxnSpPr>
        <p:spPr>
          <a:xfrm>
            <a:off x="3545840" y="1525449"/>
            <a:ext cx="751840" cy="85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5A36CE-8EDC-AAB0-BBC2-89A111E5AEA5}"/>
              </a:ext>
            </a:extLst>
          </p:cNvPr>
          <p:cNvSpPr txBox="1"/>
          <p:nvPr/>
        </p:nvSpPr>
        <p:spPr>
          <a:xfrm>
            <a:off x="4551680" y="2377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 è la costante di elettrodo e dipenderà dalle caratteristiche costruttive, dalle giunzioni etc..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174947-4FAA-4DD9-09BA-C8CC156BA135}"/>
              </a:ext>
            </a:extLst>
          </p:cNvPr>
          <p:cNvSpPr txBox="1"/>
          <p:nvPr/>
        </p:nvSpPr>
        <p:spPr>
          <a:xfrm>
            <a:off x="406400" y="3429000"/>
            <a:ext cx="1159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Consideriamo adesso questa situazione :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CE5E03-4752-0E29-F8B4-6A4FDA89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21" y="3728720"/>
            <a:ext cx="6163596" cy="28041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745A1C-55A1-1A28-88E7-A891C08ACBD0}"/>
              </a:ext>
            </a:extLst>
          </p:cNvPr>
          <p:cNvSpPr txBox="1"/>
          <p:nvPr/>
        </p:nvSpPr>
        <p:spPr>
          <a:xfrm>
            <a:off x="2733040" y="464312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Ag/</a:t>
            </a:r>
            <a:r>
              <a:rPr lang="it-IT" dirty="0" err="1">
                <a:highlight>
                  <a:srgbClr val="FFFF00"/>
                </a:highlight>
              </a:rPr>
              <a:t>AgCl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798619-E73C-2380-3F66-8FAEC6FB53B7}"/>
              </a:ext>
            </a:extLst>
          </p:cNvPr>
          <p:cNvSpPr txBox="1"/>
          <p:nvPr/>
        </p:nvSpPr>
        <p:spPr>
          <a:xfrm>
            <a:off x="5019040" y="464312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Ag/</a:t>
            </a:r>
            <a:r>
              <a:rPr lang="it-IT" dirty="0" err="1">
                <a:highlight>
                  <a:srgbClr val="FFFF00"/>
                </a:highlight>
              </a:rPr>
              <a:t>AgCl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761A8A-E4A0-A6CA-048E-B5A046441622}"/>
              </a:ext>
            </a:extLst>
          </p:cNvPr>
          <p:cNvSpPr txBox="1"/>
          <p:nvPr/>
        </p:nvSpPr>
        <p:spPr>
          <a:xfrm>
            <a:off x="6675120" y="3728720"/>
            <a:ext cx="8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ighlight>
                  <a:srgbClr val="FFFF00"/>
                </a:highlight>
              </a:rPr>
              <a:t>mV</a:t>
            </a: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528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0FAA1A-6EE2-783E-DD2E-1FA0AF8B8EE9}"/>
              </a:ext>
            </a:extLst>
          </p:cNvPr>
          <p:cNvSpPr txBox="1"/>
          <p:nvPr/>
        </p:nvSpPr>
        <p:spPr>
          <a:xfrm>
            <a:off x="193040" y="386080"/>
            <a:ext cx="11755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DOMANDA </a:t>
            </a:r>
            <a:r>
              <a:rPr lang="it-IT" sz="2000" dirty="0"/>
              <a:t>: L’E ( la differenza di potenziale ) sarà ancora 0 ?</a:t>
            </a:r>
          </a:p>
          <a:p>
            <a:r>
              <a:rPr lang="it-IT" sz="2000" b="1" dirty="0"/>
              <a:t>DOMANDA</a:t>
            </a:r>
            <a:r>
              <a:rPr lang="it-IT" sz="2000" dirty="0"/>
              <a:t>  . E da cosa dipenderà?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86FB0B-D00B-2848-85AD-7D1336A996CA}"/>
              </a:ext>
            </a:extLst>
          </p:cNvPr>
          <p:cNvSpPr txBox="1"/>
          <p:nvPr/>
        </p:nvSpPr>
        <p:spPr>
          <a:xfrm>
            <a:off x="193040" y="2184400"/>
            <a:ext cx="11755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</a:t>
            </a:r>
            <a:r>
              <a:rPr lang="it-IT" sz="2000" dirty="0" err="1"/>
              <a:t>eletrodo</a:t>
            </a:r>
            <a:r>
              <a:rPr lang="it-IT" sz="2000" dirty="0"/>
              <a:t> Ag/</a:t>
            </a:r>
            <a:r>
              <a:rPr lang="it-IT" sz="2000" dirty="0" err="1"/>
              <a:t>AgCl</a:t>
            </a:r>
            <a:r>
              <a:rPr lang="it-IT" sz="2000" dirty="0"/>
              <a:t> così modificato si chiama ELETTRODO A VETRO.</a:t>
            </a:r>
          </a:p>
          <a:p>
            <a:r>
              <a:rPr lang="it-IT" sz="2000" dirty="0"/>
              <a:t>Ma in effetti  in laboratorio voi non avete immerso due elettrodi, ma uno solo. Perché?</a:t>
            </a:r>
          </a:p>
          <a:p>
            <a:r>
              <a:rPr lang="it-IT" sz="2000" dirty="0"/>
              <a:t>I due elettrodi sono stato combinati fisicamente in un unico tubo.</a:t>
            </a:r>
          </a:p>
          <a:p>
            <a:r>
              <a:rPr lang="it-IT" sz="2000" dirty="0"/>
              <a:t>Sostanzialmente è come se si fosse inserito l’elettrodo a vetro dentro l’elettrodo di riferimento, si ha dunque un ELETTRODO COMBINATO.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205A5D-AB08-6E05-61E2-20405954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19" y="3506880"/>
            <a:ext cx="5476241" cy="32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F9483F8-AE57-1B23-8CA4-D681707C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4" y="342754"/>
            <a:ext cx="3156112" cy="56644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7D0614-4F9A-8DB9-2C62-8583FE64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21" y="328335"/>
            <a:ext cx="4305406" cy="56789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6065FD-F756-D7EA-CFC9-37071EB1DDBB}"/>
              </a:ext>
            </a:extLst>
          </p:cNvPr>
          <p:cNvSpPr txBox="1"/>
          <p:nvPr/>
        </p:nvSpPr>
        <p:spPr>
          <a:xfrm>
            <a:off x="325120" y="6217920"/>
            <a:ext cx="43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DUE ELETTRODI SEPARATI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A3268E-0574-8A63-DF08-0BA57C579572}"/>
              </a:ext>
            </a:extLst>
          </p:cNvPr>
          <p:cNvSpPr txBox="1"/>
          <p:nvPr/>
        </p:nvSpPr>
        <p:spPr>
          <a:xfrm>
            <a:off x="5811520" y="6217920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ELETTRODO A VETRO COMBINATO</a:t>
            </a:r>
          </a:p>
        </p:txBody>
      </p:sp>
    </p:spTree>
    <p:extLst>
      <p:ext uri="{BB962C8B-B14F-4D97-AF65-F5344CB8AC3E}">
        <p14:creationId xmlns:p14="http://schemas.microsoft.com/office/powerpoint/2010/main" val="139715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29F28C-7074-0C62-B133-02FC4BA6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7" y="965200"/>
            <a:ext cx="10827033" cy="49292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A35335-D960-5F38-2E21-718D9811C5DE}"/>
              </a:ext>
            </a:extLst>
          </p:cNvPr>
          <p:cNvSpPr txBox="1"/>
          <p:nvPr/>
        </p:nvSpPr>
        <p:spPr>
          <a:xfrm>
            <a:off x="1849120" y="335280"/>
            <a:ext cx="919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PILA A CONCENTRAZIONE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4DE4B83-D0CB-8509-8BBC-49B6E962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48" y="5892801"/>
            <a:ext cx="8839197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F6C40F-C638-C0AC-CC63-303F6E68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67" y="965201"/>
            <a:ext cx="6987774" cy="35766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B51B1F-3B49-F0CC-125C-CD2D8E96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4" y="132777"/>
            <a:ext cx="3015666" cy="72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684159-5115-3DCC-258E-20CA573A87F6}"/>
              </a:ext>
            </a:extLst>
          </p:cNvPr>
          <p:cNvSpPr txBox="1"/>
          <p:nvPr/>
        </p:nvSpPr>
        <p:spPr>
          <a:xfrm>
            <a:off x="2336800" y="2397760"/>
            <a:ext cx="680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https://youtu.be/HbwKYxHnSds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598E8-36C6-43F3-0425-3AAF0D4E3E63}"/>
              </a:ext>
            </a:extLst>
          </p:cNvPr>
          <p:cNvSpPr txBox="1"/>
          <p:nvPr/>
        </p:nvSpPr>
        <p:spPr>
          <a:xfrm>
            <a:off x="833120" y="690880"/>
            <a:ext cx="105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VIDEO SUL </a:t>
            </a:r>
            <a:r>
              <a:rPr lang="it-IT" sz="3200" b="1" dirty="0" err="1"/>
              <a:t>pHmetro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5162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67AD75-7B8B-4174-6728-B65C9A1D44AF}"/>
              </a:ext>
            </a:extLst>
          </p:cNvPr>
          <p:cNvSpPr txBox="1"/>
          <p:nvPr/>
        </p:nvSpPr>
        <p:spPr>
          <a:xfrm>
            <a:off x="294640" y="345440"/>
            <a:ext cx="1170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Arriviamoci per gradi.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D78F58-4332-3663-17B7-DB7880828BD3}"/>
              </a:ext>
            </a:extLst>
          </p:cNvPr>
          <p:cNvSpPr txBox="1"/>
          <p:nvPr/>
        </p:nvSpPr>
        <p:spPr>
          <a:xfrm>
            <a:off x="487680" y="1148080"/>
            <a:ext cx="1116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pila è costituita da 2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che a questo punto cominciamo a chiamare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ELETTRODI 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C07C1A-9F21-970B-BF8D-E9E99239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2615523"/>
            <a:ext cx="5605215" cy="32903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EFD51A-1CA9-FD95-BDB4-BFE9BF64D689}"/>
              </a:ext>
            </a:extLst>
          </p:cNvPr>
          <p:cNvSpPr txBox="1"/>
          <p:nvPr/>
        </p:nvSpPr>
        <p:spPr>
          <a:xfrm>
            <a:off x="7437120" y="2722880"/>
            <a:ext cx="421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una di queste 2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un E fisso e costante,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f.e.m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(in V ) che misuriamo dipenderebbe dalla [   ] della seconda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abbiamo già visto nell’equazione di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Nernst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86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57AA71-561D-E2AA-1D6F-57EF2F33ACC1}"/>
              </a:ext>
            </a:extLst>
          </p:cNvPr>
          <p:cNvSpPr txBox="1"/>
          <p:nvPr/>
        </p:nvSpPr>
        <p:spPr>
          <a:xfrm>
            <a:off x="254000" y="345440"/>
            <a:ext cx="1171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realtà nell’analisi potenziometrica gli elettrodi saranno indubbiamente diverse dalle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abbiamo finora rappresentato ( e facendo la calibrazione del pH vi siete resi già conto di come sono effettivamente fatti.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la loro differenza riguarda più l’arrangiamento che non i principi su cui si basa il funzionamento.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050410-2C24-560D-B7D6-93CF1768F04C}"/>
              </a:ext>
            </a:extLst>
          </p:cNvPr>
          <p:cNvSpPr txBox="1"/>
          <p:nvPr/>
        </p:nvSpPr>
        <p:spPr>
          <a:xfrm>
            <a:off x="406400" y="256032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Avverranno sempre delle reazioni di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 queste sono reazioni REDOX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stabiliranno comunque dei potenziali delle 2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3F115-DB3B-7AB6-3962-047A4CA836EB}"/>
              </a:ext>
            </a:extLst>
          </p:cNvPr>
          <p:cNvSpPr txBox="1"/>
          <p:nvPr/>
        </p:nvSpPr>
        <p:spPr>
          <a:xfrm>
            <a:off x="406400" y="3667760"/>
            <a:ext cx="1156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QUESTO NUOVO «RIARRANGIAMENTO» LE SEMICELLE SI CHIAMANO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ELETTRODI</a:t>
            </a:r>
          </a:p>
        </p:txBody>
      </p:sp>
    </p:spTree>
    <p:extLst>
      <p:ext uri="{BB962C8B-B14F-4D97-AF65-F5344CB8AC3E}">
        <p14:creationId xmlns:p14="http://schemas.microsoft.com/office/powerpoint/2010/main" val="102850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398B43-F17A-E236-996A-A5C8E06AB4C7}"/>
              </a:ext>
            </a:extLst>
          </p:cNvPr>
          <p:cNvSpPr txBox="1"/>
          <p:nvPr/>
        </p:nvSpPr>
        <p:spPr>
          <a:xfrm>
            <a:off x="3891280" y="558800"/>
            <a:ext cx="481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ELETTRODI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71CAE4B-EFBF-3182-2CCB-0E8BD91530C7}"/>
              </a:ext>
            </a:extLst>
          </p:cNvPr>
          <p:cNvCxnSpPr/>
          <p:nvPr/>
        </p:nvCxnSpPr>
        <p:spPr>
          <a:xfrm flipH="1">
            <a:off x="2946400" y="1219200"/>
            <a:ext cx="1351280" cy="104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24C2ECA-E0A9-E9CC-DFE4-DE5FEAC99CF4}"/>
              </a:ext>
            </a:extLst>
          </p:cNvPr>
          <p:cNvCxnSpPr/>
          <p:nvPr/>
        </p:nvCxnSpPr>
        <p:spPr>
          <a:xfrm>
            <a:off x="5069840" y="1219200"/>
            <a:ext cx="1513840" cy="104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DDF0F1-27DD-76A7-1D45-629AFCEEDAF4}"/>
              </a:ext>
            </a:extLst>
          </p:cNvPr>
          <p:cNvSpPr txBox="1"/>
          <p:nvPr/>
        </p:nvSpPr>
        <p:spPr>
          <a:xfrm>
            <a:off x="1574800" y="2560320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POTENZIALE FISSO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277E42-A5C8-9CDB-6663-BF0A5B8DC0F3}"/>
              </a:ext>
            </a:extLst>
          </p:cNvPr>
          <p:cNvSpPr txBox="1"/>
          <p:nvPr/>
        </p:nvSpPr>
        <p:spPr>
          <a:xfrm>
            <a:off x="5933440" y="2468880"/>
            <a:ext cx="567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POTENZIALE CHE DIPENDE DALLA CONCENTRAZIONE DA DETERMINARE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DEA8C90-10C7-03EE-F4B1-B96FC3863AE0}"/>
              </a:ext>
            </a:extLst>
          </p:cNvPr>
          <p:cNvCxnSpPr/>
          <p:nvPr/>
        </p:nvCxnSpPr>
        <p:spPr>
          <a:xfrm>
            <a:off x="2550160" y="3119120"/>
            <a:ext cx="71120" cy="143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87F1038-40F7-5752-D5F4-03DCAD2BDE78}"/>
              </a:ext>
            </a:extLst>
          </p:cNvPr>
          <p:cNvCxnSpPr/>
          <p:nvPr/>
        </p:nvCxnSpPr>
        <p:spPr>
          <a:xfrm>
            <a:off x="7213600" y="3488452"/>
            <a:ext cx="0" cy="1063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74371E-9B5E-E6C8-2354-990AC4516132}"/>
              </a:ext>
            </a:extLst>
          </p:cNvPr>
          <p:cNvSpPr txBox="1"/>
          <p:nvPr/>
        </p:nvSpPr>
        <p:spPr>
          <a:xfrm>
            <a:off x="944880" y="4958080"/>
            <a:ext cx="39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ELETTRODI DI RIFERIMENTO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A7F90E-6624-631A-BA62-DA68189C1032}"/>
              </a:ext>
            </a:extLst>
          </p:cNvPr>
          <p:cNvSpPr txBox="1"/>
          <p:nvPr/>
        </p:nvSpPr>
        <p:spPr>
          <a:xfrm>
            <a:off x="6197600" y="4744720"/>
            <a:ext cx="35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ELETTRODI DI MISURA</a:t>
            </a:r>
          </a:p>
        </p:txBody>
      </p:sp>
    </p:spTree>
    <p:extLst>
      <p:ext uri="{BB962C8B-B14F-4D97-AF65-F5344CB8AC3E}">
        <p14:creationId xmlns:p14="http://schemas.microsoft.com/office/powerpoint/2010/main" val="340118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8D99A8-3B45-8C12-A120-32C0A269B2E0}"/>
              </a:ext>
            </a:extLst>
          </p:cNvPr>
          <p:cNvSpPr txBox="1"/>
          <p:nvPr/>
        </p:nvSpPr>
        <p:spPr>
          <a:xfrm>
            <a:off x="396240" y="416560"/>
            <a:ext cx="113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una generica analisi potenziometrica l’arrangiamento è di questo tipo 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6A59C6-585C-7CE5-1578-30C3C343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4" y="1270000"/>
            <a:ext cx="8820442" cy="34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A3DFA5-CE6C-F5E1-26B2-54454E1077FE}"/>
              </a:ext>
            </a:extLst>
          </p:cNvPr>
          <p:cNvSpPr txBox="1"/>
          <p:nvPr/>
        </p:nvSpPr>
        <p:spPr>
          <a:xfrm>
            <a:off x="254000" y="4744720"/>
            <a:ext cx="1185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L’elettrodo di misura è evidentemente in equilibrio con la soluzione.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L’elettrodo di riferimento ha comunque un setto poroso che consente il «contatto» con la soluzione e ha la funzione del  «ponte salino» di una generica pila.</a:t>
            </a:r>
          </a:p>
        </p:txBody>
      </p:sp>
    </p:spTree>
    <p:extLst>
      <p:ext uri="{BB962C8B-B14F-4D97-AF65-F5344CB8AC3E}">
        <p14:creationId xmlns:p14="http://schemas.microsoft.com/office/powerpoint/2010/main" val="74955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CE4DF8E-5577-0919-9F6A-AFDF16F8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6" y="1361440"/>
            <a:ext cx="11019982" cy="40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9FD4CA-627C-8560-0B7D-E9D145B00C3A}"/>
              </a:ext>
            </a:extLst>
          </p:cNvPr>
          <p:cNvSpPr txBox="1"/>
          <p:nvPr/>
        </p:nvSpPr>
        <p:spPr>
          <a:xfrm>
            <a:off x="325120" y="375920"/>
            <a:ext cx="1186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Vediamo adesso quali sono i principali elettrodi di riferimento, quali gli elettrodi di misura e qual è la logica della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potenziometria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28525A-008E-9CB9-B017-BCA6FBC6D288}"/>
              </a:ext>
            </a:extLst>
          </p:cNvPr>
          <p:cNvSpPr txBox="1"/>
          <p:nvPr/>
        </p:nvSpPr>
        <p:spPr>
          <a:xfrm>
            <a:off x="2844800" y="1625600"/>
            <a:ext cx="637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ELETTRODI DI RIFERIMENTO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A3553E-5CDB-B7FE-6994-5D9A51FBD906}"/>
              </a:ext>
            </a:extLst>
          </p:cNvPr>
          <p:cNvSpPr txBox="1"/>
          <p:nvPr/>
        </p:nvSpPr>
        <p:spPr>
          <a:xfrm>
            <a:off x="457200" y="2418080"/>
            <a:ext cx="1173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primo elettrodo di riferimento 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non è più utilizzato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sarebbe comunque molto complicato da utilizzare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ma ha una grande importanza storica e teorica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Si tratta dell’elettrodo STANDARD AD IDROGENO ( SHE – standard </a:t>
            </a:r>
            <a:r>
              <a:rPr lang="it-IT" sz="2400" dirty="0" err="1"/>
              <a:t>hydrogen</a:t>
            </a:r>
            <a:r>
              <a:rPr lang="it-IT" sz="2400" dirty="0"/>
              <a:t> </a:t>
            </a:r>
            <a:r>
              <a:rPr lang="it-IT" sz="2400" dirty="0" err="1"/>
              <a:t>electrode</a:t>
            </a:r>
            <a:r>
              <a:rPr lang="it-IT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36668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EE0A27-098D-475A-45ED-F5C49A798391}"/>
              </a:ext>
            </a:extLst>
          </p:cNvPr>
          <p:cNvSpPr txBox="1"/>
          <p:nvPr/>
        </p:nvSpPr>
        <p:spPr>
          <a:xfrm>
            <a:off x="1412240" y="4064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ELETTRODO STANDARD AD IDROGENO ( SHE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94B490-8728-1F88-91C5-652F629C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22" y="1113661"/>
            <a:ext cx="9849356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1316</Words>
  <Application>Microsoft Office PowerPoint</Application>
  <PresentationFormat>Widescreen</PresentationFormat>
  <Paragraphs>122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Tema di Office</vt:lpstr>
      <vt:lpstr>IMMAGINI DI POTENZIOMETRIA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ELETTRODI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Campagna</dc:creator>
  <cp:lastModifiedBy>Fabio Campagna</cp:lastModifiedBy>
  <cp:revision>4</cp:revision>
  <dcterms:created xsi:type="dcterms:W3CDTF">2022-05-01T19:00:17Z</dcterms:created>
  <dcterms:modified xsi:type="dcterms:W3CDTF">2026-01-22T16:58:41Z</dcterms:modified>
</cp:coreProperties>
</file>