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1DF8-7574-48E5-9A9D-17C6B138C162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E3B-2CF9-4EE3-B3F4-08480956FB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20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1DF8-7574-48E5-9A9D-17C6B138C162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E3B-2CF9-4EE3-B3F4-08480956FB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16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1DF8-7574-48E5-9A9D-17C6B138C162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E3B-2CF9-4EE3-B3F4-08480956FB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1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1DF8-7574-48E5-9A9D-17C6B138C162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E3B-2CF9-4EE3-B3F4-08480956FB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94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1DF8-7574-48E5-9A9D-17C6B138C162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E3B-2CF9-4EE3-B3F4-08480956FB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79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1DF8-7574-48E5-9A9D-17C6B138C162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E3B-2CF9-4EE3-B3F4-08480956FB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32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1DF8-7574-48E5-9A9D-17C6B138C162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E3B-2CF9-4EE3-B3F4-08480956FB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48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1DF8-7574-48E5-9A9D-17C6B138C162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E3B-2CF9-4EE3-B3F4-08480956FB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67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1DF8-7574-48E5-9A9D-17C6B138C162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E3B-2CF9-4EE3-B3F4-08480956FB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63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1DF8-7574-48E5-9A9D-17C6B138C162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E3B-2CF9-4EE3-B3F4-08480956FB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88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1DF8-7574-48E5-9A9D-17C6B138C162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E3B-2CF9-4EE3-B3F4-08480956FB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74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A1DF8-7574-48E5-9A9D-17C6B138C162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86E3B-2CF9-4EE3-B3F4-08480956FB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86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L’idrosfera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Samuele Gagliardi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101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L’idrosfera marina o oceano globale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L’idrosfera  è l’insieme delle acque che costituiscono il nostro pianeta.</a:t>
            </a:r>
          </a:p>
          <a:p>
            <a:r>
              <a:rPr lang="it-IT" dirty="0" smtClean="0"/>
              <a:t>L’Oceanografia è la disciplina che studia tutto ciò che è «marino» o «oceanico».</a:t>
            </a:r>
          </a:p>
          <a:p>
            <a:r>
              <a:rPr lang="it-IT" dirty="0" smtClean="0"/>
              <a:t>1.46 miliardi di kilometri cubi di acqua (71% della superficie terrestre): - 96% acqua salata (oceani e mare)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- acqua dolce (3% ghiaccia, 1% acqua sotterranea, 0.01%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laghi</a:t>
            </a:r>
            <a:r>
              <a:rPr lang="it-IT" dirty="0" smtClean="0"/>
              <a:t> e fiumi, 0.001% vapore acqueo, Biosfera 0.0001%).</a:t>
            </a:r>
          </a:p>
          <a:p>
            <a:pPr marL="0" indent="0">
              <a:buNone/>
            </a:pPr>
            <a:r>
              <a:rPr lang="it-IT" dirty="0" smtClean="0"/>
              <a:t>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61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CICLO DELL’ACQUA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1402" y="1779368"/>
            <a:ext cx="4341340" cy="39210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1900" i="1" dirty="0" smtClean="0">
                <a:solidFill>
                  <a:schemeClr val="accent5"/>
                </a:solidFill>
                <a:cs typeface="Arial" panose="020B0604020202020204" pitchFamily="34" charset="0"/>
              </a:rPr>
              <a:t>L’insieme degli scambi di acqua  tra oceano e atmosfera causati dall’evaporazione, condensazione, precipitazioni, formazione e fusione di ghiacciai. </a:t>
            </a:r>
          </a:p>
          <a:p>
            <a:pPr>
              <a:buFontTx/>
              <a:buChar char="-"/>
            </a:pPr>
            <a:r>
              <a:rPr lang="it-IT" sz="1900" b="1" dirty="0" smtClean="0">
                <a:cs typeface="Arial" panose="020B0604020202020204" pitchFamily="34" charset="0"/>
              </a:rPr>
              <a:t>Sole: motore del ciclo dell’acqua</a:t>
            </a:r>
            <a:r>
              <a:rPr lang="it-IT" sz="1900" dirty="0" smtClean="0"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endParaRPr lang="it-IT" sz="1900" dirty="0" smtClean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it-IT" sz="1900" dirty="0" smtClean="0">
                <a:cs typeface="Arial" panose="020B0604020202020204" pitchFamily="34" charset="0"/>
              </a:rPr>
              <a:t>Evaporazioni Oceani e mari</a:t>
            </a:r>
          </a:p>
          <a:p>
            <a:pPr>
              <a:buFontTx/>
              <a:buChar char="-"/>
            </a:pPr>
            <a:endParaRPr lang="it-IT" sz="1900" dirty="0" smtClean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it-IT" sz="1900" dirty="0" smtClean="0">
                <a:cs typeface="Arial" panose="020B0604020202020204" pitchFamily="34" charset="0"/>
              </a:rPr>
              <a:t>Precipitazioni meteoriche</a:t>
            </a:r>
          </a:p>
          <a:p>
            <a:pPr>
              <a:buFontTx/>
              <a:buChar char="-"/>
            </a:pPr>
            <a:endParaRPr lang="it-IT" sz="1900" dirty="0" smtClean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it-IT" sz="1900" dirty="0" smtClean="0">
                <a:cs typeface="Arial" panose="020B0604020202020204" pitchFamily="34" charset="0"/>
              </a:rPr>
              <a:t>Evapotraspirazioni</a:t>
            </a:r>
          </a:p>
          <a:p>
            <a:pPr>
              <a:buFontTx/>
              <a:buChar char="-"/>
            </a:pPr>
            <a:endParaRPr lang="it-IT" sz="1900" dirty="0" smtClean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it-IT" sz="1900" dirty="0" smtClean="0">
                <a:cs typeface="Arial" panose="020B0604020202020204" pitchFamily="34" charset="0"/>
              </a:rPr>
              <a:t>Deflusso superficiale</a:t>
            </a:r>
          </a:p>
          <a:p>
            <a:pPr>
              <a:buFontTx/>
              <a:buChar char="-"/>
            </a:pPr>
            <a:endParaRPr lang="it-IT" sz="1900" dirty="0" smtClean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it-IT" sz="1900" dirty="0" smtClean="0">
                <a:cs typeface="Arial" panose="020B0604020202020204" pitchFamily="34" charset="0"/>
              </a:rPr>
              <a:t>Deflusso sotterraneo</a:t>
            </a:r>
          </a:p>
          <a:p>
            <a:pPr>
              <a:buFontTx/>
              <a:buChar char="-"/>
            </a:pPr>
            <a:endParaRPr lang="it-IT" sz="36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it-IT" sz="36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8" name="Picture 4" descr="Il ciclo dell'ac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98" y="1648534"/>
            <a:ext cx="6194722" cy="47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ccia in giù 6"/>
          <p:cNvSpPr/>
          <p:nvPr/>
        </p:nvSpPr>
        <p:spPr>
          <a:xfrm>
            <a:off x="1953062" y="2639068"/>
            <a:ext cx="179832" cy="296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11" y="3270490"/>
            <a:ext cx="213378" cy="31701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11" y="3422890"/>
            <a:ext cx="213378" cy="317019"/>
          </a:xfrm>
          <a:prstGeom prst="rect">
            <a:avLst/>
          </a:prstGeom>
        </p:spPr>
      </p:pic>
      <p:sp>
        <p:nvSpPr>
          <p:cNvPr id="13" name="Freccia in giù 12"/>
          <p:cNvSpPr/>
          <p:nvPr/>
        </p:nvSpPr>
        <p:spPr>
          <a:xfrm>
            <a:off x="1944825" y="3268812"/>
            <a:ext cx="179832" cy="296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1952421" y="3874591"/>
            <a:ext cx="179832" cy="296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1956481" y="4349277"/>
            <a:ext cx="168177" cy="296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>
            <a:off x="1968903" y="4979018"/>
            <a:ext cx="179832" cy="296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0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OCEANI E MARI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43434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Gli oceani e i mari si differenziano per:</a:t>
            </a:r>
          </a:p>
          <a:p>
            <a:r>
              <a:rPr lang="it-IT" dirty="0" smtClean="0"/>
              <a:t>Dimensioni</a:t>
            </a:r>
          </a:p>
          <a:p>
            <a:r>
              <a:rPr lang="it-IT" dirty="0" smtClean="0"/>
              <a:t>Profondità</a:t>
            </a:r>
          </a:p>
          <a:p>
            <a:r>
              <a:rPr lang="it-IT" dirty="0" smtClean="0"/>
              <a:t>Caratteristiche geologiche dei loro fondali</a:t>
            </a:r>
          </a:p>
          <a:p>
            <a:r>
              <a:rPr lang="it-IT" dirty="0" smtClean="0"/>
              <a:t>I mari vengono ulteriormente classificati in </a:t>
            </a:r>
            <a:r>
              <a:rPr lang="it-IT" b="1" dirty="0" smtClean="0"/>
              <a:t>mediterranei </a:t>
            </a:r>
            <a:r>
              <a:rPr lang="it-IT" dirty="0" smtClean="0"/>
              <a:t>e </a:t>
            </a:r>
            <a:r>
              <a:rPr lang="it-IT" b="1" dirty="0" smtClean="0"/>
              <a:t>marginali</a:t>
            </a:r>
          </a:p>
        </p:txBody>
      </p:sp>
      <p:pic>
        <p:nvPicPr>
          <p:cNvPr id="2050" name="Picture 2" descr="Oceano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54" y="1049850"/>
            <a:ext cx="4037045" cy="230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 dove viene il nome degli oceani? Quali son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Da dove viene il nome degli oceani? Quali son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Da dove viene il nome degli oceani? Quali sono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289" y="3550637"/>
            <a:ext cx="4703805" cy="33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0875" y="135751"/>
            <a:ext cx="10515600" cy="1325563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Morfologia dei fondali marini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314" y="1461313"/>
            <a:ext cx="3608173" cy="4387551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 smtClean="0"/>
              <a:t>Piattaforma continentale</a:t>
            </a:r>
            <a:r>
              <a:rPr lang="it-IT" dirty="0" smtClean="0"/>
              <a:t>: attorno alle terre emerse. Modesta profondità (fino a -200m)</a:t>
            </a:r>
          </a:p>
          <a:p>
            <a:r>
              <a:rPr lang="it-IT" b="1" dirty="0" smtClean="0"/>
              <a:t>Scarpata continentale</a:t>
            </a:r>
            <a:r>
              <a:rPr lang="it-IT" dirty="0" smtClean="0"/>
              <a:t>: sino a 2000 m di profondità. Il bordo inferiore della scarpata (</a:t>
            </a:r>
            <a:r>
              <a:rPr lang="it-IT" b="1" dirty="0" smtClean="0"/>
              <a:t>rialzo continentale</a:t>
            </a:r>
            <a:r>
              <a:rPr lang="it-IT" dirty="0" smtClean="0"/>
              <a:t>)  segna il passaggio all’Oceano vero e proprio</a:t>
            </a:r>
          </a:p>
          <a:p>
            <a:r>
              <a:rPr lang="it-IT" b="1" dirty="0" smtClean="0"/>
              <a:t>Piane abissali: </a:t>
            </a:r>
            <a:r>
              <a:rPr lang="it-IT" dirty="0" smtClean="0"/>
              <a:t>intorno ai 6000 di profondità</a:t>
            </a:r>
          </a:p>
          <a:p>
            <a:r>
              <a:rPr lang="it-IT" b="1" dirty="0" smtClean="0"/>
              <a:t>Dorsali Oceaniche: </a:t>
            </a:r>
            <a:r>
              <a:rPr lang="it-IT" dirty="0" smtClean="0"/>
              <a:t>fasce montuose sottomarine che si elevano 2000-3000 m dalle piane abissali</a:t>
            </a:r>
          </a:p>
          <a:p>
            <a:r>
              <a:rPr lang="it-IT" b="1" dirty="0" smtClean="0"/>
              <a:t>Fosse e abissi</a:t>
            </a:r>
          </a:p>
          <a:p>
            <a:r>
              <a:rPr lang="it-IT" b="1" dirty="0" smtClean="0"/>
              <a:t>Rilievi vulcanici; le Azzorre, le canarie, le Hawaii. </a:t>
            </a:r>
          </a:p>
          <a:p>
            <a:r>
              <a:rPr lang="it-IT" b="1" dirty="0" smtClean="0"/>
              <a:t>Gli atolli</a:t>
            </a:r>
          </a:p>
          <a:p>
            <a:endParaRPr lang="it-IT" dirty="0"/>
          </a:p>
        </p:txBody>
      </p:sp>
      <p:pic>
        <p:nvPicPr>
          <p:cNvPr id="3074" name="Picture 2" descr="Bacino oceanico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10" y="1461314"/>
            <a:ext cx="6234530" cy="438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La nuova corsa all'oro dell'industria estratti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La nuova corsa all'oro dell'industria estrattiv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031" y="4817861"/>
            <a:ext cx="1942972" cy="10917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449" y="5363712"/>
            <a:ext cx="1866532" cy="13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Composizione chimica delle acque marine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8079" y="1825626"/>
            <a:ext cx="4200330" cy="4351338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La salinità complessiva delle acque oceaniche è 35 gr per litro:</a:t>
            </a:r>
          </a:p>
          <a:p>
            <a:r>
              <a:rPr lang="it-IT" dirty="0" smtClean="0"/>
              <a:t>- costituenti principali (sali in maggiore quantità)</a:t>
            </a:r>
          </a:p>
          <a:p>
            <a:r>
              <a:rPr lang="it-IT" dirty="0" smtClean="0"/>
              <a:t>- costituenti minori</a:t>
            </a:r>
          </a:p>
          <a:p>
            <a:r>
              <a:rPr lang="it-IT" dirty="0" smtClean="0"/>
              <a:t>- tracce</a:t>
            </a:r>
          </a:p>
          <a:p>
            <a:r>
              <a:rPr lang="it-IT" dirty="0"/>
              <a:t>La salinità </a:t>
            </a:r>
            <a:r>
              <a:rPr lang="it-IT" dirty="0" smtClean="0"/>
              <a:t> </a:t>
            </a:r>
            <a:r>
              <a:rPr lang="it-IT" dirty="0"/>
              <a:t>cambia da zona a zona e varia con le stagioni e la profondità</a:t>
            </a:r>
            <a:r>
              <a:rPr lang="it-IT" dirty="0" smtClean="0"/>
              <a:t>. </a:t>
            </a:r>
          </a:p>
          <a:p>
            <a:r>
              <a:rPr lang="it-IT" dirty="0"/>
              <a:t>I rapporti tra i costituenti principali rimane costante. </a:t>
            </a:r>
            <a:r>
              <a:rPr lang="it-IT" dirty="0" smtClean="0"/>
              <a:t>E’ possibile conoscere la salinità dell’acqua determinando uno dei suoi componenti.</a:t>
            </a:r>
            <a:endParaRPr lang="it-IT" dirty="0"/>
          </a:p>
          <a:p>
            <a:r>
              <a:rPr lang="it-IT" dirty="0"/>
              <a:t> </a:t>
            </a:r>
            <a:r>
              <a:rPr lang="it-IT" dirty="0" smtClean="0"/>
              <a:t>Nutrienti: </a:t>
            </a:r>
            <a:r>
              <a:rPr lang="it-IT" dirty="0"/>
              <a:t>i composti dell’azoto, del fosforo e del </a:t>
            </a:r>
            <a:r>
              <a:rPr lang="it-IT" dirty="0" smtClean="0"/>
              <a:t>Silicio</a:t>
            </a:r>
          </a:p>
          <a:p>
            <a:r>
              <a:rPr lang="it-IT" dirty="0" smtClean="0"/>
              <a:t>Gas disciolti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64" y="1825626"/>
            <a:ext cx="6006915" cy="3508990"/>
          </a:xfrm>
          <a:prstGeom prst="rect">
            <a:avLst/>
          </a:prstGeom>
          <a:gradFill>
            <a:gsLst>
              <a:gs pos="24790">
                <a:srgbClr val="E1EDF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2967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6862" y="309141"/>
            <a:ext cx="10515600" cy="1325563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</a:rPr>
              <a:t>Propietà</a:t>
            </a:r>
            <a:r>
              <a:rPr lang="it-IT" dirty="0" smtClean="0">
                <a:solidFill>
                  <a:srgbClr val="FF0000"/>
                </a:solidFill>
              </a:rPr>
              <a:t> fisiche </a:t>
            </a:r>
            <a:r>
              <a:rPr lang="it-IT" dirty="0" smtClean="0">
                <a:solidFill>
                  <a:srgbClr val="FF0000"/>
                </a:solidFill>
              </a:rPr>
              <a:t>delle acque marine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84650" y="1972923"/>
            <a:ext cx="3509865" cy="404532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La temperatura varia con la profondità. Zone calde e temperate:</a:t>
            </a:r>
          </a:p>
          <a:p>
            <a:pPr marL="514350" indent="-514350">
              <a:buAutoNum type="arabicParenR"/>
            </a:pPr>
            <a:r>
              <a:rPr lang="it-IT" dirty="0" smtClean="0"/>
              <a:t>Strato superficiale (fino a 200m): temperature pressoché omogenee</a:t>
            </a:r>
          </a:p>
          <a:p>
            <a:pPr marL="514350" indent="-514350">
              <a:buAutoNum type="arabicParenR"/>
            </a:pPr>
            <a:r>
              <a:rPr lang="it-IT" dirty="0" smtClean="0"/>
              <a:t>Strato intermedio termoclino (tra 800-1000m): decrescono rapidamente</a:t>
            </a:r>
          </a:p>
          <a:p>
            <a:pPr marL="514350" indent="-514350">
              <a:buAutoNum type="arabicParenR"/>
            </a:pPr>
            <a:r>
              <a:rPr lang="it-IT" dirty="0" smtClean="0"/>
              <a:t>Strato profondo (sino a -  4000): diminuzione poco marcata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582" y="1972923"/>
            <a:ext cx="5301082" cy="39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7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</a:rPr>
              <a:t>Propietà</a:t>
            </a:r>
            <a:r>
              <a:rPr lang="it-IT" dirty="0" smtClean="0">
                <a:solidFill>
                  <a:srgbClr val="FF0000"/>
                </a:solidFill>
              </a:rPr>
              <a:t> fisiche delle acque marine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3323253" cy="4351338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smtClean="0"/>
              <a:t>La temperatura </a:t>
            </a:r>
            <a:r>
              <a:rPr lang="it-IT" dirty="0" smtClean="0"/>
              <a:t>in superficie varia con le stagioni e la latitudine.</a:t>
            </a:r>
          </a:p>
          <a:p>
            <a:r>
              <a:rPr lang="it-IT" b="1" dirty="0" smtClean="0"/>
              <a:t>La densità </a:t>
            </a:r>
            <a:r>
              <a:rPr lang="it-IT" dirty="0" smtClean="0"/>
              <a:t>dell’acqua aumenta:</a:t>
            </a:r>
          </a:p>
          <a:p>
            <a:r>
              <a:rPr lang="it-IT" dirty="0" smtClean="0"/>
              <a:t>con l’aumentare della salinità. Se aumenta la salinità si abbassa inoltre anche la temperatura di congelamento </a:t>
            </a:r>
          </a:p>
          <a:p>
            <a:r>
              <a:rPr lang="it-IT" dirty="0"/>
              <a:t>c</a:t>
            </a:r>
            <a:r>
              <a:rPr lang="it-IT" dirty="0" smtClean="0"/>
              <a:t>on la profondità (aumenta la pressione esercitata dall’acqua)</a:t>
            </a:r>
          </a:p>
          <a:p>
            <a:r>
              <a:rPr lang="it-IT" dirty="0" smtClean="0"/>
              <a:t>Con la diminuzione della temperatura delle acque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662057" y="1706174"/>
            <a:ext cx="39291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Penetrazione della luce solare dipende: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Latitudine e stagione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Ora del giorno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Trasparenza dell’acqua</a:t>
            </a:r>
          </a:p>
          <a:p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574" y="3355066"/>
            <a:ext cx="5893837" cy="32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1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</a:rPr>
              <a:t>Propietà</a:t>
            </a:r>
            <a:r>
              <a:rPr lang="it-IT" dirty="0" smtClean="0">
                <a:solidFill>
                  <a:srgbClr val="FF0000"/>
                </a:solidFill>
              </a:rPr>
              <a:t> fisiche delle acque marine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6233" y="1592360"/>
            <a:ext cx="5133391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Il colore del mare dipende:</a:t>
            </a:r>
          </a:p>
          <a:p>
            <a:r>
              <a:rPr lang="it-IT" dirty="0"/>
              <a:t>d</a:t>
            </a:r>
            <a:r>
              <a:rPr lang="it-IT" dirty="0" smtClean="0"/>
              <a:t>alle caratteristiche dell’acqua che diffonde la luce</a:t>
            </a:r>
          </a:p>
          <a:p>
            <a:r>
              <a:rPr lang="it-IT" dirty="0"/>
              <a:t>d</a:t>
            </a:r>
            <a:r>
              <a:rPr lang="it-IT" dirty="0" smtClean="0"/>
              <a:t>alla riflessione del colore del cielo</a:t>
            </a:r>
          </a:p>
          <a:p>
            <a:r>
              <a:rPr lang="it-IT" dirty="0" smtClean="0"/>
              <a:t>dalla presenza di fitoplancton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smtClean="0"/>
              <a:t>Componenti rosse</a:t>
            </a:r>
            <a:r>
              <a:rPr lang="it-IT" dirty="0" smtClean="0"/>
              <a:t>: assorbite nei livelli superficiali</a:t>
            </a:r>
          </a:p>
          <a:p>
            <a:pPr marL="0" indent="0">
              <a:buNone/>
            </a:pPr>
            <a:r>
              <a:rPr lang="it-IT" b="1" dirty="0" smtClean="0"/>
              <a:t>Componenti verde-blu</a:t>
            </a:r>
            <a:r>
              <a:rPr lang="it-IT" dirty="0" smtClean="0"/>
              <a:t>: penetrano a maggiore profondità e vengono diffuse in tutte le direzioni.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479" y="1690688"/>
            <a:ext cx="5237503" cy="42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49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481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L’idrosfera</vt:lpstr>
      <vt:lpstr>L’idrosfera marina o oceano globale</vt:lpstr>
      <vt:lpstr>CICLO DELL’ACQUA</vt:lpstr>
      <vt:lpstr>OCEANI E MARI</vt:lpstr>
      <vt:lpstr>Morfologia dei fondali marini</vt:lpstr>
      <vt:lpstr>Composizione chimica delle acque marine</vt:lpstr>
      <vt:lpstr>Propietà fisiche delle acque marine</vt:lpstr>
      <vt:lpstr>Propietà fisiche delle acque marine</vt:lpstr>
      <vt:lpstr>Propietà fisiche delle acque marine</vt:lpstr>
    </vt:vector>
  </TitlesOfParts>
  <Company>ASST Brianza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Nadia Mollichelli</dc:creator>
  <cp:lastModifiedBy>Nadia Mollichelli</cp:lastModifiedBy>
  <cp:revision>23</cp:revision>
  <dcterms:created xsi:type="dcterms:W3CDTF">2023-05-25T20:52:37Z</dcterms:created>
  <dcterms:modified xsi:type="dcterms:W3CDTF">2023-05-26T03:04:14Z</dcterms:modified>
</cp:coreProperties>
</file>