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1" d="100"/>
          <a:sy n="101" d="100"/>
        </p:scale>
        <p:origin x="13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7973C0F-4027-4769-8B1C-07BFD9C2DD7A}" type="datetimeFigureOut">
              <a:rPr lang="it-IT" smtClean="0"/>
              <a:t>13/02/2022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113674-8F83-4D33-A8A6-84066950CCF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973C0F-4027-4769-8B1C-07BFD9C2DD7A}" type="datetimeFigureOut">
              <a:rPr lang="it-IT" smtClean="0"/>
              <a:t>13/02/2022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213800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973C0F-4027-4769-8B1C-07BFD9C2DD7A}" type="datetimeFigureOut">
              <a:rPr lang="it-IT" smtClean="0"/>
              <a:t>13/02/2022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139570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973C0F-4027-4769-8B1C-07BFD9C2DD7A}" type="datetimeFigureOut">
              <a:rPr lang="it-IT" smtClean="0"/>
              <a:t>13/02/2022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331674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7973C0F-4027-4769-8B1C-07BFD9C2DD7A}" type="datetimeFigureOut">
              <a:rPr lang="it-IT" smtClean="0"/>
              <a:t>13/02/2022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B113674-8F83-4D33-A8A6-84066950CCF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3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7973C0F-4027-4769-8B1C-07BFD9C2DD7A}" type="datetimeFigureOut">
              <a:rPr lang="it-IT" smtClean="0"/>
              <a:t>13/02/2022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26190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973C0F-4027-4769-8B1C-07BFD9C2DD7A}" type="datetimeFigureOut">
              <a:rPr lang="it-IT" smtClean="0"/>
              <a:t>13/02/2022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91044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7973C0F-4027-4769-8B1C-07BFD9C2DD7A}" type="datetimeFigureOut">
              <a:rPr lang="it-IT" smtClean="0"/>
              <a:t>13/02/2022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70522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973C0F-4027-4769-8B1C-07BFD9C2DD7A}" type="datetimeFigureOut">
              <a:rPr lang="it-IT" smtClean="0"/>
              <a:t>13/02/2022</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219402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973C0F-4027-4769-8B1C-07BFD9C2DD7A}" type="datetimeFigureOut">
              <a:rPr lang="it-IT" smtClean="0"/>
              <a:t>13/02/2022</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113674-8F83-4D33-A8A6-84066950CCFE}" type="slidenum">
              <a:rPr lang="it-IT" smtClean="0"/>
              <a:t>‹N›</a:t>
            </a:fld>
            <a:endParaRPr lang="it-IT"/>
          </a:p>
        </p:txBody>
      </p:sp>
    </p:spTree>
    <p:extLst>
      <p:ext uri="{BB962C8B-B14F-4D97-AF65-F5344CB8AC3E}">
        <p14:creationId xmlns:p14="http://schemas.microsoft.com/office/powerpoint/2010/main" val="24032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973C0F-4027-4769-8B1C-07BFD9C2DD7A}" type="datetimeFigureOut">
              <a:rPr lang="it-IT" smtClean="0"/>
              <a:t>13/02/2022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B113674-8F83-4D33-A8A6-84066950CCFE}" type="slidenum">
              <a:rPr lang="it-IT" smtClean="0"/>
              <a:t>‹N›</a:t>
            </a:fld>
            <a:endParaRPr lang="it-IT"/>
          </a:p>
        </p:txBody>
      </p:sp>
    </p:spTree>
    <p:extLst>
      <p:ext uri="{BB962C8B-B14F-4D97-AF65-F5344CB8AC3E}">
        <p14:creationId xmlns:p14="http://schemas.microsoft.com/office/powerpoint/2010/main" val="107007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973C0F-4027-4769-8B1C-07BFD9C2DD7A}" type="datetimeFigureOut">
              <a:rPr lang="it-IT" smtClean="0"/>
              <a:t>13/02/2022</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113674-8F83-4D33-A8A6-84066950CCF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275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Rectangle 5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 name="Straight Connector 6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EC8D7B34-4A39-49D9-B52B-C1E79EAE6FC5}"/>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800" b="1" i="0" kern="1200" spc="-50" baseline="0" dirty="0">
                <a:solidFill>
                  <a:schemeClr val="tx1">
                    <a:lumMod val="75000"/>
                    <a:lumOff val="25000"/>
                  </a:schemeClr>
                </a:solidFill>
                <a:effectLst/>
                <a:latin typeface="+mj-lt"/>
                <a:ea typeface="+mj-ea"/>
                <a:cs typeface="+mj-cs"/>
              </a:rPr>
              <a:t>Martin Luther King</a:t>
            </a:r>
          </a:p>
        </p:txBody>
      </p:sp>
      <p:pic>
        <p:nvPicPr>
          <p:cNvPr id="9" name="Picture 2" descr="Martin Luther King Jr. - Wikipedia">
            <a:extLst>
              <a:ext uri="{FF2B5EF4-FFF2-40B4-BE49-F238E27FC236}">
                <a16:creationId xmlns:a16="http://schemas.microsoft.com/office/drawing/2014/main" id="{7D7BAC6F-8D06-44E3-82F7-BFF7C63FA4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93" r="3" b="13779"/>
          <a:stretch/>
        </p:blipFill>
        <p:spPr bwMode="auto">
          <a:xfrm>
            <a:off x="1076432" y="1916318"/>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F3E4324-B09D-4C1E-B385-7D13E8680308}"/>
              </a:ext>
            </a:extLst>
          </p:cNvPr>
          <p:cNvSpPr txBox="1"/>
          <p:nvPr/>
        </p:nvSpPr>
        <p:spPr>
          <a:xfrm>
            <a:off x="4639733" y="1845734"/>
            <a:ext cx="6515947" cy="402336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È nato ad Atlanta il 15/01/1929 ed è cresciuto nella Auburn Avenue (soprannominato il Paradiso Nero), la zona borghese della città dove ha frequentato le scuole elementari. Il padre di Martin era un Pastore e </a:t>
            </a:r>
            <a:r>
              <a:rPr lang="en-US">
                <a:solidFill>
                  <a:schemeClr val="tx1">
                    <a:lumMod val="75000"/>
                    <a:lumOff val="25000"/>
                  </a:schemeClr>
                </a:solidFill>
              </a:rPr>
              <a:t>la </a:t>
            </a:r>
            <a:r>
              <a:rPr lang="en-US" dirty="0">
                <a:solidFill>
                  <a:schemeClr val="tx1">
                    <a:lumMod val="75000"/>
                    <a:lumOff val="25000"/>
                  </a:schemeClr>
                </a:solidFill>
              </a:rPr>
              <a:t>madre</a:t>
            </a:r>
            <a:r>
              <a:rPr lang="en-US">
                <a:solidFill>
                  <a:schemeClr val="tx1">
                    <a:lumMod val="75000"/>
                    <a:lumOff val="25000"/>
                  </a:schemeClr>
                </a:solidFill>
              </a:rPr>
              <a:t> </a:t>
            </a:r>
            <a:r>
              <a:rPr lang="en-US" dirty="0">
                <a:solidFill>
                  <a:schemeClr val="tx1">
                    <a:lumMod val="75000"/>
                    <a:lumOff val="25000"/>
                  </a:schemeClr>
                </a:solidFill>
              </a:rPr>
              <a:t>era una maestra.  Durante l’adolescenza si trasferisce a Chester in Pennsylvania dove studia teologia e vince una borsa di studio che gli consente di frequentare l’università a Boston. Qui conosce Coretta Scott che sposa nel 1953. Diventa Pastore della Chiesa Battista a Montgomery (Alabama) </a:t>
            </a:r>
          </a:p>
        </p:txBody>
      </p:sp>
    </p:spTree>
    <p:extLst>
      <p:ext uri="{BB962C8B-B14F-4D97-AF65-F5344CB8AC3E}">
        <p14:creationId xmlns:p14="http://schemas.microsoft.com/office/powerpoint/2010/main" val="19779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80D05F-4BC3-4CFC-B328-95589EF976CF}"/>
              </a:ext>
            </a:extLst>
          </p:cNvPr>
          <p:cNvSpPr>
            <a:spLocks noGrp="1"/>
          </p:cNvSpPr>
          <p:nvPr>
            <p:ph type="title"/>
          </p:nvPr>
        </p:nvSpPr>
        <p:spPr>
          <a:xfrm>
            <a:off x="1097280" y="286603"/>
            <a:ext cx="10058400" cy="1450757"/>
          </a:xfrm>
        </p:spPr>
        <p:txBody>
          <a:bodyPr>
            <a:normAutofit/>
          </a:bodyPr>
          <a:lstStyle/>
          <a:p>
            <a:r>
              <a:rPr lang="it-IT" b="1" dirty="0"/>
              <a:t>Il periodo storico</a:t>
            </a:r>
          </a:p>
        </p:txBody>
      </p:sp>
      <p:sp>
        <p:nvSpPr>
          <p:cNvPr id="3" name="Segnaposto contenuto 2">
            <a:extLst>
              <a:ext uri="{FF2B5EF4-FFF2-40B4-BE49-F238E27FC236}">
                <a16:creationId xmlns:a16="http://schemas.microsoft.com/office/drawing/2014/main" id="{0606F97C-5CAC-4CF6-9448-BD41BB46BBBA}"/>
              </a:ext>
            </a:extLst>
          </p:cNvPr>
          <p:cNvSpPr>
            <a:spLocks noGrp="1"/>
          </p:cNvSpPr>
          <p:nvPr>
            <p:ph idx="1"/>
          </p:nvPr>
        </p:nvSpPr>
        <p:spPr>
          <a:xfrm>
            <a:off x="1097279" y="1845734"/>
            <a:ext cx="6454987" cy="4023360"/>
          </a:xfrm>
        </p:spPr>
        <p:txBody>
          <a:bodyPr>
            <a:normAutofit/>
          </a:bodyPr>
          <a:lstStyle/>
          <a:p>
            <a:r>
              <a:rPr lang="it-IT" dirty="0"/>
              <a:t>Quando Martin Luther King divenne Pastore a Montgomery, i neri americani erano vittime della segregazione razziale cioè era a loro vietato l’accesso a molte scuole, università, club sportivi e centri di ricreazione. Nonostante la Costituzione americana stabilisse l’uguaglianza di tutti i cittadini, nella realtà le persone di colore erano  fortemente discriminate specialmente negli stati del sud. I neri non votavano, subivano condanne ingiuste da parte di giurie razziste e maltrattamenti da parte della polizia. Nei posti di lavoro, per l’assegnazione di alloggi e persino sugli autobus i bianchi avevano più diritti dei neri.</a:t>
            </a:r>
          </a:p>
          <a:p>
            <a:r>
              <a:rPr lang="it-IT" dirty="0"/>
              <a:t>  </a:t>
            </a:r>
          </a:p>
        </p:txBody>
      </p:sp>
      <p:pic>
        <p:nvPicPr>
          <p:cNvPr id="1026" name="Picture 2" descr="Architettura e segregazione razziale Sud USA | TusciaUp">
            <a:extLst>
              <a:ext uri="{FF2B5EF4-FFF2-40B4-BE49-F238E27FC236}">
                <a16:creationId xmlns:a16="http://schemas.microsoft.com/office/drawing/2014/main" id="{B853640E-1B07-46E0-84E1-110683D594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08" r="34326" b="3"/>
          <a:stretch/>
        </p:blipFill>
        <p:spPr bwMode="auto">
          <a:xfrm>
            <a:off x="8020570" y="1916318"/>
            <a:ext cx="3135109"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46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7A9FE46-5EBE-40A7-B587-2C066E9860ED}"/>
              </a:ext>
            </a:extLst>
          </p:cNvPr>
          <p:cNvSpPr>
            <a:spLocks noGrp="1"/>
          </p:cNvSpPr>
          <p:nvPr>
            <p:ph type="title"/>
          </p:nvPr>
        </p:nvSpPr>
        <p:spPr>
          <a:xfrm>
            <a:off x="4974771" y="634946"/>
            <a:ext cx="6574972" cy="1450757"/>
          </a:xfrm>
        </p:spPr>
        <p:txBody>
          <a:bodyPr>
            <a:normAutofit/>
          </a:bodyPr>
          <a:lstStyle/>
          <a:p>
            <a:r>
              <a:rPr lang="it-IT" b="1" dirty="0"/>
              <a:t>La lotta pacifica</a:t>
            </a:r>
          </a:p>
        </p:txBody>
      </p:sp>
      <p:pic>
        <p:nvPicPr>
          <p:cNvPr id="2050" name="Picture 2" descr="The Practice of Resistance: Mahatma Gandhi and Martin Luther King, Jr.&amp;quot;">
            <a:extLst>
              <a:ext uri="{FF2B5EF4-FFF2-40B4-BE49-F238E27FC236}">
                <a16:creationId xmlns:a16="http://schemas.microsoft.com/office/drawing/2014/main" id="{FBF32B8B-E95B-414A-9AED-D34D253BEF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a:stretch/>
        </p:blipFill>
        <p:spPr bwMode="auto">
          <a:xfrm>
            <a:off x="633999" y="2171910"/>
            <a:ext cx="4001315" cy="2250747"/>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1F750984-FF01-407B-BF92-8B30C25EA63A}"/>
              </a:ext>
            </a:extLst>
          </p:cNvPr>
          <p:cNvSpPr>
            <a:spLocks noGrp="1"/>
          </p:cNvSpPr>
          <p:nvPr>
            <p:ph idx="1"/>
          </p:nvPr>
        </p:nvSpPr>
        <p:spPr>
          <a:xfrm>
            <a:off x="4974769" y="2198914"/>
            <a:ext cx="6574973" cy="3670180"/>
          </a:xfrm>
        </p:spPr>
        <p:txBody>
          <a:bodyPr>
            <a:normAutofit/>
          </a:bodyPr>
          <a:lstStyle/>
          <a:p>
            <a:r>
              <a:rPr lang="it-IT" dirty="0"/>
              <a:t>Tra gli anni cinquanta e l’inizio degli anni sessanta divenne leader indiscusso del movimento per i diritti civili. Fu più volte arrestato e organizzò manifestazioni pacifiche e il boicottaggio dei mezzi di trasporto e degli esercizi commerciali dove i neri venivano trattati ingiustamente. Generalmente un raduno di preghiera precedeva queste azioni che mettevano seriamente in pericolo tutti coloro che vi partecipavano. Era una lotta pacifica che si ispirava agli insegnamenti di Gandhi.</a:t>
            </a:r>
          </a:p>
          <a:p>
            <a:r>
              <a:rPr lang="it-IT" dirty="0"/>
              <a:t>Nel 1963 organizzò un corteo di oltre 200.000 che invase il centro di Washington.</a:t>
            </a:r>
          </a:p>
        </p:txBody>
      </p:sp>
      <p:sp>
        <p:nvSpPr>
          <p:cNvPr id="139" name="Rectangle 138">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179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I have a dream&amp;quot;, il sogno di uguaglianza di Martin Luther King - Interris.it">
            <a:extLst>
              <a:ext uri="{FF2B5EF4-FFF2-40B4-BE49-F238E27FC236}">
                <a16:creationId xmlns:a16="http://schemas.microsoft.com/office/drawing/2014/main" id="{20D8F900-E519-4A96-B942-88E586FABFFA}"/>
              </a:ext>
            </a:extLst>
          </p:cNvPr>
          <p:cNvPicPr>
            <a:picLocks noChangeAspect="1" noChangeArrowheads="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084" name="Straight Connector 72">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0F66D1B3-9724-47AC-A532-3E372EE6B92B}"/>
              </a:ext>
            </a:extLst>
          </p:cNvPr>
          <p:cNvSpPr>
            <a:spLocks noGrp="1"/>
          </p:cNvSpPr>
          <p:nvPr>
            <p:ph type="title"/>
          </p:nvPr>
        </p:nvSpPr>
        <p:spPr>
          <a:xfrm>
            <a:off x="1097280" y="286603"/>
            <a:ext cx="10058400" cy="1450757"/>
          </a:xfrm>
        </p:spPr>
        <p:txBody>
          <a:bodyPr>
            <a:normAutofit/>
          </a:bodyPr>
          <a:lstStyle/>
          <a:p>
            <a:r>
              <a:rPr lang="it-IT" b="1" dirty="0"/>
              <a:t>Io ho un sogno</a:t>
            </a:r>
          </a:p>
        </p:txBody>
      </p:sp>
      <p:sp>
        <p:nvSpPr>
          <p:cNvPr id="3" name="Segnaposto contenuto 2">
            <a:extLst>
              <a:ext uri="{FF2B5EF4-FFF2-40B4-BE49-F238E27FC236}">
                <a16:creationId xmlns:a16="http://schemas.microsoft.com/office/drawing/2014/main" id="{77DA95D6-C185-4987-BCB0-0DB501279877}"/>
              </a:ext>
            </a:extLst>
          </p:cNvPr>
          <p:cNvSpPr>
            <a:spLocks noGrp="1"/>
          </p:cNvSpPr>
          <p:nvPr>
            <p:ph idx="1"/>
          </p:nvPr>
        </p:nvSpPr>
        <p:spPr>
          <a:xfrm>
            <a:off x="1097280" y="1845734"/>
            <a:ext cx="10058400" cy="4023360"/>
          </a:xfrm>
        </p:spPr>
        <p:txBody>
          <a:bodyPr>
            <a:normAutofit fontScale="25000" lnSpcReduction="20000"/>
          </a:bodyPr>
          <a:lstStyle/>
          <a:p>
            <a:pPr marL="0" indent="0">
              <a:buNone/>
            </a:pPr>
            <a:r>
              <a:rPr lang="it-IT" sz="8800" dirty="0"/>
              <a:t>Alla manifestazione di Washington parteciparono anche 80.000 bianchi che marciavano insieme agli altri cantando «black and white </a:t>
            </a:r>
            <a:r>
              <a:rPr lang="it-IT" sz="8800" dirty="0" err="1"/>
              <a:t>toghether</a:t>
            </a:r>
            <a:r>
              <a:rPr lang="it-IT" sz="8800" dirty="0"/>
              <a:t>» («neri e bianchi assieme»). Il suo discorso durante la manifestazione fu accolto con grandi applausi. Disse «</a:t>
            </a:r>
            <a:r>
              <a:rPr lang="it-IT" sz="8800" b="1" dirty="0"/>
              <a:t>Io ho un sogno</a:t>
            </a:r>
            <a:r>
              <a:rPr lang="it-IT" sz="8800" dirty="0"/>
              <a:t>, che i miei quattro figli piccoli potranno vivere un giorno in una nazione nella quale non saranno giudicati per il colore della loro pelle, ma per la qualità del loro carattere»</a:t>
            </a:r>
          </a:p>
          <a:p>
            <a:pPr marL="0" indent="0">
              <a:buNone/>
            </a:pPr>
            <a:r>
              <a:rPr lang="it-IT" sz="8800" dirty="0"/>
              <a:t>Nel 1964, dopo un duro scontro, venne approvata una legge sui diritti civili che vietava tutti tipi di discriminazioni e obbligava ad ammettere tutti i cittadini senza distinzioni di razza in qualsiasi luogo pubblico.</a:t>
            </a:r>
          </a:p>
          <a:p>
            <a:pPr marL="0" indent="0">
              <a:buNone/>
            </a:pPr>
            <a:r>
              <a:rPr lang="it-IT" sz="8800" dirty="0"/>
              <a:t>La battaglia però non era finita: negli stati del sud – Alabama e Mississippi – i neri venivano ancora picchiati e uccisi da razzisti bianchi e l’effettiva uguaglianza era un obiettivo ancora lontano.</a:t>
            </a:r>
          </a:p>
          <a:p>
            <a:pPr marL="0" indent="0">
              <a:buNone/>
            </a:pPr>
            <a:r>
              <a:rPr lang="it-IT" sz="8800" dirty="0"/>
              <a:t>Il 4 aprile 1968 Martin Luther King fu assassinato a Memphis nel Tennessee con un colpo di fucile mentre era affacciato ad un balcone. Il suo assassino, un uomo bianco, dichiarò di aver agito da solo.</a:t>
            </a:r>
          </a:p>
          <a:p>
            <a:pPr marL="0" indent="0">
              <a:buNone/>
            </a:pPr>
            <a:endParaRPr lang="it-IT" sz="1700" dirty="0"/>
          </a:p>
          <a:p>
            <a:pPr marL="0" indent="0">
              <a:buNone/>
            </a:pPr>
            <a:r>
              <a:rPr lang="it-IT" sz="1700" dirty="0"/>
              <a:t>      </a:t>
            </a:r>
          </a:p>
        </p:txBody>
      </p:sp>
      <p:sp>
        <p:nvSpPr>
          <p:cNvPr id="3085" name="Rectangle 74">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6" name="Rectangle 76">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13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EAD541B-6CAD-4E48-8AEC-1B117E1293B5}"/>
              </a:ext>
            </a:extLst>
          </p:cNvPr>
          <p:cNvSpPr>
            <a:spLocks noGrp="1"/>
          </p:cNvSpPr>
          <p:nvPr>
            <p:ph type="title"/>
          </p:nvPr>
        </p:nvSpPr>
        <p:spPr>
          <a:xfrm>
            <a:off x="6411685" y="634946"/>
            <a:ext cx="5127171" cy="1450757"/>
          </a:xfrm>
        </p:spPr>
        <p:txBody>
          <a:bodyPr>
            <a:normAutofit/>
          </a:bodyPr>
          <a:lstStyle/>
          <a:p>
            <a:r>
              <a:rPr lang="it-IT" b="1" dirty="0"/>
              <a:t>Le beatitudini</a:t>
            </a:r>
          </a:p>
        </p:txBody>
      </p:sp>
      <p:pic>
        <p:nvPicPr>
          <p:cNvPr id="4098" name="Picture 2" descr="Lo scandalo di Martin Luther King: il potere dell&amp;#39;amore nero e americano -  Azione nonviolenta">
            <a:extLst>
              <a:ext uri="{FF2B5EF4-FFF2-40B4-BE49-F238E27FC236}">
                <a16:creationId xmlns:a16="http://schemas.microsoft.com/office/drawing/2014/main" id="{C74D9413-3128-4F42-A4A6-660A45537E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463128"/>
            <a:ext cx="5451627" cy="361170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89685912-0C9D-4090-92BB-A71A491344C9}"/>
              </a:ext>
            </a:extLst>
          </p:cNvPr>
          <p:cNvSpPr>
            <a:spLocks noGrp="1"/>
          </p:cNvSpPr>
          <p:nvPr>
            <p:ph idx="1"/>
          </p:nvPr>
        </p:nvSpPr>
        <p:spPr>
          <a:xfrm>
            <a:off x="6411684" y="2198914"/>
            <a:ext cx="5127172" cy="3670180"/>
          </a:xfrm>
        </p:spPr>
        <p:txBody>
          <a:bodyPr>
            <a:normAutofit/>
          </a:bodyPr>
          <a:lstStyle/>
          <a:p>
            <a:pPr indent="0">
              <a:buNone/>
            </a:pPr>
            <a:r>
              <a:rPr lang="it-IT" b="1" dirty="0"/>
              <a:t>Beati quelli che hanno fame e sete di giustizia</a:t>
            </a:r>
          </a:p>
          <a:p>
            <a:pPr indent="0">
              <a:buNone/>
            </a:pPr>
            <a:r>
              <a:rPr lang="it-IT"/>
              <a:t>Martin Luther King non si è accontentato solo del suo benessere ma ha lottato per i diritti di tutti</a:t>
            </a:r>
          </a:p>
          <a:p>
            <a:r>
              <a:rPr lang="it-IT" b="1" dirty="0"/>
              <a:t>Beati i miti perché erediteranno la terra</a:t>
            </a:r>
          </a:p>
          <a:p>
            <a:r>
              <a:rPr lang="it-IT"/>
              <a:t>Per combattere la battaglia per i diritti dei neri ha scelto la strada del dialogo pacifico, che non ricorre alla violenza per ottenere giustizia</a:t>
            </a:r>
          </a:p>
          <a:p>
            <a:endParaRPr lang="it-IT" dirty="0"/>
          </a:p>
          <a:p>
            <a:endParaRPr lang="it-IT" dirty="0"/>
          </a:p>
          <a:p>
            <a:endParaRPr lang="it-IT" dirty="0"/>
          </a:p>
          <a:p>
            <a:endParaRPr lang="it-IT" dirty="0"/>
          </a:p>
          <a:p>
            <a:endParaRPr lang="it-IT" dirty="0"/>
          </a:p>
          <a:p>
            <a:endParaRPr lang="it-IT" dirty="0"/>
          </a:p>
          <a:p>
            <a:pPr marL="0" indent="0">
              <a:buNone/>
            </a:pPr>
            <a:endParaRPr lang="it-IT" dirty="0"/>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20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A45A4636-27E6-4C42-8CC5-4D55FAB3BAED}"/>
              </a:ext>
            </a:extLst>
          </p:cNvPr>
          <p:cNvSpPr>
            <a:spLocks noGrp="1"/>
          </p:cNvSpPr>
          <p:nvPr>
            <p:ph type="title"/>
          </p:nvPr>
        </p:nvSpPr>
        <p:spPr>
          <a:xfrm>
            <a:off x="1097280" y="286603"/>
            <a:ext cx="10058400" cy="1450757"/>
          </a:xfrm>
        </p:spPr>
        <p:txBody>
          <a:bodyPr>
            <a:normAutofit/>
          </a:bodyPr>
          <a:lstStyle/>
          <a:p>
            <a:r>
              <a:rPr lang="it-IT" b="1" dirty="0"/>
              <a:t>Papa Francesco</a:t>
            </a:r>
          </a:p>
        </p:txBody>
      </p:sp>
      <p:pic>
        <p:nvPicPr>
          <p:cNvPr id="5126" name="Picture 6" descr="Papa Francesco in Piazza San Marco nel 2018">
            <a:extLst>
              <a:ext uri="{FF2B5EF4-FFF2-40B4-BE49-F238E27FC236}">
                <a16:creationId xmlns:a16="http://schemas.microsoft.com/office/drawing/2014/main" id="{92C1B1C4-E49A-4429-9017-3C1FBBFA83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90" r="35292" b="2"/>
          <a:stretch/>
        </p:blipFill>
        <p:spPr bwMode="auto">
          <a:xfrm>
            <a:off x="1076432" y="1938507"/>
            <a:ext cx="3094997" cy="3426633"/>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6">
            <a:extLst>
              <a:ext uri="{FF2B5EF4-FFF2-40B4-BE49-F238E27FC236}">
                <a16:creationId xmlns:a16="http://schemas.microsoft.com/office/drawing/2014/main" id="{6B1A9BA4-0EC1-4FE3-A838-BBDDCC178447}"/>
              </a:ext>
            </a:extLst>
          </p:cNvPr>
          <p:cNvSpPr>
            <a:spLocks noGrp="1"/>
          </p:cNvSpPr>
          <p:nvPr>
            <p:ph idx="1"/>
          </p:nvPr>
        </p:nvSpPr>
        <p:spPr>
          <a:xfrm>
            <a:off x="4639733" y="1845734"/>
            <a:ext cx="6515947" cy="4023360"/>
          </a:xfrm>
        </p:spPr>
        <p:txBody>
          <a:bodyPr>
            <a:normAutofit/>
          </a:bodyPr>
          <a:lstStyle/>
          <a:p>
            <a:r>
              <a:rPr lang="it-IT" sz="2400" dirty="0"/>
              <a:t>E’ Papa Francesco il personaggio pubblico che mi viene in mente quando penso a Martin Luther King. Il nome «Francesco» scelto dal nostro Papa, in ricordo di San Francesco, già ci dice quanto sia importante per lui l’attenzione per le persone più povere, deboli e in difficoltà. Il Papa ci insegna a lottare pacificamente per combattere le ingiustizie che troppo spesso ci sono in questo mondo. Insieme, se ci crediamo, però possiamo fare la differenza e cambiarlo in meglio. </a:t>
            </a:r>
          </a:p>
        </p:txBody>
      </p:sp>
    </p:spTree>
    <p:extLst>
      <p:ext uri="{BB962C8B-B14F-4D97-AF65-F5344CB8AC3E}">
        <p14:creationId xmlns:p14="http://schemas.microsoft.com/office/powerpoint/2010/main" val="1072259657"/>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131</TotalTime>
  <Words>643</Words>
  <Application>Microsoft Office PowerPoint</Application>
  <PresentationFormat>Widescreen</PresentationFormat>
  <Paragraphs>28</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Calibri</vt:lpstr>
      <vt:lpstr>Calibri Light</vt:lpstr>
      <vt:lpstr>Retrospettivo</vt:lpstr>
      <vt:lpstr>Presentazione standard di PowerPoint</vt:lpstr>
      <vt:lpstr>Il periodo storico</vt:lpstr>
      <vt:lpstr>La lotta pacifica</vt:lpstr>
      <vt:lpstr>Io ho un sogno</vt:lpstr>
      <vt:lpstr>Le beatitudini</vt:lpstr>
      <vt:lpstr>Papa Francesco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Mauro Gagliardi</dc:creator>
  <cp:lastModifiedBy>Mauro Gagliardi</cp:lastModifiedBy>
  <cp:revision>16</cp:revision>
  <dcterms:created xsi:type="dcterms:W3CDTF">2022-02-12T17:59:25Z</dcterms:created>
  <dcterms:modified xsi:type="dcterms:W3CDTF">2022-02-13T18:25:08Z</dcterms:modified>
</cp:coreProperties>
</file>