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3" r:id="rId2"/>
    <p:sldId id="267" r:id="rId3"/>
    <p:sldId id="276" r:id="rId4"/>
    <p:sldId id="269" r:id="rId5"/>
    <p:sldId id="272" r:id="rId6"/>
    <p:sldId id="279" r:id="rId7"/>
    <p:sldId id="271" r:id="rId8"/>
    <p:sldId id="257" r:id="rId9"/>
    <p:sldId id="261" r:id="rId10"/>
    <p:sldId id="277" r:id="rId11"/>
    <p:sldId id="278" r:id="rId12"/>
    <p:sldId id="275" r:id="rId13"/>
    <p:sldId id="280" r:id="rId14"/>
    <p:sldId id="293" r:id="rId15"/>
    <p:sldId id="283" r:id="rId16"/>
    <p:sldId id="284" r:id="rId17"/>
    <p:sldId id="285" r:id="rId18"/>
    <p:sldId id="286" r:id="rId19"/>
    <p:sldId id="294" r:id="rId20"/>
    <p:sldId id="287" r:id="rId21"/>
    <p:sldId id="295" r:id="rId22"/>
    <p:sldId id="296" r:id="rId23"/>
    <p:sldId id="297" r:id="rId24"/>
    <p:sldId id="288" r:id="rId25"/>
    <p:sldId id="289" r:id="rId26"/>
    <p:sldId id="290" r:id="rId27"/>
    <p:sldId id="292" r:id="rId28"/>
    <p:sldId id="291" r:id="rId29"/>
    <p:sldId id="281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86418" autoAdjust="0"/>
  </p:normalViewPr>
  <p:slideViewPr>
    <p:cSldViewPr>
      <p:cViewPr varScale="1">
        <p:scale>
          <a:sx n="64" d="100"/>
          <a:sy n="64" d="100"/>
        </p:scale>
        <p:origin x="13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F9F02-8E3C-4ACB-AD48-17C9149381D3}" type="datetimeFigureOut">
              <a:rPr lang="it-IT" smtClean="0"/>
              <a:pPr/>
              <a:t>21/02/2019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74768-9C28-4122-AB0D-81B182CD15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08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29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11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69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56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2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CE58-A03B-4844-8C0A-3CA6C159521A}" type="datetimeFigureOut">
              <a:rPr lang="it-IT" smtClean="0"/>
              <a:pPr/>
              <a:t>21/02/2019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F79A-A888-4FA3-8174-523619FD38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94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CE58-A03B-4844-8C0A-3CA6C159521A}" type="datetimeFigureOut">
              <a:rPr lang="it-IT" smtClean="0"/>
              <a:pPr/>
              <a:t>21/02/2019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F79A-A888-4FA3-8174-523619FD38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58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207CE58-A03B-4844-8C0A-3CA6C159521A}" type="datetimeFigureOut">
              <a:rPr lang="it-IT" smtClean="0"/>
              <a:pPr/>
              <a:t>21/02/2019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ECF79A-A888-4FA3-8174-523619FD38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16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1600" y="5661248"/>
            <a:ext cx="6696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L’apparato cardiocircolatorio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6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760856"/>
              </p:ext>
            </p:extLst>
          </p:nvPr>
        </p:nvGraphicFramePr>
        <p:xfrm>
          <a:off x="971600" y="404664"/>
          <a:ext cx="7560840" cy="6120684"/>
        </p:xfrm>
        <a:graphic>
          <a:graphicData uri="http://schemas.openxmlformats.org/drawingml/2006/table">
            <a:tbl>
              <a:tblPr/>
              <a:tblGrid>
                <a:gridCol w="1769560"/>
                <a:gridCol w="3145880"/>
                <a:gridCol w="2645400"/>
              </a:tblGrid>
              <a:tr h="510057"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Tartaruga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  6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150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Elefante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30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70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Cavallo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44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40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Mucca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65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22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Maiale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70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25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Balena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80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20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Cane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 90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  15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Gatto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150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15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Scimmia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190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 15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Coniglio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205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    9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Criceto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450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    3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057"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Colibrì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>
                          <a:effectLst/>
                        </a:rPr>
                        <a:t>600 battiti al minuto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>
                          <a:effectLst/>
                        </a:rPr>
                        <a:t> 0,5 anni di vita</a:t>
                      </a:r>
                    </a:p>
                  </a:txBody>
                  <a:tcPr marL="20441" marR="20441" marT="20441" marB="20441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7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5" y="764704"/>
            <a:ext cx="7152795" cy="53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5720" y="332656"/>
            <a:ext cx="839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</a:rPr>
              <a:t>BLS (BASIC LIFE SUPPORT) 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nella scuola primaria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282" y="1428736"/>
            <a:ext cx="87868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/>
              <a:t>Con l’articolo 3, comma 7, del disegno di legge “Buona Scuola” il Primo Soccorso entra di fatto come materia formativa nelle scuole italiane.</a:t>
            </a:r>
            <a:r>
              <a:rPr lang="it-IT" sz="2400" dirty="0" smtClean="0"/>
              <a:t> </a:t>
            </a:r>
          </a:p>
          <a:p>
            <a:pPr algn="just"/>
            <a:endParaRPr lang="it-IT" sz="2400" i="1" dirty="0"/>
          </a:p>
          <a:p>
            <a:pPr algn="just"/>
            <a:r>
              <a:rPr lang="it-IT" sz="2400" i="1" dirty="0" smtClean="0"/>
              <a:t>Intervenire prontamente in caso di</a:t>
            </a:r>
            <a:r>
              <a:rPr lang="it-IT" sz="2400" b="1" i="1" dirty="0" smtClean="0"/>
              <a:t> arresto cardiaco</a:t>
            </a:r>
            <a:r>
              <a:rPr lang="it-IT" sz="2400" i="1" dirty="0" smtClean="0"/>
              <a:t>, possibilmente entro i primi 4 minuti dall’attacco, può salvare una vita umana. </a:t>
            </a:r>
            <a:r>
              <a:rPr lang="it-IT" sz="2400" b="1" i="1" dirty="0" smtClean="0"/>
              <a:t>Si è calcolato che imparare a farlo a scuola potrebbe apportare un beneficio all’intera società, riuscendo a salvare circa 15.000 persone l’anno nel nostro paese</a:t>
            </a:r>
            <a:r>
              <a:rPr lang="it-IT" b="1" i="1" dirty="0" smtClean="0"/>
              <a:t>. </a:t>
            </a:r>
            <a:endParaRPr lang="it-IT" b="1" dirty="0"/>
          </a:p>
        </p:txBody>
      </p:sp>
      <p:pic>
        <p:nvPicPr>
          <p:cNvPr id="6" name="Picture 2" descr="Risultati immagini per cuore e circolazione per bamb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2304" y="5553235"/>
            <a:ext cx="1488166" cy="1116125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56792"/>
            <a:ext cx="910252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19888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SVENUTO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it-IT" altLang="it-IT" sz="2400" dirty="0">
                <a:latin typeface="Arial" panose="020B0604020202020204" pitchFamily="34" charset="0"/>
              </a:rPr>
              <a:t>LA PERSONA CADE A </a:t>
            </a:r>
            <a:r>
              <a:rPr lang="it-IT" altLang="it-IT" sz="2400" dirty="0" smtClean="0">
                <a:latin typeface="Arial" panose="020B0604020202020204" pitchFamily="34" charset="0"/>
              </a:rPr>
              <a:t>TERRA,</a:t>
            </a:r>
          </a:p>
          <a:p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smtClean="0">
                <a:latin typeface="Arial" panose="020B0604020202020204" pitchFamily="34" charset="0"/>
              </a:rPr>
              <a:t>                  APRE </a:t>
            </a:r>
            <a:r>
              <a:rPr lang="it-IT" altLang="it-IT" sz="2400" dirty="0">
                <a:latin typeface="Arial" panose="020B0604020202020204" pitchFamily="34" charset="0"/>
              </a:rPr>
              <a:t>GLI OCCHI, </a:t>
            </a:r>
          </a:p>
          <a:p>
            <a:r>
              <a:rPr lang="it-IT" altLang="it-IT" sz="2400" dirty="0">
                <a:latin typeface="Arial" panose="020B0604020202020204" pitchFamily="34" charset="0"/>
              </a:rPr>
              <a:t>                   MI STRINGE LA </a:t>
            </a:r>
            <a:r>
              <a:rPr lang="it-IT" altLang="it-IT" sz="2400" dirty="0" smtClean="0">
                <a:latin typeface="Arial" panose="020B0604020202020204" pitchFamily="34" charset="0"/>
              </a:rPr>
              <a:t>MANO</a:t>
            </a:r>
            <a:endParaRPr lang="it-IT" altLang="it-IT" sz="2400" dirty="0">
              <a:latin typeface="Arial" panose="020B0604020202020204" pitchFamily="34" charset="0"/>
            </a:endParaRPr>
          </a:p>
          <a:p>
            <a:r>
              <a:rPr lang="it-IT" altLang="it-IT" sz="2400" dirty="0">
                <a:latin typeface="Arial" panose="020B0604020202020204" pitchFamily="34" charset="0"/>
              </a:rPr>
              <a:t>                   </a:t>
            </a:r>
            <a:r>
              <a:rPr lang="it-IT" altLang="it-IT" sz="2400" b="1" u="sng" dirty="0">
                <a:latin typeface="Arial" panose="020B0604020202020204" pitchFamily="34" charset="0"/>
              </a:rPr>
              <a:t>NON E’ IN PERICOLO DI VITA</a:t>
            </a:r>
            <a:endParaRPr lang="it-IT" altLang="it-IT" sz="24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393305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INCOSCIENTE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</a:rPr>
              <a:t>:  </a:t>
            </a:r>
            <a:r>
              <a:rPr lang="it-IT" altLang="it-IT" sz="2400" dirty="0">
                <a:latin typeface="Arial" panose="020B0604020202020204" pitchFamily="34" charset="0"/>
              </a:rPr>
              <a:t>LA PERSONA CADE A TERRA, NON </a:t>
            </a:r>
          </a:p>
          <a:p>
            <a:r>
              <a:rPr lang="it-IT" altLang="it-IT" sz="2400" dirty="0">
                <a:latin typeface="Arial" panose="020B0604020202020204" pitchFamily="34" charset="0"/>
              </a:rPr>
              <a:t>                            SI MUOVE, NON RISPONDE, NON </a:t>
            </a:r>
          </a:p>
          <a:p>
            <a:r>
              <a:rPr lang="it-IT" altLang="it-IT" sz="2400" dirty="0">
                <a:latin typeface="Arial" panose="020B0604020202020204" pitchFamily="34" charset="0"/>
              </a:rPr>
              <a:t>                            </a:t>
            </a:r>
            <a:r>
              <a:rPr lang="it-IT" altLang="it-IT" sz="2400" dirty="0" smtClean="0">
                <a:latin typeface="Arial" panose="020B0604020202020204" pitchFamily="34" charset="0"/>
              </a:rPr>
              <a:t>RESPIRA</a:t>
            </a:r>
            <a:endParaRPr lang="it-IT" altLang="it-IT" sz="2400" dirty="0">
              <a:latin typeface="Arial" panose="020B0604020202020204" pitchFamily="34" charset="0"/>
            </a:endParaRPr>
          </a:p>
          <a:p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</a:t>
            </a:r>
            <a:r>
              <a:rPr lang="it-IT" altLang="it-IT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E’ IN PERICOLO DI VITA</a:t>
            </a:r>
          </a:p>
        </p:txBody>
      </p:sp>
      <p:pic>
        <p:nvPicPr>
          <p:cNvPr id="4" name="Picture 7" descr="1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13176"/>
            <a:ext cx="15557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63688" y="683985"/>
            <a:ext cx="551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SVENUTO O INCOSCIENTE</a:t>
            </a:r>
          </a:p>
        </p:txBody>
      </p:sp>
    </p:spTree>
    <p:extLst>
      <p:ext uri="{BB962C8B-B14F-4D97-AF65-F5344CB8AC3E}">
        <p14:creationId xmlns:p14="http://schemas.microsoft.com/office/powerpoint/2010/main" val="36102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1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731288"/>
              </p:ext>
            </p:extLst>
          </p:nvPr>
        </p:nvGraphicFramePr>
        <p:xfrm>
          <a:off x="1619672" y="1052737"/>
          <a:ext cx="6048673" cy="4816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magine bitmap" r:id="rId3" imgW="5210902" imgH="4009524" progId="Paint.Picture">
                  <p:embed/>
                </p:oleObj>
              </mc:Choice>
              <mc:Fallback>
                <p:oleObj name="Immagine bitmap" r:id="rId3" imgW="5210902" imgH="4009524" progId="Paint.Picture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052737"/>
                        <a:ext cx="6048673" cy="4816252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43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" y="354936"/>
            <a:ext cx="2520280" cy="614812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603968" y="2106722"/>
            <a:ext cx="35352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CUORE</a:t>
            </a:r>
            <a:r>
              <a:rPr lang="it-IT" dirty="0" smtClean="0"/>
              <a:t>: POMPA IDRAULICA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SANGUE</a:t>
            </a:r>
            <a:r>
              <a:rPr lang="it-IT" dirty="0" smtClean="0"/>
              <a:t>: ACQUA DI IRRIGAZIONE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ARTERIE</a:t>
            </a:r>
            <a:r>
              <a:rPr lang="it-IT" dirty="0" smtClean="0"/>
              <a:t>: TUBI DI IRRIGAZIONE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VENE</a:t>
            </a:r>
            <a:r>
              <a:rPr lang="it-IT" dirty="0" smtClean="0"/>
              <a:t>: SERBATOIO PER IL RECUPERO</a:t>
            </a:r>
          </a:p>
          <a:p>
            <a:r>
              <a:rPr lang="it-IT" dirty="0" smtClean="0"/>
              <a:t>DELL’ACQUA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98" y="362299"/>
            <a:ext cx="2317159" cy="614880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7855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48776" y="2087478"/>
            <a:ext cx="660648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* </a:t>
            </a:r>
            <a:r>
              <a:rPr lang="en-GB" altLang="it-IT" sz="2400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NUMERO UNICO PER L’EMERGENZA</a:t>
            </a:r>
            <a:endParaRPr lang="en-GB" altLang="it-IT" dirty="0">
              <a:solidFill>
                <a:srgbClr val="000000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b="1" dirty="0">
                <a:solidFill>
                  <a:srgbClr val="000000"/>
                </a:solidFill>
                <a:cs typeface="Arial" charset="0"/>
              </a:rPr>
              <a:t>*</a:t>
            </a:r>
            <a:r>
              <a:rPr lang="en-GB" alt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GRATUITO</a:t>
            </a:r>
          </a:p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* EUROPEO</a:t>
            </a:r>
          </a:p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* BREVE</a:t>
            </a:r>
          </a:p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* SENZA PREFISSO</a:t>
            </a:r>
          </a:p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altLang="it-IT" dirty="0">
              <a:solidFill>
                <a:srgbClr val="000000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it-IT" altLang="it-IT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E’ COLLEGATO AD UNA CENTRALE OPERATIVA CHE SMISTA LE CHIAMATE ALL’ENTE COMPETENTE: CARABINIERI, POLIZIA DI STATO, VIGILI DEL FUOCO, EMERGENZA SANITARIA.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289" y="306026"/>
            <a:ext cx="1705453" cy="16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88321" y="581779"/>
            <a:ext cx="74001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49263">
              <a:buClr>
                <a:srgbClr val="C00000"/>
              </a:buClr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/>
            </a:pPr>
            <a:r>
              <a:rPr lang="en-GB" altLang="it-IT" sz="4800" b="1" dirty="0">
                <a:solidFill>
                  <a:srgbClr val="FF0000"/>
                </a:solidFill>
                <a:latin typeface="Cooper Black" pitchFamily="18" charset="0"/>
                <a:ea typeface="MS PGothic" pitchFamily="34" charset="-128"/>
                <a:cs typeface="Arial" charset="0"/>
              </a:rPr>
              <a:t>CHE COSA DICO AL 112?</a:t>
            </a:r>
            <a:r>
              <a:rPr lang="en-GB" altLang="ja-JP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oper Black" pitchFamily="18" charset="0"/>
                <a:cs typeface="Arial" charset="0"/>
              </a:rPr>
              <a:t>	</a:t>
            </a:r>
            <a:endParaRPr lang="en-GB" altLang="it-IT" sz="4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oper Black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73832" y="1772816"/>
            <a:ext cx="7614592" cy="293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 defTabSz="4492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GB" altLang="it-IT" sz="28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PAESE</a:t>
            </a:r>
          </a:p>
          <a:p>
            <a:pPr marL="339725" indent="-339725" defTabSz="4492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GB" altLang="it-IT" sz="28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VIA E NUMERO </a:t>
            </a:r>
            <a:r>
              <a:rPr lang="en-GB" altLang="it-IT" sz="28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CIVICO</a:t>
            </a:r>
          </a:p>
          <a:p>
            <a:pPr marL="339725" indent="-339725" defTabSz="4492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GB" altLang="it-IT" sz="28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PIANO</a:t>
            </a:r>
          </a:p>
          <a:p>
            <a:pPr marL="339725" indent="-339725" defTabSz="4492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GB" altLang="it-IT" sz="28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SCALA</a:t>
            </a:r>
          </a:p>
          <a:p>
            <a:pPr marL="339725" indent="-339725" defTabSz="4492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GB" altLang="it-IT" sz="28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COGNOME O CODICE SUL CITOFONO</a:t>
            </a:r>
          </a:p>
          <a:p>
            <a:pPr marL="339725" indent="-339725" defTabSz="44926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GB" altLang="it-IT" sz="28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PERSONA INCOSCIENTE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919782"/>
            <a:ext cx="1705453" cy="16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26876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100"/>
              </a:spcBef>
              <a:buClr>
                <a:srgbClr val="000000"/>
              </a:buClr>
              <a:defRPr/>
            </a:pPr>
            <a:r>
              <a:rPr lang="en-GB" altLang="it-IT" sz="36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MS PGothic" pitchFamily="34" charset="-128"/>
              </a:rPr>
              <a:t>BUONGIORNO, SIAMO A GARDALAND, IL MIO AMICO CHE HA APPENA MANGIATO UN PANINO CON LA COTOLETTA E BEVUTO COCA-COLA E’ INCOSCIENTE. SIAMO IN FILA SOTTO IL SOLE DAVANTI AL BLU TORNADO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919782"/>
            <a:ext cx="1705453" cy="1682814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467544" y="3284984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467544" y="2708920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572000" y="2204864"/>
            <a:ext cx="4104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548680"/>
            <a:ext cx="8604956" cy="5760640"/>
          </a:xfrm>
          <a:prstGeom prst="rect">
            <a:avLst/>
          </a:prstGeom>
        </p:spPr>
      </p:pic>
      <p:pic>
        <p:nvPicPr>
          <p:cNvPr id="3" name="Picture 5" descr="http://www.riaonweb.it/Immagini/bottoni2009/logo_dae_ilc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4" y="5705872"/>
            <a:ext cx="115524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6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 Aid  Mr. Bean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3940" y="-99392"/>
            <a:ext cx="1236869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128392"/>
            <a:ext cx="4860032" cy="53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88901" y="260648"/>
            <a:ext cx="2966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IL SANGUE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220072" y="1628800"/>
            <a:ext cx="39473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55% PLASMA</a:t>
            </a:r>
            <a:r>
              <a:rPr lang="it-IT" dirty="0" smtClean="0">
                <a:solidFill>
                  <a:srgbClr val="FFFF00"/>
                </a:solidFill>
              </a:rPr>
              <a:t>: </a:t>
            </a:r>
          </a:p>
          <a:p>
            <a:r>
              <a:rPr lang="it-IT" dirty="0" smtClean="0"/>
              <a:t>ACQUA, PROTEINE, SALI, </a:t>
            </a:r>
          </a:p>
          <a:p>
            <a:r>
              <a:rPr lang="it-IT" dirty="0"/>
              <a:t>Z</a:t>
            </a:r>
            <a:r>
              <a:rPr lang="it-IT" dirty="0" smtClean="0"/>
              <a:t>UCCHERI, ORMONI</a:t>
            </a:r>
          </a:p>
          <a:p>
            <a:endParaRPr lang="it-IT" dirty="0"/>
          </a:p>
          <a:p>
            <a:endParaRPr lang="it-IT" sz="2400" b="1" dirty="0" smtClean="0">
              <a:solidFill>
                <a:srgbClr val="FFFF00"/>
              </a:solidFill>
            </a:endParaRPr>
          </a:p>
          <a:p>
            <a:r>
              <a:rPr lang="it-IT" sz="2400" b="1" dirty="0" smtClean="0">
                <a:solidFill>
                  <a:srgbClr val="FFFF00"/>
                </a:solidFill>
              </a:rPr>
              <a:t>PARTE CORPUSCOLATA</a:t>
            </a:r>
          </a:p>
          <a:p>
            <a:r>
              <a:rPr lang="it-IT" dirty="0" smtClean="0"/>
              <a:t>GLOBULI ROSSI, GLOBULI</a:t>
            </a:r>
          </a:p>
          <a:p>
            <a:r>
              <a:rPr lang="it-IT" dirty="0" smtClean="0"/>
              <a:t>BIANCHI E PIASTRINE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627629" y="6237312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800" dirty="0"/>
          </a:p>
        </p:txBody>
      </p:sp>
      <p:pic>
        <p:nvPicPr>
          <p:cNvPr id="1030" name="Picture 6" descr="Risultati immagini per midollo osseo ros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19" y="4509120"/>
            <a:ext cx="339276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 4 4"/>
          <p:cNvSpPr/>
          <p:nvPr/>
        </p:nvSpPr>
        <p:spPr>
          <a:xfrm>
            <a:off x="-86054" y="234904"/>
            <a:ext cx="2944980" cy="2289554"/>
          </a:xfrm>
          <a:prstGeom prst="cloudCallout">
            <a:avLst>
              <a:gd name="adj1" fmla="val 54641"/>
              <a:gd name="adj2" fmla="val 58199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umetto 4 3"/>
          <p:cNvSpPr/>
          <p:nvPr/>
        </p:nvSpPr>
        <p:spPr>
          <a:xfrm>
            <a:off x="274229" y="4632830"/>
            <a:ext cx="2641587" cy="2108538"/>
          </a:xfrm>
          <a:prstGeom prst="cloudCallout">
            <a:avLst>
              <a:gd name="adj1" fmla="val 63842"/>
              <a:gd name="adj2" fmla="val -91370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umetto 4 20"/>
          <p:cNvSpPr/>
          <p:nvPr/>
        </p:nvSpPr>
        <p:spPr>
          <a:xfrm>
            <a:off x="3162937" y="4632830"/>
            <a:ext cx="2777215" cy="2108538"/>
          </a:xfrm>
          <a:prstGeom prst="cloudCallout">
            <a:avLst>
              <a:gd name="adj1" fmla="val -2091"/>
              <a:gd name="adj2" fmla="val -80273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umetto 4 19"/>
          <p:cNvSpPr/>
          <p:nvPr/>
        </p:nvSpPr>
        <p:spPr>
          <a:xfrm rot="10800000">
            <a:off x="6106479" y="3904410"/>
            <a:ext cx="2627783" cy="2636912"/>
          </a:xfrm>
          <a:prstGeom prst="cloudCallout">
            <a:avLst>
              <a:gd name="adj1" fmla="val 89959"/>
              <a:gd name="adj2" fmla="val 74153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umetto 4 11"/>
          <p:cNvSpPr/>
          <p:nvPr/>
        </p:nvSpPr>
        <p:spPr>
          <a:xfrm>
            <a:off x="5724392" y="0"/>
            <a:ext cx="3331717" cy="2564904"/>
          </a:xfrm>
          <a:prstGeom prst="cloudCallout">
            <a:avLst>
              <a:gd name="adj1" fmla="val -44056"/>
              <a:gd name="adj2" fmla="val 72252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08475" y="501317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GLOBULI ROSSI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563888" y="501317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GLOBULI BIANCHI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826559" y="437633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PIASTRINE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8" descr="Risultati immagini per globuli bianchi esplorando il corpo um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57" y="5462954"/>
            <a:ext cx="2272735" cy="12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isultati immagini per globuli ross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5" y="5462954"/>
            <a:ext cx="1765187" cy="71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6026495" y="345056"/>
            <a:ext cx="295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SOSTANZE NUTRITIZIE CHE </a:t>
            </a:r>
          </a:p>
          <a:p>
            <a:pPr algn="ctr"/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VENGONO DAI CIBI CHE </a:t>
            </a:r>
          </a:p>
          <a:p>
            <a:pPr algn="ctr"/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MANGIAMO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083771" y="359124"/>
            <a:ext cx="80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Risultati immagini per immagine piramide alimenta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01781"/>
            <a:ext cx="1241569" cy="11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60" y="4771374"/>
            <a:ext cx="1708776" cy="14951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3" y="736284"/>
            <a:ext cx="1792466" cy="1424198"/>
          </a:xfrm>
          <a:prstGeom prst="rect">
            <a:avLst/>
          </a:prstGeom>
        </p:spPr>
      </p:pic>
      <p:pic>
        <p:nvPicPr>
          <p:cNvPr id="1026" name="Picture 2" descr="Risultati immagini per PIASTR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09" y="2075790"/>
            <a:ext cx="4564523" cy="258656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095709" y="2075790"/>
            <a:ext cx="3041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SANGUE</a:t>
            </a:r>
            <a:endParaRPr lang="it-I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20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immagine piramide aliment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"/>
            <a:ext cx="7324967" cy="6857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9" y="1287015"/>
            <a:ext cx="3624064" cy="27180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27784" y="188640"/>
            <a:ext cx="425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AL MICROSCOPIO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54419" y="90872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GLUBULO BIANCO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704" t="2631"/>
          <a:stretch/>
        </p:blipFill>
        <p:spPr>
          <a:xfrm>
            <a:off x="4716015" y="1287015"/>
            <a:ext cx="3819962" cy="27180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2" y="4144915"/>
            <a:ext cx="3623082" cy="26155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03648" y="836712"/>
            <a:ext cx="3535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GLUBULI ROSSI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727580" y="529191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PIASTRINA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404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72" y="476672"/>
            <a:ext cx="5980580" cy="5904656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04121"/>
            <a:ext cx="1792466" cy="14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cuore e circolazione per bamb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44" y="1017240"/>
            <a:ext cx="6096000" cy="4572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0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cuore e circolazione per bamb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02" y="188640"/>
            <a:ext cx="3238500" cy="592455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sultati immagini per globuli rossi siamo fatti cos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6592" b="8313"/>
          <a:stretch>
            <a:fillRect/>
          </a:stretch>
        </p:blipFill>
        <p:spPr bwMode="auto">
          <a:xfrm>
            <a:off x="147298" y="2575256"/>
            <a:ext cx="2619481" cy="171451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isultati immagini per globuli rossi siamo fatti così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91" y="2575256"/>
            <a:ext cx="2620800" cy="17136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sultati immagini per piastrine esplorando il corpo uma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6" y="5805264"/>
            <a:ext cx="1360631" cy="1020473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381524" y="4500570"/>
            <a:ext cx="276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Il sangue arterioso è ricco di O2 e ha un colore rosso brillante</a:t>
            </a:r>
            <a:endParaRPr lang="it-IT" sz="1600" dirty="0"/>
          </a:p>
        </p:txBody>
      </p:sp>
      <p:sp>
        <p:nvSpPr>
          <p:cNvPr id="9" name="Rettangolo 8"/>
          <p:cNvSpPr/>
          <p:nvPr/>
        </p:nvSpPr>
        <p:spPr>
          <a:xfrm>
            <a:off x="0" y="4421984"/>
            <a:ext cx="2949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Il sangue venoso è ricco di CO2 (anidride carbonica), che è lo scarto prodotto dalle nostre cellule. Ha un colore più scuro di quello arterioso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07934" y="161164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smtClean="0"/>
              <a:t>Nei polmoni i globuli rossi </a:t>
            </a:r>
          </a:p>
          <a:p>
            <a:pPr algn="just"/>
            <a:r>
              <a:rPr lang="it-IT" sz="1600" dirty="0" smtClean="0"/>
              <a:t>fanno il pieno di O2</a:t>
            </a:r>
            <a:endParaRPr lang="it-IT" sz="16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45939"/>
            <a:ext cx="1068053" cy="8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3349</TotalTime>
  <Words>352</Words>
  <Application>Microsoft Office PowerPoint</Application>
  <PresentationFormat>Presentazione su schermo (4:3)</PresentationFormat>
  <Paragraphs>101</Paragraphs>
  <Slides>29</Slides>
  <Notes>5</Notes>
  <HiddenSlides>1</HiddenSlides>
  <MMClips>1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1" baseType="lpstr">
      <vt:lpstr>メイリオ</vt:lpstr>
      <vt:lpstr>MS PGothic</vt:lpstr>
      <vt:lpstr>Arial</vt:lpstr>
      <vt:lpstr>Arial Black</vt:lpstr>
      <vt:lpstr>Britannic Bold</vt:lpstr>
      <vt:lpstr>Calibri</vt:lpstr>
      <vt:lpstr>Cooper Black</vt:lpstr>
      <vt:lpstr>Tw Cen MT</vt:lpstr>
      <vt:lpstr>Tw Cen MT Condensed</vt:lpstr>
      <vt:lpstr>Wingdings 3</vt:lpstr>
      <vt:lpstr>Integrale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Mauro</dc:creator>
  <cp:lastModifiedBy>Toshiba</cp:lastModifiedBy>
  <cp:revision>110</cp:revision>
  <dcterms:created xsi:type="dcterms:W3CDTF">2017-05-03T07:33:30Z</dcterms:created>
  <dcterms:modified xsi:type="dcterms:W3CDTF">2019-02-21T17:49:56Z</dcterms:modified>
</cp:coreProperties>
</file>