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3563D-B32D-4683-A738-33908B423776}" v="2105" dt="2024-12-17T19:12:29.775"/>
    <p1510:client id="{23B4DB34-612C-4FA4-9C64-5F8648E1187C}" v="8" dt="2024-12-17T19:36:37.336"/>
    <p1510:client id="{2F193A2E-4BE8-40BC-804A-640AB51850EA}" v="74" dt="2024-12-17T16:55:27.705"/>
    <p1510:client id="{A7771A30-CE4D-89A6-EF22-FB261E6FAE69}" v="1" dt="2024-12-17T19:25:1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12/17/2024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4556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547" y="398486"/>
            <a:ext cx="4783589" cy="4401328"/>
          </a:xfrm>
        </p:spPr>
        <p:txBody>
          <a:bodyPr>
            <a:normAutofit/>
          </a:bodyPr>
          <a:lstStyle/>
          <a:p>
            <a:r>
              <a:rPr lang="de-DE" sz="6200"/>
              <a:t>Prevenzioni e Innovazioni Contro i Super Batteri</a:t>
            </a:r>
            <a:endParaRPr lang="it-IT" sz="62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FC3FD3-5A73-9933-1104-EF9D38D3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49" r="19840" b="-3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7CFEE2-CBAC-46AE-9E9E-1D894A29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b">
            <a:normAutofit/>
          </a:bodyPr>
          <a:lstStyle/>
          <a:p>
            <a:r>
              <a:rPr lang="it-IT"/>
              <a:t>Prevenzione </a:t>
            </a:r>
          </a:p>
        </p:txBody>
      </p:sp>
      <p:pic>
        <p:nvPicPr>
          <p:cNvPr id="5" name="Picture 4" descr="Persone che si tengono le mani">
            <a:extLst>
              <a:ext uri="{FF2B5EF4-FFF2-40B4-BE49-F238E27FC236}">
                <a16:creationId xmlns:a16="http://schemas.microsoft.com/office/drawing/2014/main" id="{799786C6-18A0-FEF6-15D7-519F00C8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81" r="14697" b="4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E001DD-34BA-6E12-3E9A-CF94BD5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L'organizzazione mondiale della sanità (WHO) promuove la riduzione e diffusione del "</a:t>
            </a:r>
            <a:r>
              <a:rPr lang="it-IT" err="1"/>
              <a:t>antimicrobical</a:t>
            </a:r>
            <a:r>
              <a:rPr lang="it-IT"/>
              <a:t> </a:t>
            </a:r>
            <a:r>
              <a:rPr lang="it-IT" err="1"/>
              <a:t>resistsance</a:t>
            </a:r>
            <a:r>
              <a:rPr lang="it-IT"/>
              <a:t>" (AMR).</a:t>
            </a:r>
          </a:p>
        </p:txBody>
      </p:sp>
    </p:spTree>
    <p:extLst>
      <p:ext uri="{BB962C8B-B14F-4D97-AF65-F5344CB8AC3E}">
        <p14:creationId xmlns:p14="http://schemas.microsoft.com/office/powerpoint/2010/main" val="393225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1A1C-7B64-F0C5-C7FC-6F6090D0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308758"/>
          </a:xfrm>
        </p:spPr>
        <p:txBody>
          <a:bodyPr/>
          <a:lstStyle/>
          <a:p>
            <a:r>
              <a:rPr lang="it-IT"/>
              <a:t>Prevenzione: in che modo?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92970F-B679-3531-20B1-5E8D7F55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43087"/>
            <a:ext cx="11101136" cy="3779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Una IPC (</a:t>
            </a:r>
            <a:r>
              <a:rPr lang="it-IT" err="1"/>
              <a:t>Infection</a:t>
            </a:r>
            <a:r>
              <a:rPr lang="it-IT"/>
              <a:t> </a:t>
            </a:r>
            <a:r>
              <a:rPr lang="it-IT" err="1"/>
              <a:t>Prevention</a:t>
            </a:r>
            <a:r>
              <a:rPr lang="it-IT"/>
              <a:t> and Control) è il modo più efficace per la prevenzione della diffusione del AMR.  Le seguenti pratiche assicurano una IPC forte: </a:t>
            </a:r>
          </a:p>
          <a:p>
            <a:pPr marL="269875" indent="-269875"/>
            <a:endParaRPr lang="it-IT"/>
          </a:p>
          <a:p>
            <a:pPr marL="0" indent="0">
              <a:buNone/>
            </a:pP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901D1F-1648-345E-DBEC-27FE5D76714B}"/>
              </a:ext>
            </a:extLst>
          </p:cNvPr>
          <p:cNvSpPr txBox="1"/>
          <p:nvPr/>
        </p:nvSpPr>
        <p:spPr>
          <a:xfrm>
            <a:off x="727919" y="3070498"/>
            <a:ext cx="2991089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Igiene delle mani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Lavare le mani regolarmente con sapone per almeno 20 secondi.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550815-1A52-F011-2A8F-B22193D93375}"/>
              </a:ext>
            </a:extLst>
          </p:cNvPr>
          <p:cNvSpPr txBox="1"/>
          <p:nvPr/>
        </p:nvSpPr>
        <p:spPr>
          <a:xfrm>
            <a:off x="4601419" y="3070498"/>
            <a:ext cx="2991089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Igiene respiratoria e buone pratiche di tosse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Coprire bocca e naso 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Evitare di  sputare negli spazi pubblici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7AB4C7-B662-E64B-266D-F3A4751384CF}"/>
              </a:ext>
            </a:extLst>
          </p:cNvPr>
          <p:cNvSpPr txBox="1"/>
          <p:nvPr/>
        </p:nvSpPr>
        <p:spPr>
          <a:xfrm>
            <a:off x="8474918" y="3070498"/>
            <a:ext cx="2991089" cy="175432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Rimani informato </a:t>
            </a:r>
          </a:p>
          <a:p>
            <a:pPr marL="285750" indent="-285750">
              <a:buFont typeface="Calibri"/>
              <a:buChar char="-"/>
            </a:pPr>
            <a:r>
              <a:rPr lang="it-IT"/>
              <a:t>Rimanere aggiornato sugli avvisi sanitari.</a:t>
            </a:r>
          </a:p>
        </p:txBody>
      </p:sp>
      <p:pic>
        <p:nvPicPr>
          <p:cNvPr id="11" name="Immagine 10" descr="Immagine che contiene clipart, illustrazione, Elementi grafici, cartone animato&#10;&#10;Descrizione generata automaticamente">
            <a:extLst>
              <a:ext uri="{FF2B5EF4-FFF2-40B4-BE49-F238E27FC236}">
                <a16:creationId xmlns:a16="http://schemas.microsoft.com/office/drawing/2014/main" id="{F3DB6EDE-A3C0-7D3C-D8A0-76DA71B9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61" y="2979013"/>
            <a:ext cx="897467" cy="897467"/>
          </a:xfrm>
          <a:prstGeom prst="rect">
            <a:avLst/>
          </a:prstGeom>
        </p:spPr>
      </p:pic>
      <p:pic>
        <p:nvPicPr>
          <p:cNvPr id="29" name="Immagine 28" descr="Immagine che contiene clipart, Elementi grafici, cartone animato, illustrazione&#10;&#10;Descrizione generata automaticamente">
            <a:extLst>
              <a:ext uri="{FF2B5EF4-FFF2-40B4-BE49-F238E27FC236}">
                <a16:creationId xmlns:a16="http://schemas.microsoft.com/office/drawing/2014/main" id="{3CE928DA-DFD2-0754-0AC8-82612AB3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717" y="2980821"/>
            <a:ext cx="966538" cy="896356"/>
          </a:xfrm>
          <a:prstGeom prst="rect">
            <a:avLst/>
          </a:prstGeom>
        </p:spPr>
      </p:pic>
      <p:pic>
        <p:nvPicPr>
          <p:cNvPr id="30" name="Immagine 29" descr="Immagine che contiene schermata, cerchio&#10;&#10;Descrizione generata automaticamente">
            <a:extLst>
              <a:ext uri="{FF2B5EF4-FFF2-40B4-BE49-F238E27FC236}">
                <a16:creationId xmlns:a16="http://schemas.microsoft.com/office/drawing/2014/main" id="{23842EE5-AFC2-26C5-35BD-BB20FFFED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941" y="3071060"/>
            <a:ext cx="946485" cy="806118"/>
          </a:xfrm>
          <a:prstGeom prst="rect">
            <a:avLst/>
          </a:prstGeom>
        </p:spPr>
      </p:pic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D64F52A-1D41-B205-14F9-A9B178DF54F9}"/>
              </a:ext>
            </a:extLst>
          </p:cNvPr>
          <p:cNvCxnSpPr/>
          <p:nvPr/>
        </p:nvCxnSpPr>
        <p:spPr>
          <a:xfrm>
            <a:off x="3951152" y="3168985"/>
            <a:ext cx="22059" cy="234816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57C1CEF-901B-DAD7-74E5-5B76B6046E95}"/>
              </a:ext>
            </a:extLst>
          </p:cNvPr>
          <p:cNvCxnSpPr>
            <a:cxnSpLocks/>
          </p:cNvCxnSpPr>
          <p:nvPr/>
        </p:nvCxnSpPr>
        <p:spPr>
          <a:xfrm>
            <a:off x="8109495" y="3168985"/>
            <a:ext cx="22059" cy="234816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6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3" name="Rectangle 38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6" name="Immagine 5" descr="GLI ANTIBIOTICI NON SONO COME LA COCA COLA. - Centro Medico  Polispecialistico Santa Crescenzia">
            <a:extLst>
              <a:ext uri="{FF2B5EF4-FFF2-40B4-BE49-F238E27FC236}">
                <a16:creationId xmlns:a16="http://schemas.microsoft.com/office/drawing/2014/main" id="{A0F19D76-C51E-1A39-9463-D69613052C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0073" r="1033"/>
          <a:stretch/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9D24450-80F0-019E-F089-9F0C1940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Innovazione Scientifiche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CC9BD4-7125-5BA4-4FCD-6EBCE61E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88476"/>
            <a:ext cx="4500561" cy="1320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cap="all" spc="300" err="1">
                <a:solidFill>
                  <a:srgbClr val="FFFFFF"/>
                </a:solidFill>
              </a:rPr>
              <a:t>Gli</a:t>
            </a:r>
            <a:r>
              <a:rPr lang="en-US" sz="2000" cap="all" spc="300">
                <a:solidFill>
                  <a:srgbClr val="FFFFFF"/>
                </a:solidFill>
              </a:rPr>
              <a:t> </a:t>
            </a:r>
            <a:r>
              <a:rPr lang="en-US" sz="2000" cap="all" spc="300" err="1">
                <a:solidFill>
                  <a:srgbClr val="FFFFFF"/>
                </a:solidFill>
              </a:rPr>
              <a:t>antibiotici</a:t>
            </a:r>
            <a:r>
              <a:rPr lang="en-US" sz="2000" cap="all" spc="300">
                <a:solidFill>
                  <a:srgbClr val="FFFFFF"/>
                </a:solidFill>
              </a:rPr>
              <a:t> Novel </a:t>
            </a:r>
          </a:p>
        </p:txBody>
      </p:sp>
    </p:spTree>
    <p:extLst>
      <p:ext uri="{BB962C8B-B14F-4D97-AF65-F5344CB8AC3E}">
        <p14:creationId xmlns:p14="http://schemas.microsoft.com/office/powerpoint/2010/main" val="27736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0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20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6C093A-9EA9-43CE-5014-7CFBDCBC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341" y="540000"/>
            <a:ext cx="4544795" cy="902728"/>
          </a:xfrm>
        </p:spPr>
        <p:txBody>
          <a:bodyPr anchor="b">
            <a:normAutofit/>
          </a:bodyPr>
          <a:lstStyle/>
          <a:p>
            <a:r>
              <a:rPr lang="it-IT" sz="5600"/>
              <a:t>Classificazione</a:t>
            </a:r>
          </a:p>
        </p:txBody>
      </p:sp>
      <p:pic>
        <p:nvPicPr>
          <p:cNvPr id="35" name="Picture 4" descr="Virus sospesi nell’aria">
            <a:extLst>
              <a:ext uri="{FF2B5EF4-FFF2-40B4-BE49-F238E27FC236}">
                <a16:creationId xmlns:a16="http://schemas.microsoft.com/office/drawing/2014/main" id="{96344C7A-238B-2D3E-19B0-2086A011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95" r="14029" b="4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4C9AF-F217-1E18-6790-A0467C78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011" y="1443174"/>
            <a:ext cx="4938125" cy="4865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5000"/>
              </a:lnSpc>
            </a:pPr>
            <a:r>
              <a:rPr lang="it-IT" sz="1500"/>
              <a:t>Un batterio può evolversi acquisendo livelli differenti di immunità. I principali termini sono: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1. PDR (</a:t>
            </a:r>
            <a:r>
              <a:rPr lang="it-IT" sz="1500" err="1"/>
              <a:t>Pandrug-Resistant</a:t>
            </a:r>
            <a:r>
              <a:rPr lang="it-IT" sz="1500"/>
              <a:t>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resistente a tutti possibili antibiotici, anche quelli usati per ultime risorse come la </a:t>
            </a:r>
            <a:r>
              <a:rPr lang="it-IT" sz="1500" err="1"/>
              <a:t>colistina</a:t>
            </a:r>
            <a:r>
              <a:rPr lang="it-IT" sz="1500"/>
              <a:t>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2. MDR (</a:t>
            </a:r>
            <a:r>
              <a:rPr lang="it-IT" sz="1500" err="1"/>
              <a:t>Multidrug-Resistant</a:t>
            </a:r>
            <a:r>
              <a:rPr lang="it-IT" sz="1500"/>
              <a:t>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immunità da tre o più classi di antibiotici.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3.  XDR (</a:t>
            </a:r>
            <a:r>
              <a:rPr lang="it-IT" sz="1500" err="1"/>
              <a:t>Extensively</a:t>
            </a:r>
            <a:r>
              <a:rPr lang="it-IT" sz="1500"/>
              <a:t> Drug-</a:t>
            </a:r>
            <a:r>
              <a:rPr lang="it-IT" sz="1500" err="1"/>
              <a:t>Resistant</a:t>
            </a:r>
            <a:r>
              <a:rPr lang="it-IT" sz="1500"/>
              <a:t>)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immunità da quasi tutti antibiotici approvati.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4. MRSA (</a:t>
            </a:r>
            <a:r>
              <a:rPr lang="it-IT" sz="1500" err="1"/>
              <a:t>Methicilin-Resistant</a:t>
            </a:r>
            <a:r>
              <a:rPr lang="it-IT" sz="1500"/>
              <a:t> </a:t>
            </a:r>
            <a:r>
              <a:rPr lang="it-IT" sz="1500" err="1"/>
              <a:t>Staphylococcus</a:t>
            </a:r>
            <a:r>
              <a:rPr lang="it-IT" sz="1500"/>
              <a:t> </a:t>
            </a:r>
            <a:r>
              <a:rPr lang="it-IT" sz="1500" err="1"/>
              <a:t>aureus</a:t>
            </a:r>
            <a:r>
              <a:rPr lang="it-IT" sz="1500"/>
              <a:t>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500"/>
              <a:t>- rifermento allo </a:t>
            </a:r>
            <a:r>
              <a:rPr lang="it-IT" sz="1500" err="1"/>
              <a:t>Staphylococcus</a:t>
            </a:r>
            <a:r>
              <a:rPr lang="it-IT" sz="1500"/>
              <a:t> </a:t>
            </a:r>
            <a:r>
              <a:rPr lang="it-IT" sz="1500" err="1"/>
              <a:t>aureus</a:t>
            </a:r>
            <a:r>
              <a:rPr lang="it-IT" sz="1500"/>
              <a:t> mutato con immunità alla penicillina come la meticillina.</a:t>
            </a:r>
          </a:p>
        </p:txBody>
      </p:sp>
    </p:spTree>
    <p:extLst>
      <p:ext uri="{BB962C8B-B14F-4D97-AF65-F5344CB8AC3E}">
        <p14:creationId xmlns:p14="http://schemas.microsoft.com/office/powerpoint/2010/main" val="133387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2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0AC72B-F7F6-EC11-016A-8AA91396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it-IT" sz="4700"/>
              <a:t>Antibiotici Novel: Clovibactin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E53DD-2B6C-39B1-E732-CE12D68E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Il </a:t>
            </a:r>
            <a:r>
              <a:rPr lang="it-IT" err="1"/>
              <a:t>clovibactin</a:t>
            </a:r>
            <a:r>
              <a:rPr lang="it-IT"/>
              <a:t>, un'innovazione scientifica (nuovo antibiotico) è molto potente e ha l'abilità di combattere numerosi super batteri gram-positivi da MDR mutazioni a PDR.  Con limitazione contro i gram-negativi. </a:t>
            </a:r>
          </a:p>
        </p:txBody>
      </p:sp>
      <p:pic>
        <p:nvPicPr>
          <p:cNvPr id="6" name="Immagine 5" descr="Clovibactin - Wikipedia">
            <a:extLst>
              <a:ext uri="{FF2B5EF4-FFF2-40B4-BE49-F238E27FC236}">
                <a16:creationId xmlns:a16="http://schemas.microsoft.com/office/drawing/2014/main" id="{FC36D6EC-4BA8-8EA6-2037-2EC9EDB6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869" y="2356895"/>
            <a:ext cx="4291815" cy="24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1E5CC-3C1F-4093-97B6-6433FBF9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D720AE-B07F-482D-B526-4A9C632DA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6F0BCA-E2AA-4AED-9091-1E820FF2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D2B33-982E-4EC0-9252-B8A7383C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50D86D-299E-4837-B82C-B97DACC9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4EFAF9-4DE5-4C1F-BF17-0A5930FFF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A857D782-AB09-4CB1-A94A-54F935E70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E95A3B-E29B-40AA-B9DD-FF0BA512F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71F79C-8170-4729-A592-753969B84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E5C556-02CA-4512-9F5F-7088484CF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5FD132-C2ED-4807-B2DA-D428F9C4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1967F12-B0C4-4D31-8D63-89945DCD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022849-D805-33A0-00C7-0736E0E9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36400"/>
            <a:ext cx="4500561" cy="2181946"/>
          </a:xfrm>
        </p:spPr>
        <p:txBody>
          <a:bodyPr anchor="b">
            <a:normAutofit/>
          </a:bodyPr>
          <a:lstStyle/>
          <a:p>
            <a:r>
              <a:rPr lang="it-IT" sz="5100"/>
              <a:t>Clovibactin: Come funziona?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307E6-E901-D313-EB74-25C94812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40000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Il </a:t>
            </a:r>
            <a:r>
              <a:rPr lang="it-IT" err="1"/>
              <a:t>clovibactin</a:t>
            </a:r>
            <a:r>
              <a:rPr lang="it-IT"/>
              <a:t> blocca la sintesi naturale della parete cellulare del batterio in posizioni differenti penetrando la struttura peptidoglicano. Si lega specificamente al </a:t>
            </a:r>
            <a:r>
              <a:rPr lang="it-IT" err="1"/>
              <a:t>Lipido</a:t>
            </a:r>
            <a:r>
              <a:rPr lang="it-IT"/>
              <a:t>-II causando l'interruzione della sintesi della parete, indebolendolo e la lisi dopo il tempo.</a:t>
            </a:r>
          </a:p>
        </p:txBody>
      </p:sp>
      <p:pic>
        <p:nvPicPr>
          <p:cNvPr id="4" name="Immagine 3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D368C6D8-E63C-0E3B-9219-4A1E0198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74" y="-2636"/>
            <a:ext cx="7256263" cy="68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53E39E6-2A74-404E-B4BC-EEC89C01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C20FA5-0986-62F9-2B15-8A0FC0ED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b">
            <a:normAutofit/>
          </a:bodyPr>
          <a:lstStyle/>
          <a:p>
            <a:r>
              <a:rPr lang="it-IT" sz="4700"/>
              <a:t>Antibiotici Novel: Cefiderocol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53D93-3319-4E06-B75F-009AE70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Cefiderocol | C30H34ClN7O10S2 | CID 77843966 - PubChem">
            <a:extLst>
              <a:ext uri="{FF2B5EF4-FFF2-40B4-BE49-F238E27FC236}">
                <a16:creationId xmlns:a16="http://schemas.microsoft.com/office/drawing/2014/main" id="{A06A8010-349C-6454-5735-AA6B7AC5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6" y="752399"/>
            <a:ext cx="5353200" cy="53532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5F3E5-1FCD-3B75-D2FC-ADC4763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/>
              <a:t>Il </a:t>
            </a:r>
            <a:r>
              <a:rPr lang="it-IT" err="1"/>
              <a:t>Cefiderocol</a:t>
            </a:r>
            <a:r>
              <a:rPr lang="it-IT"/>
              <a:t> è usato contro i super batteri gram-negativi e come il </a:t>
            </a:r>
            <a:r>
              <a:rPr lang="it-IT" err="1"/>
              <a:t>Clovibactin</a:t>
            </a:r>
            <a:r>
              <a:rPr lang="it-IT"/>
              <a:t>  ed altri antibiotici </a:t>
            </a:r>
            <a:r>
              <a:rPr lang="it-IT" err="1"/>
              <a:t>Novel</a:t>
            </a:r>
            <a:r>
              <a:rPr lang="it-IT"/>
              <a:t>, disturbano la sintesi della parete cellulare del batterio.</a:t>
            </a:r>
          </a:p>
        </p:txBody>
      </p:sp>
    </p:spTree>
    <p:extLst>
      <p:ext uri="{BB962C8B-B14F-4D97-AF65-F5344CB8AC3E}">
        <p14:creationId xmlns:p14="http://schemas.microsoft.com/office/powerpoint/2010/main" val="297779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E39E6-2A74-404E-B4BC-EEC89C01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A0837E-34D4-88B4-C6CF-16C4DCBC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b">
            <a:normAutofit/>
          </a:bodyPr>
          <a:lstStyle/>
          <a:p>
            <a:r>
              <a:rPr lang="it-IT" sz="5100"/>
              <a:t>Cefiderocol: Come funziona?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53D93-3319-4E06-B75F-009AE70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Frontiers | Cefiderocol: An Overview of Its in-vitro and in-vivo Activity  and Underlying Resistant Mechanisms">
            <a:extLst>
              <a:ext uri="{FF2B5EF4-FFF2-40B4-BE49-F238E27FC236}">
                <a16:creationId xmlns:a16="http://schemas.microsoft.com/office/drawing/2014/main" id="{C5040E13-4F22-A1FE-38F9-5D2DB441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5" y="1330121"/>
            <a:ext cx="5849655" cy="389757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77EDE-59F3-B090-EC7C-0C9D898E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it-IT" sz="1700"/>
              <a:t>Con un approccio furtivo, </a:t>
            </a:r>
            <a:r>
              <a:rPr lang="it-IT" sz="1700" err="1"/>
              <a:t>Cefiderocol</a:t>
            </a:r>
            <a:r>
              <a:rPr lang="it-IT" sz="1700"/>
              <a:t> riesce ad evitare enzimi degradanti e meccanismi di resistenza presenti. Ha una struttura simile ai </a:t>
            </a:r>
            <a:r>
              <a:rPr lang="it-IT" sz="1700" err="1"/>
              <a:t>siderofori</a:t>
            </a:r>
            <a:r>
              <a:rPr lang="it-IT" sz="1700"/>
              <a:t> che sono molecole usati per ottenere ferro dall'ambiente, il </a:t>
            </a:r>
            <a:r>
              <a:rPr lang="it-IT" sz="1700" err="1"/>
              <a:t>Cefiderocol</a:t>
            </a:r>
            <a:r>
              <a:rPr lang="it-IT" sz="1700"/>
              <a:t> riesce ad entrare senza essere scoperto da questa assomiglianza e si lega alle proteine responsabili alla sintesi della parete. </a:t>
            </a:r>
          </a:p>
        </p:txBody>
      </p:sp>
    </p:spTree>
    <p:extLst>
      <p:ext uri="{BB962C8B-B14F-4D97-AF65-F5344CB8AC3E}">
        <p14:creationId xmlns:p14="http://schemas.microsoft.com/office/powerpoint/2010/main" val="1543028354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30321C"/>
      </a:dk2>
      <a:lt2>
        <a:srgbClr val="F0F3F2"/>
      </a:lt2>
      <a:accent1>
        <a:srgbClr val="C34D81"/>
      </a:accent1>
      <a:accent2>
        <a:srgbClr val="B13BA1"/>
      </a:accent2>
      <a:accent3>
        <a:srgbClr val="A34DC3"/>
      </a:accent3>
      <a:accent4>
        <a:srgbClr val="6B4AB7"/>
      </a:accent4>
      <a:accent5>
        <a:srgbClr val="4D5AC3"/>
      </a:accent5>
      <a:accent6>
        <a:srgbClr val="3B79B1"/>
      </a:accent6>
      <a:hlink>
        <a:srgbClr val="473F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Bell MT</vt:lpstr>
      <vt:lpstr>Calibri</vt:lpstr>
      <vt:lpstr>GlowVTI</vt:lpstr>
      <vt:lpstr>Prevenzioni e Innovazioni Contro i Super Batteri</vt:lpstr>
      <vt:lpstr>Prevenzione </vt:lpstr>
      <vt:lpstr>Prevenzione: in che modo?</vt:lpstr>
      <vt:lpstr>Innovazione Scientifiche</vt:lpstr>
      <vt:lpstr>Classificazione</vt:lpstr>
      <vt:lpstr>Antibiotici Novel: Clovibactin</vt:lpstr>
      <vt:lpstr>Clovibactin: Come funziona? </vt:lpstr>
      <vt:lpstr>Antibiotici Novel: Cefiderocol </vt:lpstr>
      <vt:lpstr>Cefiderocol: Come funziona?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Samuele Gagliardi</dc:creator>
  <cp:lastModifiedBy>Samuele Gagliardi</cp:lastModifiedBy>
  <cp:revision>5</cp:revision>
  <dcterms:created xsi:type="dcterms:W3CDTF">2024-12-17T16:50:13Z</dcterms:created>
  <dcterms:modified xsi:type="dcterms:W3CDTF">2024-12-17T19:38:35Z</dcterms:modified>
</cp:coreProperties>
</file>