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83563D-B32D-4683-A738-33908B423776}" v="2105" dt="2024-12-17T19:12:29.775"/>
    <p1510:client id="{23B4DB34-612C-4FA4-9C64-5F8648E1187C}" v="8" dt="2024-12-17T19:36:37.336"/>
    <p1510:client id="{2F193A2E-4BE8-40BC-804A-640AB51850EA}" v="74" dt="2024-12-17T16:55:27.705"/>
    <p1510:client id="{A7771A30-CE4D-89A6-EF22-FB261E6FAE69}" v="1" dt="2024-12-17T19:25:14.3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155CBA-7055-4278-8B57-3FEACA3F5F72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D5C61F2-328F-4DA2-B6AA-9D93760B9FBD}">
      <dgm:prSet/>
      <dgm:spPr/>
      <dgm:t>
        <a:bodyPr/>
        <a:lstStyle/>
        <a:p>
          <a:r>
            <a:rPr lang="it-IT" dirty="0"/>
            <a:t>Il primo antibiotico fu la penicillina, scoperta da Alexander Fleming nel 1928 e largamente utilizzata nel corso del secondo conflitto mondiale. Tuttavia, la prima classe di antibiotici utilizzati clinicamente (negli anni '30) furono i sulfamidici. </a:t>
          </a:r>
          <a:endParaRPr lang="en-US" dirty="0"/>
        </a:p>
      </dgm:t>
    </dgm:pt>
    <dgm:pt modelId="{499DFC71-68F8-442C-9BDA-30C876652D13}" type="parTrans" cxnId="{B96906F9-A880-4B81-ABC5-D315D206EFED}">
      <dgm:prSet/>
      <dgm:spPr/>
      <dgm:t>
        <a:bodyPr/>
        <a:lstStyle/>
        <a:p>
          <a:endParaRPr lang="en-US"/>
        </a:p>
      </dgm:t>
    </dgm:pt>
    <dgm:pt modelId="{1D1D63DB-1366-417E-90E3-859DFBAD60D4}" type="sibTrans" cxnId="{B96906F9-A880-4B81-ABC5-D315D206EFED}">
      <dgm:prSet/>
      <dgm:spPr/>
      <dgm:t>
        <a:bodyPr/>
        <a:lstStyle/>
        <a:p>
          <a:endParaRPr lang="en-US"/>
        </a:p>
      </dgm:t>
    </dgm:pt>
    <dgm:pt modelId="{5857DE3D-CAE7-4EB2-92E1-72DECB48FC31}">
      <dgm:prSet/>
      <dgm:spPr/>
      <dgm:t>
        <a:bodyPr/>
        <a:lstStyle/>
        <a:p>
          <a:r>
            <a:rPr lang="it-IT" dirty="0"/>
            <a:t>Meccanismi di azione:</a:t>
          </a:r>
          <a:endParaRPr lang="en-US" dirty="0"/>
        </a:p>
      </dgm:t>
    </dgm:pt>
    <dgm:pt modelId="{DC545AB8-4AE0-4A2C-89E3-147B78942E06}" type="parTrans" cxnId="{4D519131-51A0-4CB6-9319-973423CF4420}">
      <dgm:prSet/>
      <dgm:spPr/>
      <dgm:t>
        <a:bodyPr/>
        <a:lstStyle/>
        <a:p>
          <a:endParaRPr lang="en-US"/>
        </a:p>
      </dgm:t>
    </dgm:pt>
    <dgm:pt modelId="{B4FC21BA-5CE1-4014-BF89-71C365BE383E}" type="sibTrans" cxnId="{4D519131-51A0-4CB6-9319-973423CF4420}">
      <dgm:prSet/>
      <dgm:spPr/>
      <dgm:t>
        <a:bodyPr/>
        <a:lstStyle/>
        <a:p>
          <a:endParaRPr lang="en-US"/>
        </a:p>
      </dgm:t>
    </dgm:pt>
    <dgm:pt modelId="{F508AB2D-90EA-41DC-BC8A-0E77BC2D2DFB}">
      <dgm:prSet/>
      <dgm:spPr/>
      <dgm:t>
        <a:bodyPr/>
        <a:lstStyle/>
        <a:p>
          <a:r>
            <a:rPr lang="it-IT"/>
            <a:t>Distruzione della parete cellulare.</a:t>
          </a:r>
          <a:endParaRPr lang="en-US"/>
        </a:p>
      </dgm:t>
    </dgm:pt>
    <dgm:pt modelId="{1E23D275-66FB-471D-A738-974AEFB08437}" type="parTrans" cxnId="{E34995F4-23F2-4325-8B83-241197A9AE3E}">
      <dgm:prSet/>
      <dgm:spPr/>
      <dgm:t>
        <a:bodyPr/>
        <a:lstStyle/>
        <a:p>
          <a:endParaRPr lang="en-US"/>
        </a:p>
      </dgm:t>
    </dgm:pt>
    <dgm:pt modelId="{07855B4B-BB4E-4DBB-BF02-B514681DC414}" type="sibTrans" cxnId="{E34995F4-23F2-4325-8B83-241197A9AE3E}">
      <dgm:prSet/>
      <dgm:spPr/>
      <dgm:t>
        <a:bodyPr/>
        <a:lstStyle/>
        <a:p>
          <a:endParaRPr lang="en-US"/>
        </a:p>
      </dgm:t>
    </dgm:pt>
    <dgm:pt modelId="{0DAEC879-E104-41B4-9F9B-12F980BC9697}">
      <dgm:prSet/>
      <dgm:spPr/>
      <dgm:t>
        <a:bodyPr/>
        <a:lstStyle/>
        <a:p>
          <a:r>
            <a:rPr lang="it-IT"/>
            <a:t>Interferenza con il DNA e la sintesi proteica.</a:t>
          </a:r>
          <a:endParaRPr lang="en-US"/>
        </a:p>
      </dgm:t>
    </dgm:pt>
    <dgm:pt modelId="{28AC718A-E594-432A-9E6E-0EDFEC26D875}" type="parTrans" cxnId="{844D4CC1-B7E9-48EC-8C3A-B22A9A1A1F1B}">
      <dgm:prSet/>
      <dgm:spPr/>
      <dgm:t>
        <a:bodyPr/>
        <a:lstStyle/>
        <a:p>
          <a:endParaRPr lang="en-US"/>
        </a:p>
      </dgm:t>
    </dgm:pt>
    <dgm:pt modelId="{AEA6C0E4-8793-4E1C-AE02-9FCB88E9F4E8}" type="sibTrans" cxnId="{844D4CC1-B7E9-48EC-8C3A-B22A9A1A1F1B}">
      <dgm:prSet/>
      <dgm:spPr/>
      <dgm:t>
        <a:bodyPr/>
        <a:lstStyle/>
        <a:p>
          <a:endParaRPr lang="en-US"/>
        </a:p>
      </dgm:t>
    </dgm:pt>
    <dgm:pt modelId="{C02C0055-82BE-47B3-BD6A-8CE6F121AFC6}">
      <dgm:prSet/>
      <dgm:spPr/>
      <dgm:t>
        <a:bodyPr/>
        <a:lstStyle/>
        <a:p>
          <a:r>
            <a:rPr lang="it-IT"/>
            <a:t>Essenziali per trattamenti medici moderni (chirurgia, chemioterapia).</a:t>
          </a:r>
          <a:endParaRPr lang="en-US"/>
        </a:p>
      </dgm:t>
    </dgm:pt>
    <dgm:pt modelId="{A2CE37CC-203E-4397-8C23-2E986AB65239}" type="parTrans" cxnId="{46813D6A-CCC3-442A-AE5D-F77E69763FA3}">
      <dgm:prSet/>
      <dgm:spPr/>
      <dgm:t>
        <a:bodyPr/>
        <a:lstStyle/>
        <a:p>
          <a:endParaRPr lang="en-US"/>
        </a:p>
      </dgm:t>
    </dgm:pt>
    <dgm:pt modelId="{983A473B-5466-447E-A48C-3D7B9F15353C}" type="sibTrans" cxnId="{46813D6A-CCC3-442A-AE5D-F77E69763FA3}">
      <dgm:prSet/>
      <dgm:spPr/>
      <dgm:t>
        <a:bodyPr/>
        <a:lstStyle/>
        <a:p>
          <a:endParaRPr lang="en-US"/>
        </a:p>
      </dgm:t>
    </dgm:pt>
    <dgm:pt modelId="{850E7C26-E929-40BA-A391-8C47A801407D}" type="pres">
      <dgm:prSet presAssocID="{C4155CBA-7055-4278-8B57-3FEACA3F5F72}" presName="Name0" presStyleCnt="0">
        <dgm:presLayoutVars>
          <dgm:dir/>
          <dgm:animLvl val="lvl"/>
          <dgm:resizeHandles val="exact"/>
        </dgm:presLayoutVars>
      </dgm:prSet>
      <dgm:spPr/>
    </dgm:pt>
    <dgm:pt modelId="{91A7EB40-2CEE-4B3E-902E-B74952613EAA}" type="pres">
      <dgm:prSet presAssocID="{C02C0055-82BE-47B3-BD6A-8CE6F121AFC6}" presName="boxAndChildren" presStyleCnt="0"/>
      <dgm:spPr/>
    </dgm:pt>
    <dgm:pt modelId="{C9576E20-92FC-4F4A-B67D-BDD649B75CA0}" type="pres">
      <dgm:prSet presAssocID="{C02C0055-82BE-47B3-BD6A-8CE6F121AFC6}" presName="parentTextBox" presStyleLbl="node1" presStyleIdx="0" presStyleCnt="3"/>
      <dgm:spPr/>
    </dgm:pt>
    <dgm:pt modelId="{81864882-F205-4927-A298-ED01E50217AF}" type="pres">
      <dgm:prSet presAssocID="{B4FC21BA-5CE1-4014-BF89-71C365BE383E}" presName="sp" presStyleCnt="0"/>
      <dgm:spPr/>
    </dgm:pt>
    <dgm:pt modelId="{823D2CAA-CB44-42A7-87DC-EFF3EF31AD11}" type="pres">
      <dgm:prSet presAssocID="{5857DE3D-CAE7-4EB2-92E1-72DECB48FC31}" presName="arrowAndChildren" presStyleCnt="0"/>
      <dgm:spPr/>
    </dgm:pt>
    <dgm:pt modelId="{0F40DB6B-A3A3-478C-9652-346629B05226}" type="pres">
      <dgm:prSet presAssocID="{5857DE3D-CAE7-4EB2-92E1-72DECB48FC31}" presName="parentTextArrow" presStyleLbl="node1" presStyleIdx="0" presStyleCnt="3"/>
      <dgm:spPr/>
    </dgm:pt>
    <dgm:pt modelId="{378DF4E4-E237-4773-B925-42EE90D049F2}" type="pres">
      <dgm:prSet presAssocID="{5857DE3D-CAE7-4EB2-92E1-72DECB48FC31}" presName="arrow" presStyleLbl="node1" presStyleIdx="1" presStyleCnt="3" custLinFactNeighborX="-1239" custLinFactNeighborY="-752"/>
      <dgm:spPr/>
    </dgm:pt>
    <dgm:pt modelId="{A8E5F1B2-1D51-4421-8AD6-F4DE02D95B26}" type="pres">
      <dgm:prSet presAssocID="{5857DE3D-CAE7-4EB2-92E1-72DECB48FC31}" presName="descendantArrow" presStyleCnt="0"/>
      <dgm:spPr/>
    </dgm:pt>
    <dgm:pt modelId="{53453B91-1ED3-4D3E-A212-7E41DDC29933}" type="pres">
      <dgm:prSet presAssocID="{F508AB2D-90EA-41DC-BC8A-0E77BC2D2DFB}" presName="childTextArrow" presStyleLbl="fgAccFollowNode1" presStyleIdx="0" presStyleCnt="2">
        <dgm:presLayoutVars>
          <dgm:bulletEnabled val="1"/>
        </dgm:presLayoutVars>
      </dgm:prSet>
      <dgm:spPr/>
    </dgm:pt>
    <dgm:pt modelId="{92ED30B5-A97A-4FB7-980D-49440AEF6A74}" type="pres">
      <dgm:prSet presAssocID="{0DAEC879-E104-41B4-9F9B-12F980BC9697}" presName="childTextArrow" presStyleLbl="fgAccFollowNode1" presStyleIdx="1" presStyleCnt="2">
        <dgm:presLayoutVars>
          <dgm:bulletEnabled val="1"/>
        </dgm:presLayoutVars>
      </dgm:prSet>
      <dgm:spPr/>
    </dgm:pt>
    <dgm:pt modelId="{1E9B66BE-8424-4C62-9A35-8DC75BDC0CA7}" type="pres">
      <dgm:prSet presAssocID="{1D1D63DB-1366-417E-90E3-859DFBAD60D4}" presName="sp" presStyleCnt="0"/>
      <dgm:spPr/>
    </dgm:pt>
    <dgm:pt modelId="{33FF9258-918E-4325-9581-ABDD82B72684}" type="pres">
      <dgm:prSet presAssocID="{5D5C61F2-328F-4DA2-B6AA-9D93760B9FBD}" presName="arrowAndChildren" presStyleCnt="0"/>
      <dgm:spPr/>
    </dgm:pt>
    <dgm:pt modelId="{77EF6EE3-CD47-4C9C-99D1-12FBE4DA1517}" type="pres">
      <dgm:prSet presAssocID="{5D5C61F2-328F-4DA2-B6AA-9D93760B9FBD}" presName="parentTextArrow" presStyleLbl="node1" presStyleIdx="2" presStyleCnt="3"/>
      <dgm:spPr/>
    </dgm:pt>
  </dgm:ptLst>
  <dgm:cxnLst>
    <dgm:cxn modelId="{2E203830-9C4A-4DE5-B20D-3BB5D9B4F830}" type="presOf" srcId="{F508AB2D-90EA-41DC-BC8A-0E77BC2D2DFB}" destId="{53453B91-1ED3-4D3E-A212-7E41DDC29933}" srcOrd="0" destOrd="0" presId="urn:microsoft.com/office/officeart/2005/8/layout/process4"/>
    <dgm:cxn modelId="{4D519131-51A0-4CB6-9319-973423CF4420}" srcId="{C4155CBA-7055-4278-8B57-3FEACA3F5F72}" destId="{5857DE3D-CAE7-4EB2-92E1-72DECB48FC31}" srcOrd="1" destOrd="0" parTransId="{DC545AB8-4AE0-4A2C-89E3-147B78942E06}" sibTransId="{B4FC21BA-5CE1-4014-BF89-71C365BE383E}"/>
    <dgm:cxn modelId="{05486165-BFC3-4CC2-A77C-9F0643262E8C}" type="presOf" srcId="{0DAEC879-E104-41B4-9F9B-12F980BC9697}" destId="{92ED30B5-A97A-4FB7-980D-49440AEF6A74}" srcOrd="0" destOrd="0" presId="urn:microsoft.com/office/officeart/2005/8/layout/process4"/>
    <dgm:cxn modelId="{46813D6A-CCC3-442A-AE5D-F77E69763FA3}" srcId="{C4155CBA-7055-4278-8B57-3FEACA3F5F72}" destId="{C02C0055-82BE-47B3-BD6A-8CE6F121AFC6}" srcOrd="2" destOrd="0" parTransId="{A2CE37CC-203E-4397-8C23-2E986AB65239}" sibTransId="{983A473B-5466-447E-A48C-3D7B9F15353C}"/>
    <dgm:cxn modelId="{E438BC8A-FE8B-48B7-9C11-2DD5C1100577}" type="presOf" srcId="{C4155CBA-7055-4278-8B57-3FEACA3F5F72}" destId="{850E7C26-E929-40BA-A391-8C47A801407D}" srcOrd="0" destOrd="0" presId="urn:microsoft.com/office/officeart/2005/8/layout/process4"/>
    <dgm:cxn modelId="{BE3DB299-1845-4B61-9B86-0AAC2DB40454}" type="presOf" srcId="{C02C0055-82BE-47B3-BD6A-8CE6F121AFC6}" destId="{C9576E20-92FC-4F4A-B67D-BDD649B75CA0}" srcOrd="0" destOrd="0" presId="urn:microsoft.com/office/officeart/2005/8/layout/process4"/>
    <dgm:cxn modelId="{28308DB4-9833-4B08-90EF-2BD93B36E6A7}" type="presOf" srcId="{5D5C61F2-328F-4DA2-B6AA-9D93760B9FBD}" destId="{77EF6EE3-CD47-4C9C-99D1-12FBE4DA1517}" srcOrd="0" destOrd="0" presId="urn:microsoft.com/office/officeart/2005/8/layout/process4"/>
    <dgm:cxn modelId="{844D4CC1-B7E9-48EC-8C3A-B22A9A1A1F1B}" srcId="{5857DE3D-CAE7-4EB2-92E1-72DECB48FC31}" destId="{0DAEC879-E104-41B4-9F9B-12F980BC9697}" srcOrd="1" destOrd="0" parTransId="{28AC718A-E594-432A-9E6E-0EDFEC26D875}" sibTransId="{AEA6C0E4-8793-4E1C-AE02-9FCB88E9F4E8}"/>
    <dgm:cxn modelId="{A1306DF4-5223-4ABB-9779-036BDD5A4FCE}" type="presOf" srcId="{5857DE3D-CAE7-4EB2-92E1-72DECB48FC31}" destId="{0F40DB6B-A3A3-478C-9652-346629B05226}" srcOrd="0" destOrd="0" presId="urn:microsoft.com/office/officeart/2005/8/layout/process4"/>
    <dgm:cxn modelId="{E34995F4-23F2-4325-8B83-241197A9AE3E}" srcId="{5857DE3D-CAE7-4EB2-92E1-72DECB48FC31}" destId="{F508AB2D-90EA-41DC-BC8A-0E77BC2D2DFB}" srcOrd="0" destOrd="0" parTransId="{1E23D275-66FB-471D-A738-974AEFB08437}" sibTransId="{07855B4B-BB4E-4DBB-BF02-B514681DC414}"/>
    <dgm:cxn modelId="{2A068BF7-154F-453E-837D-E8027C54839E}" type="presOf" srcId="{5857DE3D-CAE7-4EB2-92E1-72DECB48FC31}" destId="{378DF4E4-E237-4773-B925-42EE90D049F2}" srcOrd="1" destOrd="0" presId="urn:microsoft.com/office/officeart/2005/8/layout/process4"/>
    <dgm:cxn modelId="{B96906F9-A880-4B81-ABC5-D315D206EFED}" srcId="{C4155CBA-7055-4278-8B57-3FEACA3F5F72}" destId="{5D5C61F2-328F-4DA2-B6AA-9D93760B9FBD}" srcOrd="0" destOrd="0" parTransId="{499DFC71-68F8-442C-9BDA-30C876652D13}" sibTransId="{1D1D63DB-1366-417E-90E3-859DFBAD60D4}"/>
    <dgm:cxn modelId="{EF49AED5-BC20-4AFF-8C42-637CB63CC2BD}" type="presParOf" srcId="{850E7C26-E929-40BA-A391-8C47A801407D}" destId="{91A7EB40-2CEE-4B3E-902E-B74952613EAA}" srcOrd="0" destOrd="0" presId="urn:microsoft.com/office/officeart/2005/8/layout/process4"/>
    <dgm:cxn modelId="{79E8A4F4-3D33-4573-B4E1-223C3D6CD640}" type="presParOf" srcId="{91A7EB40-2CEE-4B3E-902E-B74952613EAA}" destId="{C9576E20-92FC-4F4A-B67D-BDD649B75CA0}" srcOrd="0" destOrd="0" presId="urn:microsoft.com/office/officeart/2005/8/layout/process4"/>
    <dgm:cxn modelId="{CE05B2EC-882E-42A9-9462-3BEDEEE9CCF5}" type="presParOf" srcId="{850E7C26-E929-40BA-A391-8C47A801407D}" destId="{81864882-F205-4927-A298-ED01E50217AF}" srcOrd="1" destOrd="0" presId="urn:microsoft.com/office/officeart/2005/8/layout/process4"/>
    <dgm:cxn modelId="{00ACFFBB-CD43-492E-9EDD-B89E3D6D6206}" type="presParOf" srcId="{850E7C26-E929-40BA-A391-8C47A801407D}" destId="{823D2CAA-CB44-42A7-87DC-EFF3EF31AD11}" srcOrd="2" destOrd="0" presId="urn:microsoft.com/office/officeart/2005/8/layout/process4"/>
    <dgm:cxn modelId="{D3BA3364-2630-4C3E-95D6-72E3C169BA77}" type="presParOf" srcId="{823D2CAA-CB44-42A7-87DC-EFF3EF31AD11}" destId="{0F40DB6B-A3A3-478C-9652-346629B05226}" srcOrd="0" destOrd="0" presId="urn:microsoft.com/office/officeart/2005/8/layout/process4"/>
    <dgm:cxn modelId="{CD93C847-3207-43C6-B1F6-9E131447BF36}" type="presParOf" srcId="{823D2CAA-CB44-42A7-87DC-EFF3EF31AD11}" destId="{378DF4E4-E237-4773-B925-42EE90D049F2}" srcOrd="1" destOrd="0" presId="urn:microsoft.com/office/officeart/2005/8/layout/process4"/>
    <dgm:cxn modelId="{FBD7F8C2-B65C-4951-B5C5-F66EB5815427}" type="presParOf" srcId="{823D2CAA-CB44-42A7-87DC-EFF3EF31AD11}" destId="{A8E5F1B2-1D51-4421-8AD6-F4DE02D95B26}" srcOrd="2" destOrd="0" presId="urn:microsoft.com/office/officeart/2005/8/layout/process4"/>
    <dgm:cxn modelId="{E4714E3B-92CD-4928-917C-D5C05CA6E678}" type="presParOf" srcId="{A8E5F1B2-1D51-4421-8AD6-F4DE02D95B26}" destId="{53453B91-1ED3-4D3E-A212-7E41DDC29933}" srcOrd="0" destOrd="0" presId="urn:microsoft.com/office/officeart/2005/8/layout/process4"/>
    <dgm:cxn modelId="{BB4CF2DC-EE99-46F9-BC78-250A707D23D7}" type="presParOf" srcId="{A8E5F1B2-1D51-4421-8AD6-F4DE02D95B26}" destId="{92ED30B5-A97A-4FB7-980D-49440AEF6A74}" srcOrd="1" destOrd="0" presId="urn:microsoft.com/office/officeart/2005/8/layout/process4"/>
    <dgm:cxn modelId="{2EFF2074-88ED-4ECB-B7AD-D8372796521A}" type="presParOf" srcId="{850E7C26-E929-40BA-A391-8C47A801407D}" destId="{1E9B66BE-8424-4C62-9A35-8DC75BDC0CA7}" srcOrd="3" destOrd="0" presId="urn:microsoft.com/office/officeart/2005/8/layout/process4"/>
    <dgm:cxn modelId="{BC49BA4F-B011-43AF-A7BF-499A040B34FD}" type="presParOf" srcId="{850E7C26-E929-40BA-A391-8C47A801407D}" destId="{33FF9258-918E-4325-9581-ABDD82B72684}" srcOrd="4" destOrd="0" presId="urn:microsoft.com/office/officeart/2005/8/layout/process4"/>
    <dgm:cxn modelId="{D8B18965-8EED-436A-93CE-1AF06D768AE5}" type="presParOf" srcId="{33FF9258-918E-4325-9581-ABDD82B72684}" destId="{77EF6EE3-CD47-4C9C-99D1-12FBE4DA151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BA975D-9E85-4B12-ADCC-9BEB296C5E8D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C6CE4E1-C946-4794-9C0C-AA710D24034D}">
      <dgm:prSet/>
      <dgm:spPr/>
      <dgm:t>
        <a:bodyPr/>
        <a:lstStyle/>
        <a:p>
          <a:r>
            <a:rPr lang="it-IT" b="1"/>
            <a:t>Uso scorretto degli antibiotici:</a:t>
          </a:r>
          <a:endParaRPr lang="en-US"/>
        </a:p>
      </dgm:t>
    </dgm:pt>
    <dgm:pt modelId="{BCD21A0E-38E0-44F6-83E6-196C038E6E01}" type="parTrans" cxnId="{6AF2F6C0-8399-4863-8581-CAA385E58E17}">
      <dgm:prSet/>
      <dgm:spPr/>
      <dgm:t>
        <a:bodyPr/>
        <a:lstStyle/>
        <a:p>
          <a:endParaRPr lang="en-US"/>
        </a:p>
      </dgm:t>
    </dgm:pt>
    <dgm:pt modelId="{BADDB852-A5C3-4824-A4D9-298F9AE290DC}" type="sibTrans" cxnId="{6AF2F6C0-8399-4863-8581-CAA385E58E17}">
      <dgm:prSet/>
      <dgm:spPr/>
      <dgm:t>
        <a:bodyPr/>
        <a:lstStyle/>
        <a:p>
          <a:endParaRPr lang="en-US"/>
        </a:p>
      </dgm:t>
    </dgm:pt>
    <dgm:pt modelId="{2F939175-2AFB-46B8-8C79-085DCCDDBB3E}">
      <dgm:prSet/>
      <dgm:spPr/>
      <dgm:t>
        <a:bodyPr/>
        <a:lstStyle/>
        <a:p>
          <a:r>
            <a:rPr lang="it-IT"/>
            <a:t>Trattamenti incompleti.</a:t>
          </a:r>
          <a:endParaRPr lang="en-US"/>
        </a:p>
      </dgm:t>
    </dgm:pt>
    <dgm:pt modelId="{0E15A23A-BA3F-4A1C-B4B9-1468335359FC}" type="parTrans" cxnId="{E2E0710F-02A0-4CE4-A923-8C5B4DD8042C}">
      <dgm:prSet/>
      <dgm:spPr/>
      <dgm:t>
        <a:bodyPr/>
        <a:lstStyle/>
        <a:p>
          <a:endParaRPr lang="en-US"/>
        </a:p>
      </dgm:t>
    </dgm:pt>
    <dgm:pt modelId="{C12AA74B-8133-4AC0-B9FA-DBB44F5E8D52}" type="sibTrans" cxnId="{E2E0710F-02A0-4CE4-A923-8C5B4DD8042C}">
      <dgm:prSet/>
      <dgm:spPr/>
      <dgm:t>
        <a:bodyPr/>
        <a:lstStyle/>
        <a:p>
          <a:endParaRPr lang="en-US"/>
        </a:p>
      </dgm:t>
    </dgm:pt>
    <dgm:pt modelId="{A6B36B21-90E4-4969-AD2F-560DB0ED161A}">
      <dgm:prSet/>
      <dgm:spPr/>
      <dgm:t>
        <a:bodyPr/>
        <a:lstStyle/>
        <a:p>
          <a:r>
            <a:rPr lang="it-IT"/>
            <a:t>Automedicazione.</a:t>
          </a:r>
          <a:endParaRPr lang="en-US"/>
        </a:p>
      </dgm:t>
    </dgm:pt>
    <dgm:pt modelId="{F3521C3A-CFBA-4DCD-AD74-17C709327131}" type="parTrans" cxnId="{7B6B34C9-4BC7-41A8-86A5-B93C4E5EA889}">
      <dgm:prSet/>
      <dgm:spPr/>
      <dgm:t>
        <a:bodyPr/>
        <a:lstStyle/>
        <a:p>
          <a:endParaRPr lang="en-US"/>
        </a:p>
      </dgm:t>
    </dgm:pt>
    <dgm:pt modelId="{3C88FDB8-3C71-4102-9D1E-6DBFEB089262}" type="sibTrans" cxnId="{7B6B34C9-4BC7-41A8-86A5-B93C4E5EA889}">
      <dgm:prSet/>
      <dgm:spPr/>
      <dgm:t>
        <a:bodyPr/>
        <a:lstStyle/>
        <a:p>
          <a:endParaRPr lang="en-US"/>
        </a:p>
      </dgm:t>
    </dgm:pt>
    <dgm:pt modelId="{BC1607FF-7883-46E4-8E44-C0F893F2B6D3}">
      <dgm:prSet/>
      <dgm:spPr/>
      <dgm:t>
        <a:bodyPr/>
        <a:lstStyle/>
        <a:p>
          <a:r>
            <a:rPr lang="it-IT"/>
            <a:t>Uso eccessivo in agricoltura.</a:t>
          </a:r>
          <a:endParaRPr lang="en-US"/>
        </a:p>
      </dgm:t>
    </dgm:pt>
    <dgm:pt modelId="{FF758E61-DFB6-4034-89B2-3E6E17464CCA}" type="parTrans" cxnId="{EAC7BC23-4C8B-4958-9CA5-A4366760C270}">
      <dgm:prSet/>
      <dgm:spPr/>
      <dgm:t>
        <a:bodyPr/>
        <a:lstStyle/>
        <a:p>
          <a:endParaRPr lang="en-US"/>
        </a:p>
      </dgm:t>
    </dgm:pt>
    <dgm:pt modelId="{B784EFEF-9EE8-4366-93ED-140B23010593}" type="sibTrans" cxnId="{EAC7BC23-4C8B-4958-9CA5-A4366760C270}">
      <dgm:prSet/>
      <dgm:spPr/>
      <dgm:t>
        <a:bodyPr/>
        <a:lstStyle/>
        <a:p>
          <a:endParaRPr lang="en-US"/>
        </a:p>
      </dgm:t>
    </dgm:pt>
    <dgm:pt modelId="{36C77BAC-805B-416C-8C60-1DC92C65A68F}">
      <dgm:prSet/>
      <dgm:spPr/>
      <dgm:t>
        <a:bodyPr/>
        <a:lstStyle/>
        <a:p>
          <a:r>
            <a:rPr lang="it-IT" b="1" dirty="0"/>
            <a:t>Mutazioni e selezione naturale:</a:t>
          </a:r>
          <a:endParaRPr lang="en-US" dirty="0"/>
        </a:p>
      </dgm:t>
    </dgm:pt>
    <dgm:pt modelId="{AA41AE63-5A95-4BE1-9C0D-7B470872E78C}" type="parTrans" cxnId="{59C8EFD9-9D0F-4D7B-8837-EF5D73AB7A1E}">
      <dgm:prSet/>
      <dgm:spPr/>
      <dgm:t>
        <a:bodyPr/>
        <a:lstStyle/>
        <a:p>
          <a:endParaRPr lang="en-US"/>
        </a:p>
      </dgm:t>
    </dgm:pt>
    <dgm:pt modelId="{6C615050-75DB-4CB2-9A50-04F2B4AD8C29}" type="sibTrans" cxnId="{59C8EFD9-9D0F-4D7B-8837-EF5D73AB7A1E}">
      <dgm:prSet/>
      <dgm:spPr/>
      <dgm:t>
        <a:bodyPr/>
        <a:lstStyle/>
        <a:p>
          <a:endParaRPr lang="en-US"/>
        </a:p>
      </dgm:t>
    </dgm:pt>
    <dgm:pt modelId="{94D0D06D-2645-46F8-B1F8-BE420E33DE8A}">
      <dgm:prSet/>
      <dgm:spPr/>
      <dgm:t>
        <a:bodyPr/>
        <a:lstStyle/>
        <a:p>
          <a:r>
            <a:rPr lang="it-IT"/>
            <a:t>Mutazioni casuali conferiscono resistenza.</a:t>
          </a:r>
          <a:endParaRPr lang="en-US"/>
        </a:p>
      </dgm:t>
    </dgm:pt>
    <dgm:pt modelId="{1CD9631F-7DDA-45B7-B32E-9CA114E5B302}" type="parTrans" cxnId="{E88057EB-13DC-4604-87B6-B59A37C9E4A8}">
      <dgm:prSet/>
      <dgm:spPr/>
      <dgm:t>
        <a:bodyPr/>
        <a:lstStyle/>
        <a:p>
          <a:endParaRPr lang="en-US"/>
        </a:p>
      </dgm:t>
    </dgm:pt>
    <dgm:pt modelId="{6128E802-5CB5-4DA0-A2F6-2845D9F04240}" type="sibTrans" cxnId="{E88057EB-13DC-4604-87B6-B59A37C9E4A8}">
      <dgm:prSet/>
      <dgm:spPr/>
      <dgm:t>
        <a:bodyPr/>
        <a:lstStyle/>
        <a:p>
          <a:endParaRPr lang="en-US"/>
        </a:p>
      </dgm:t>
    </dgm:pt>
    <dgm:pt modelId="{917AE1F4-EC26-4EEF-B2D6-7D47F01CE27C}">
      <dgm:prSet/>
      <dgm:spPr/>
      <dgm:t>
        <a:bodyPr/>
        <a:lstStyle/>
        <a:p>
          <a:r>
            <a:rPr lang="it-IT"/>
            <a:t>Solo i batteri resistenti sopravvivono e si moltiplicano.</a:t>
          </a:r>
          <a:endParaRPr lang="en-US"/>
        </a:p>
      </dgm:t>
    </dgm:pt>
    <dgm:pt modelId="{60CDCF91-49A0-4EBA-A925-D44F640177F2}" type="parTrans" cxnId="{8584C2C6-9009-46F7-A361-9B9008853AAA}">
      <dgm:prSet/>
      <dgm:spPr/>
      <dgm:t>
        <a:bodyPr/>
        <a:lstStyle/>
        <a:p>
          <a:endParaRPr lang="en-US"/>
        </a:p>
      </dgm:t>
    </dgm:pt>
    <dgm:pt modelId="{C2015041-1E3D-4AB3-A995-42D4D15FE5AD}" type="sibTrans" cxnId="{8584C2C6-9009-46F7-A361-9B9008853AAA}">
      <dgm:prSet/>
      <dgm:spPr/>
      <dgm:t>
        <a:bodyPr/>
        <a:lstStyle/>
        <a:p>
          <a:endParaRPr lang="en-US"/>
        </a:p>
      </dgm:t>
    </dgm:pt>
    <dgm:pt modelId="{951B7A80-2912-4768-94C8-A732537F198E}" type="pres">
      <dgm:prSet presAssocID="{EFBA975D-9E85-4B12-ADCC-9BEB296C5E8D}" presName="Name0" presStyleCnt="0">
        <dgm:presLayoutVars>
          <dgm:dir/>
          <dgm:animLvl val="lvl"/>
          <dgm:resizeHandles val="exact"/>
        </dgm:presLayoutVars>
      </dgm:prSet>
      <dgm:spPr/>
    </dgm:pt>
    <dgm:pt modelId="{4B465AB1-7520-4D37-ADB5-66D2139D7392}" type="pres">
      <dgm:prSet presAssocID="{4C6CE4E1-C946-4794-9C0C-AA710D24034D}" presName="composite" presStyleCnt="0"/>
      <dgm:spPr/>
    </dgm:pt>
    <dgm:pt modelId="{D05A803A-C1FA-4A80-A3F3-A0AFF3C5134D}" type="pres">
      <dgm:prSet presAssocID="{4C6CE4E1-C946-4794-9C0C-AA710D24034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AD4ACDAE-BAAF-4C62-ACDF-FD0218FDAD31}" type="pres">
      <dgm:prSet presAssocID="{4C6CE4E1-C946-4794-9C0C-AA710D24034D}" presName="desTx" presStyleLbl="alignAccFollowNode1" presStyleIdx="0" presStyleCnt="2">
        <dgm:presLayoutVars>
          <dgm:bulletEnabled val="1"/>
        </dgm:presLayoutVars>
      </dgm:prSet>
      <dgm:spPr/>
    </dgm:pt>
    <dgm:pt modelId="{410AA213-6443-427F-AD0D-7D92FC621AF9}" type="pres">
      <dgm:prSet presAssocID="{BADDB852-A5C3-4824-A4D9-298F9AE290DC}" presName="space" presStyleCnt="0"/>
      <dgm:spPr/>
    </dgm:pt>
    <dgm:pt modelId="{366E1BD0-FC08-4B91-870C-614D65C1592A}" type="pres">
      <dgm:prSet presAssocID="{36C77BAC-805B-416C-8C60-1DC92C65A68F}" presName="composite" presStyleCnt="0"/>
      <dgm:spPr/>
    </dgm:pt>
    <dgm:pt modelId="{589D081A-D745-4B20-9F45-A1AB1D236F26}" type="pres">
      <dgm:prSet presAssocID="{36C77BAC-805B-416C-8C60-1DC92C65A68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980D23FD-7FD8-4146-AEB4-E09155618A21}" type="pres">
      <dgm:prSet presAssocID="{36C77BAC-805B-416C-8C60-1DC92C65A68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E2E0710F-02A0-4CE4-A923-8C5B4DD8042C}" srcId="{4C6CE4E1-C946-4794-9C0C-AA710D24034D}" destId="{2F939175-2AFB-46B8-8C79-085DCCDDBB3E}" srcOrd="0" destOrd="0" parTransId="{0E15A23A-BA3F-4A1C-B4B9-1468335359FC}" sibTransId="{C12AA74B-8133-4AC0-B9FA-DBB44F5E8D52}"/>
    <dgm:cxn modelId="{EAC7BC23-4C8B-4958-9CA5-A4366760C270}" srcId="{4C6CE4E1-C946-4794-9C0C-AA710D24034D}" destId="{BC1607FF-7883-46E4-8E44-C0F893F2B6D3}" srcOrd="2" destOrd="0" parTransId="{FF758E61-DFB6-4034-89B2-3E6E17464CCA}" sibTransId="{B784EFEF-9EE8-4366-93ED-140B23010593}"/>
    <dgm:cxn modelId="{7ADA822C-2895-46AC-A656-F604E7F215CA}" type="presOf" srcId="{A6B36B21-90E4-4969-AD2F-560DB0ED161A}" destId="{AD4ACDAE-BAAF-4C62-ACDF-FD0218FDAD31}" srcOrd="0" destOrd="1" presId="urn:microsoft.com/office/officeart/2005/8/layout/hList1"/>
    <dgm:cxn modelId="{2974AD75-9282-4FED-A9A3-9B0D3A2D9B62}" type="presOf" srcId="{94D0D06D-2645-46F8-B1F8-BE420E33DE8A}" destId="{980D23FD-7FD8-4146-AEB4-E09155618A21}" srcOrd="0" destOrd="0" presId="urn:microsoft.com/office/officeart/2005/8/layout/hList1"/>
    <dgm:cxn modelId="{867DFF58-D796-4B76-9EF3-06E8D051D8BA}" type="presOf" srcId="{2F939175-2AFB-46B8-8C79-085DCCDDBB3E}" destId="{AD4ACDAE-BAAF-4C62-ACDF-FD0218FDAD31}" srcOrd="0" destOrd="0" presId="urn:microsoft.com/office/officeart/2005/8/layout/hList1"/>
    <dgm:cxn modelId="{C96422AE-B49F-4309-8915-52D56B6363EA}" type="presOf" srcId="{BC1607FF-7883-46E4-8E44-C0F893F2B6D3}" destId="{AD4ACDAE-BAAF-4C62-ACDF-FD0218FDAD31}" srcOrd="0" destOrd="2" presId="urn:microsoft.com/office/officeart/2005/8/layout/hList1"/>
    <dgm:cxn modelId="{151888B8-2D7E-4887-A0F3-F8E75071E016}" type="presOf" srcId="{917AE1F4-EC26-4EEF-B2D6-7D47F01CE27C}" destId="{980D23FD-7FD8-4146-AEB4-E09155618A21}" srcOrd="0" destOrd="1" presId="urn:microsoft.com/office/officeart/2005/8/layout/hList1"/>
    <dgm:cxn modelId="{6AF2F6C0-8399-4863-8581-CAA385E58E17}" srcId="{EFBA975D-9E85-4B12-ADCC-9BEB296C5E8D}" destId="{4C6CE4E1-C946-4794-9C0C-AA710D24034D}" srcOrd="0" destOrd="0" parTransId="{BCD21A0E-38E0-44F6-83E6-196C038E6E01}" sibTransId="{BADDB852-A5C3-4824-A4D9-298F9AE290DC}"/>
    <dgm:cxn modelId="{8584C2C6-9009-46F7-A361-9B9008853AAA}" srcId="{36C77BAC-805B-416C-8C60-1DC92C65A68F}" destId="{917AE1F4-EC26-4EEF-B2D6-7D47F01CE27C}" srcOrd="1" destOrd="0" parTransId="{60CDCF91-49A0-4EBA-A925-D44F640177F2}" sibTransId="{C2015041-1E3D-4AB3-A995-42D4D15FE5AD}"/>
    <dgm:cxn modelId="{7B6B34C9-4BC7-41A8-86A5-B93C4E5EA889}" srcId="{4C6CE4E1-C946-4794-9C0C-AA710D24034D}" destId="{A6B36B21-90E4-4969-AD2F-560DB0ED161A}" srcOrd="1" destOrd="0" parTransId="{F3521C3A-CFBA-4DCD-AD74-17C709327131}" sibTransId="{3C88FDB8-3C71-4102-9D1E-6DBFEB089262}"/>
    <dgm:cxn modelId="{E09444CE-6B1A-45A9-9A38-FEBF4575944D}" type="presOf" srcId="{EFBA975D-9E85-4B12-ADCC-9BEB296C5E8D}" destId="{951B7A80-2912-4768-94C8-A732537F198E}" srcOrd="0" destOrd="0" presId="urn:microsoft.com/office/officeart/2005/8/layout/hList1"/>
    <dgm:cxn modelId="{255A7BD6-5A79-4D79-BAB9-5DFE170393B9}" type="presOf" srcId="{36C77BAC-805B-416C-8C60-1DC92C65A68F}" destId="{589D081A-D745-4B20-9F45-A1AB1D236F26}" srcOrd="0" destOrd="0" presId="urn:microsoft.com/office/officeart/2005/8/layout/hList1"/>
    <dgm:cxn modelId="{59C8EFD9-9D0F-4D7B-8837-EF5D73AB7A1E}" srcId="{EFBA975D-9E85-4B12-ADCC-9BEB296C5E8D}" destId="{36C77BAC-805B-416C-8C60-1DC92C65A68F}" srcOrd="1" destOrd="0" parTransId="{AA41AE63-5A95-4BE1-9C0D-7B470872E78C}" sibTransId="{6C615050-75DB-4CB2-9A50-04F2B4AD8C29}"/>
    <dgm:cxn modelId="{E88057EB-13DC-4604-87B6-B59A37C9E4A8}" srcId="{36C77BAC-805B-416C-8C60-1DC92C65A68F}" destId="{94D0D06D-2645-46F8-B1F8-BE420E33DE8A}" srcOrd="0" destOrd="0" parTransId="{1CD9631F-7DDA-45B7-B32E-9CA114E5B302}" sibTransId="{6128E802-5CB5-4DA0-A2F6-2845D9F04240}"/>
    <dgm:cxn modelId="{78FFE3FD-F8B9-4C76-8320-6851C74E4540}" type="presOf" srcId="{4C6CE4E1-C946-4794-9C0C-AA710D24034D}" destId="{D05A803A-C1FA-4A80-A3F3-A0AFF3C5134D}" srcOrd="0" destOrd="0" presId="urn:microsoft.com/office/officeart/2005/8/layout/hList1"/>
    <dgm:cxn modelId="{B1B69B21-41C3-4ACB-8820-0AB59DF1E8A1}" type="presParOf" srcId="{951B7A80-2912-4768-94C8-A732537F198E}" destId="{4B465AB1-7520-4D37-ADB5-66D2139D7392}" srcOrd="0" destOrd="0" presId="urn:microsoft.com/office/officeart/2005/8/layout/hList1"/>
    <dgm:cxn modelId="{4789E7E9-4E24-446B-8BD8-D90F23E88065}" type="presParOf" srcId="{4B465AB1-7520-4D37-ADB5-66D2139D7392}" destId="{D05A803A-C1FA-4A80-A3F3-A0AFF3C5134D}" srcOrd="0" destOrd="0" presId="urn:microsoft.com/office/officeart/2005/8/layout/hList1"/>
    <dgm:cxn modelId="{C1804F0A-07FA-47CC-98B1-F1FE07DA3B25}" type="presParOf" srcId="{4B465AB1-7520-4D37-ADB5-66D2139D7392}" destId="{AD4ACDAE-BAAF-4C62-ACDF-FD0218FDAD31}" srcOrd="1" destOrd="0" presId="urn:microsoft.com/office/officeart/2005/8/layout/hList1"/>
    <dgm:cxn modelId="{A915B3C3-5D5C-4428-BD72-0C7E0A5C9B7B}" type="presParOf" srcId="{951B7A80-2912-4768-94C8-A732537F198E}" destId="{410AA213-6443-427F-AD0D-7D92FC621AF9}" srcOrd="1" destOrd="0" presId="urn:microsoft.com/office/officeart/2005/8/layout/hList1"/>
    <dgm:cxn modelId="{5C1E3D5B-24FD-4FC8-9966-76862524A98D}" type="presParOf" srcId="{951B7A80-2912-4768-94C8-A732537F198E}" destId="{366E1BD0-FC08-4B91-870C-614D65C1592A}" srcOrd="2" destOrd="0" presId="urn:microsoft.com/office/officeart/2005/8/layout/hList1"/>
    <dgm:cxn modelId="{78D3C59E-5182-46A5-8807-36FE799E4CC4}" type="presParOf" srcId="{366E1BD0-FC08-4B91-870C-614D65C1592A}" destId="{589D081A-D745-4B20-9F45-A1AB1D236F26}" srcOrd="0" destOrd="0" presId="urn:microsoft.com/office/officeart/2005/8/layout/hList1"/>
    <dgm:cxn modelId="{D93AFB1D-D35F-4FA8-A57E-22D4B319B6EE}" type="presParOf" srcId="{366E1BD0-FC08-4B91-870C-614D65C1592A}" destId="{980D23FD-7FD8-4146-AEB4-E09155618A2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97B19D-6372-4AA8-8C68-A72BBC4F062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C768FEA-E597-497E-B453-B8D9C9B4B49F}">
      <dgm:prSet/>
      <dgm:spPr/>
      <dgm:t>
        <a:bodyPr/>
        <a:lstStyle/>
        <a:p>
          <a:pPr algn="ctr"/>
          <a:r>
            <a:rPr lang="it-IT"/>
            <a:t>Persone in chemioterapia</a:t>
          </a:r>
          <a:endParaRPr lang="en-US"/>
        </a:p>
      </dgm:t>
    </dgm:pt>
    <dgm:pt modelId="{C2C2C322-9CE8-49F8-9DD4-B1B58E94CBE0}" type="parTrans" cxnId="{24A0B910-7A9A-4BDA-BA9B-93CCB2126BCB}">
      <dgm:prSet/>
      <dgm:spPr/>
      <dgm:t>
        <a:bodyPr/>
        <a:lstStyle/>
        <a:p>
          <a:endParaRPr lang="en-US"/>
        </a:p>
      </dgm:t>
    </dgm:pt>
    <dgm:pt modelId="{7F1E6E5B-DE2F-436B-8383-685B9C204138}" type="sibTrans" cxnId="{24A0B910-7A9A-4BDA-BA9B-93CCB2126BCB}">
      <dgm:prSet/>
      <dgm:spPr/>
      <dgm:t>
        <a:bodyPr/>
        <a:lstStyle/>
        <a:p>
          <a:endParaRPr lang="en-US"/>
        </a:p>
      </dgm:t>
    </dgm:pt>
    <dgm:pt modelId="{B4A7B8AB-64D0-4FD6-BB57-A678C7FA160B}">
      <dgm:prSet/>
      <dgm:spPr/>
      <dgm:t>
        <a:bodyPr/>
        <a:lstStyle/>
        <a:p>
          <a:pPr algn="ctr"/>
          <a:r>
            <a:rPr lang="it-IT" dirty="0"/>
            <a:t>Persone sottoposte ad interventi chirurgici complessi</a:t>
          </a:r>
          <a:endParaRPr lang="en-US" dirty="0"/>
        </a:p>
      </dgm:t>
    </dgm:pt>
    <dgm:pt modelId="{3B365278-97AD-4F95-A696-CBFD999A001D}" type="parTrans" cxnId="{66B4E21C-37E3-4090-929B-42CDF4533F4C}">
      <dgm:prSet/>
      <dgm:spPr/>
      <dgm:t>
        <a:bodyPr/>
        <a:lstStyle/>
        <a:p>
          <a:endParaRPr lang="en-US"/>
        </a:p>
      </dgm:t>
    </dgm:pt>
    <dgm:pt modelId="{5DC0DB10-D8A7-4D25-81B5-C8DF148EF80D}" type="sibTrans" cxnId="{66B4E21C-37E3-4090-929B-42CDF4533F4C}">
      <dgm:prSet/>
      <dgm:spPr/>
      <dgm:t>
        <a:bodyPr/>
        <a:lstStyle/>
        <a:p>
          <a:endParaRPr lang="en-US"/>
        </a:p>
      </dgm:t>
    </dgm:pt>
    <dgm:pt modelId="{BD7DBCA1-4744-4EB7-89CD-B397EEBC9CB1}">
      <dgm:prSet/>
      <dgm:spPr/>
      <dgm:t>
        <a:bodyPr/>
        <a:lstStyle/>
        <a:p>
          <a:pPr algn="ctr"/>
          <a:r>
            <a:rPr lang="it-IT" dirty="0"/>
            <a:t>Persone dializzate o affette da patologie renali croniche in stadio avanzato</a:t>
          </a:r>
          <a:endParaRPr lang="en-US" dirty="0"/>
        </a:p>
      </dgm:t>
    </dgm:pt>
    <dgm:pt modelId="{D1C8C421-7811-493E-9FC7-6BB7C4FE2637}" type="parTrans" cxnId="{1C719D97-A330-41BF-9288-54E2FEE096C1}">
      <dgm:prSet/>
      <dgm:spPr/>
      <dgm:t>
        <a:bodyPr/>
        <a:lstStyle/>
        <a:p>
          <a:endParaRPr lang="en-US"/>
        </a:p>
      </dgm:t>
    </dgm:pt>
    <dgm:pt modelId="{06035B56-F4C0-4930-B0A0-1C2E5D89DE3D}" type="sibTrans" cxnId="{1C719D97-A330-41BF-9288-54E2FEE096C1}">
      <dgm:prSet/>
      <dgm:spPr/>
      <dgm:t>
        <a:bodyPr/>
        <a:lstStyle/>
        <a:p>
          <a:endParaRPr lang="en-US"/>
        </a:p>
      </dgm:t>
    </dgm:pt>
    <dgm:pt modelId="{9A700041-AF05-4221-951C-5ADF140E36C7}">
      <dgm:prSet/>
      <dgm:spPr/>
      <dgm:t>
        <a:bodyPr/>
        <a:lstStyle/>
        <a:p>
          <a:pPr algn="ctr"/>
          <a:r>
            <a:rPr lang="it-IT" dirty="0"/>
            <a:t>Persone in terapia con agenti immunosoppressori</a:t>
          </a:r>
          <a:endParaRPr lang="en-US" dirty="0"/>
        </a:p>
      </dgm:t>
    </dgm:pt>
    <dgm:pt modelId="{FB33C9F8-39AB-42A0-A42D-C841C9EC9EBC}" type="parTrans" cxnId="{B83F139E-D4A6-4F5E-8E93-23FE0610DCB1}">
      <dgm:prSet/>
      <dgm:spPr/>
      <dgm:t>
        <a:bodyPr/>
        <a:lstStyle/>
        <a:p>
          <a:endParaRPr lang="en-US"/>
        </a:p>
      </dgm:t>
    </dgm:pt>
    <dgm:pt modelId="{6CD234F8-D281-4B87-AED2-E202CD6DFDB6}" type="sibTrans" cxnId="{B83F139E-D4A6-4F5E-8E93-23FE0610DCB1}">
      <dgm:prSet/>
      <dgm:spPr/>
      <dgm:t>
        <a:bodyPr/>
        <a:lstStyle/>
        <a:p>
          <a:endParaRPr lang="en-US"/>
        </a:p>
      </dgm:t>
    </dgm:pt>
    <dgm:pt modelId="{2A7DB10C-C8A3-4196-A480-2FAEF2413066}">
      <dgm:prSet/>
      <dgm:spPr/>
      <dgm:t>
        <a:bodyPr/>
        <a:lstStyle/>
        <a:p>
          <a:pPr algn="ctr"/>
          <a:r>
            <a:rPr lang="it-IT"/>
            <a:t>Persone trapiantate</a:t>
          </a:r>
          <a:endParaRPr lang="en-US"/>
        </a:p>
      </dgm:t>
    </dgm:pt>
    <dgm:pt modelId="{55EE670D-605A-4C04-ADAD-F8FE8819FC83}" type="parTrans" cxnId="{39E4C92A-C71F-401B-8E3E-CE3D0F569A1F}">
      <dgm:prSet/>
      <dgm:spPr/>
      <dgm:t>
        <a:bodyPr/>
        <a:lstStyle/>
        <a:p>
          <a:endParaRPr lang="en-US"/>
        </a:p>
      </dgm:t>
    </dgm:pt>
    <dgm:pt modelId="{099E5BDE-2104-418F-B3F8-B3F50D62C1E7}" type="sibTrans" cxnId="{39E4C92A-C71F-401B-8E3E-CE3D0F569A1F}">
      <dgm:prSet/>
      <dgm:spPr/>
      <dgm:t>
        <a:bodyPr/>
        <a:lstStyle/>
        <a:p>
          <a:endParaRPr lang="en-US"/>
        </a:p>
      </dgm:t>
    </dgm:pt>
    <dgm:pt modelId="{798FCFC0-1BDC-498A-9BD1-8942685F97F5}">
      <dgm:prSet/>
      <dgm:spPr/>
      <dgm:t>
        <a:bodyPr/>
        <a:lstStyle/>
        <a:p>
          <a:pPr algn="ctr"/>
          <a:r>
            <a:rPr lang="it-IT"/>
            <a:t>Bambini o anziani</a:t>
          </a:r>
          <a:endParaRPr lang="en-US"/>
        </a:p>
      </dgm:t>
    </dgm:pt>
    <dgm:pt modelId="{9162C11D-8C89-4349-BB79-C7A3B4D45165}" type="parTrans" cxnId="{5D1E743F-F9D8-4F68-9EE3-1494DF3B2916}">
      <dgm:prSet/>
      <dgm:spPr/>
      <dgm:t>
        <a:bodyPr/>
        <a:lstStyle/>
        <a:p>
          <a:endParaRPr lang="en-US"/>
        </a:p>
      </dgm:t>
    </dgm:pt>
    <dgm:pt modelId="{74F2E283-B0AA-4079-BD37-1B8D1A8BD47C}" type="sibTrans" cxnId="{5D1E743F-F9D8-4F68-9EE3-1494DF3B2916}">
      <dgm:prSet/>
      <dgm:spPr/>
      <dgm:t>
        <a:bodyPr/>
        <a:lstStyle/>
        <a:p>
          <a:endParaRPr lang="en-US"/>
        </a:p>
      </dgm:t>
    </dgm:pt>
    <dgm:pt modelId="{2437EE56-B835-425A-9046-8D201D0A5403}">
      <dgm:prSet/>
      <dgm:spPr/>
      <dgm:t>
        <a:bodyPr/>
        <a:lstStyle/>
        <a:p>
          <a:pPr algn="ctr"/>
          <a:r>
            <a:rPr lang="it-IT"/>
            <a:t>Persone ricoverate</a:t>
          </a:r>
          <a:endParaRPr lang="en-US"/>
        </a:p>
      </dgm:t>
    </dgm:pt>
    <dgm:pt modelId="{9D302BD5-7C33-4C28-97D2-EB93F05D41E4}" type="parTrans" cxnId="{B55F3AE8-CD95-4317-A3C7-E09195E79872}">
      <dgm:prSet/>
      <dgm:spPr/>
      <dgm:t>
        <a:bodyPr/>
        <a:lstStyle/>
        <a:p>
          <a:endParaRPr lang="en-US"/>
        </a:p>
      </dgm:t>
    </dgm:pt>
    <dgm:pt modelId="{5AB34AF5-6D3E-4DFA-9331-96ED1D8B8058}" type="sibTrans" cxnId="{B55F3AE8-CD95-4317-A3C7-E09195E79872}">
      <dgm:prSet/>
      <dgm:spPr/>
      <dgm:t>
        <a:bodyPr/>
        <a:lstStyle/>
        <a:p>
          <a:endParaRPr lang="en-US"/>
        </a:p>
      </dgm:t>
    </dgm:pt>
    <dgm:pt modelId="{8489E394-1F07-4F44-A014-787C41B6A201}" type="pres">
      <dgm:prSet presAssocID="{CF97B19D-6372-4AA8-8C68-A72BBC4F0621}" presName="linear" presStyleCnt="0">
        <dgm:presLayoutVars>
          <dgm:animLvl val="lvl"/>
          <dgm:resizeHandles val="exact"/>
        </dgm:presLayoutVars>
      </dgm:prSet>
      <dgm:spPr/>
    </dgm:pt>
    <dgm:pt modelId="{DEA40443-0A14-4064-BBA3-B349851DA136}" type="pres">
      <dgm:prSet presAssocID="{0C768FEA-E597-497E-B453-B8D9C9B4B49F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CFA280A4-07DA-4C57-BF80-252DD234FC03}" type="pres">
      <dgm:prSet presAssocID="{7F1E6E5B-DE2F-436B-8383-685B9C204138}" presName="spacer" presStyleCnt="0"/>
      <dgm:spPr/>
    </dgm:pt>
    <dgm:pt modelId="{3EAA37E9-DA2E-42A8-BDA9-F1FAB005D2D1}" type="pres">
      <dgm:prSet presAssocID="{B4A7B8AB-64D0-4FD6-BB57-A678C7FA160B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927EF9D8-80BC-4FE9-884A-C2F632C32CBF}" type="pres">
      <dgm:prSet presAssocID="{5DC0DB10-D8A7-4D25-81B5-C8DF148EF80D}" presName="spacer" presStyleCnt="0"/>
      <dgm:spPr/>
    </dgm:pt>
    <dgm:pt modelId="{21AD818C-91BB-48D5-92E7-908A751ABD31}" type="pres">
      <dgm:prSet presAssocID="{BD7DBCA1-4744-4EB7-89CD-B397EEBC9CB1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E792DE90-CDEA-4153-892A-11190322074E}" type="pres">
      <dgm:prSet presAssocID="{06035B56-F4C0-4930-B0A0-1C2E5D89DE3D}" presName="spacer" presStyleCnt="0"/>
      <dgm:spPr/>
    </dgm:pt>
    <dgm:pt modelId="{2E013B46-947A-4E49-8CE2-B192B930B6DD}" type="pres">
      <dgm:prSet presAssocID="{9A700041-AF05-4221-951C-5ADF140E36C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84105E84-C985-4CF8-AD66-720C6ECE970B}" type="pres">
      <dgm:prSet presAssocID="{6CD234F8-D281-4B87-AED2-E202CD6DFDB6}" presName="spacer" presStyleCnt="0"/>
      <dgm:spPr/>
    </dgm:pt>
    <dgm:pt modelId="{F7AA97E8-78B4-46CC-B736-105E356C42D8}" type="pres">
      <dgm:prSet presAssocID="{2A7DB10C-C8A3-4196-A480-2FAEF2413066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83C45BFE-2E69-4E32-A1A3-32430818D0E0}" type="pres">
      <dgm:prSet presAssocID="{099E5BDE-2104-418F-B3F8-B3F50D62C1E7}" presName="spacer" presStyleCnt="0"/>
      <dgm:spPr/>
    </dgm:pt>
    <dgm:pt modelId="{2FD572F4-A490-4C24-BBD2-DB0FDACCA90C}" type="pres">
      <dgm:prSet presAssocID="{798FCFC0-1BDC-498A-9BD1-8942685F97F5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A0C57E16-6E7C-4065-B5AC-E79E52672C3D}" type="pres">
      <dgm:prSet presAssocID="{74F2E283-B0AA-4079-BD37-1B8D1A8BD47C}" presName="spacer" presStyleCnt="0"/>
      <dgm:spPr/>
    </dgm:pt>
    <dgm:pt modelId="{AA8C50C3-F7FD-4803-ACA5-DFF77839800C}" type="pres">
      <dgm:prSet presAssocID="{2437EE56-B835-425A-9046-8D201D0A5403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24A0B910-7A9A-4BDA-BA9B-93CCB2126BCB}" srcId="{CF97B19D-6372-4AA8-8C68-A72BBC4F0621}" destId="{0C768FEA-E597-497E-B453-B8D9C9B4B49F}" srcOrd="0" destOrd="0" parTransId="{C2C2C322-9CE8-49F8-9DD4-B1B58E94CBE0}" sibTransId="{7F1E6E5B-DE2F-436B-8383-685B9C204138}"/>
    <dgm:cxn modelId="{66B4E21C-37E3-4090-929B-42CDF4533F4C}" srcId="{CF97B19D-6372-4AA8-8C68-A72BBC4F0621}" destId="{B4A7B8AB-64D0-4FD6-BB57-A678C7FA160B}" srcOrd="1" destOrd="0" parTransId="{3B365278-97AD-4F95-A696-CBFD999A001D}" sibTransId="{5DC0DB10-D8A7-4D25-81B5-C8DF148EF80D}"/>
    <dgm:cxn modelId="{39E4C92A-C71F-401B-8E3E-CE3D0F569A1F}" srcId="{CF97B19D-6372-4AA8-8C68-A72BBC4F0621}" destId="{2A7DB10C-C8A3-4196-A480-2FAEF2413066}" srcOrd="4" destOrd="0" parTransId="{55EE670D-605A-4C04-ADAD-F8FE8819FC83}" sibTransId="{099E5BDE-2104-418F-B3F8-B3F50D62C1E7}"/>
    <dgm:cxn modelId="{4043092F-5099-4F01-B3B1-61B6595241AD}" type="presOf" srcId="{9A700041-AF05-4221-951C-5ADF140E36C7}" destId="{2E013B46-947A-4E49-8CE2-B192B930B6DD}" srcOrd="0" destOrd="0" presId="urn:microsoft.com/office/officeart/2005/8/layout/vList2"/>
    <dgm:cxn modelId="{CC3E0139-A72D-4EAB-BCB7-BFB2100A7603}" type="presOf" srcId="{798FCFC0-1BDC-498A-9BD1-8942685F97F5}" destId="{2FD572F4-A490-4C24-BBD2-DB0FDACCA90C}" srcOrd="0" destOrd="0" presId="urn:microsoft.com/office/officeart/2005/8/layout/vList2"/>
    <dgm:cxn modelId="{5D1E743F-F9D8-4F68-9EE3-1494DF3B2916}" srcId="{CF97B19D-6372-4AA8-8C68-A72BBC4F0621}" destId="{798FCFC0-1BDC-498A-9BD1-8942685F97F5}" srcOrd="5" destOrd="0" parTransId="{9162C11D-8C89-4349-BB79-C7A3B4D45165}" sibTransId="{74F2E283-B0AA-4079-BD37-1B8D1A8BD47C}"/>
    <dgm:cxn modelId="{4C26874D-DCF1-4383-ACC2-753BFE63C9AE}" type="presOf" srcId="{2A7DB10C-C8A3-4196-A480-2FAEF2413066}" destId="{F7AA97E8-78B4-46CC-B736-105E356C42D8}" srcOrd="0" destOrd="0" presId="urn:microsoft.com/office/officeart/2005/8/layout/vList2"/>
    <dgm:cxn modelId="{02F4368C-660A-4763-A699-4D6161E3B56E}" type="presOf" srcId="{CF97B19D-6372-4AA8-8C68-A72BBC4F0621}" destId="{8489E394-1F07-4F44-A014-787C41B6A201}" srcOrd="0" destOrd="0" presId="urn:microsoft.com/office/officeart/2005/8/layout/vList2"/>
    <dgm:cxn modelId="{1C719D97-A330-41BF-9288-54E2FEE096C1}" srcId="{CF97B19D-6372-4AA8-8C68-A72BBC4F0621}" destId="{BD7DBCA1-4744-4EB7-89CD-B397EEBC9CB1}" srcOrd="2" destOrd="0" parTransId="{D1C8C421-7811-493E-9FC7-6BB7C4FE2637}" sibTransId="{06035B56-F4C0-4930-B0A0-1C2E5D89DE3D}"/>
    <dgm:cxn modelId="{B83F139E-D4A6-4F5E-8E93-23FE0610DCB1}" srcId="{CF97B19D-6372-4AA8-8C68-A72BBC4F0621}" destId="{9A700041-AF05-4221-951C-5ADF140E36C7}" srcOrd="3" destOrd="0" parTransId="{FB33C9F8-39AB-42A0-A42D-C841C9EC9EBC}" sibTransId="{6CD234F8-D281-4B87-AED2-E202CD6DFDB6}"/>
    <dgm:cxn modelId="{14CFED9E-F07F-4D88-9F20-3F3CB36E1DC8}" type="presOf" srcId="{0C768FEA-E597-497E-B453-B8D9C9B4B49F}" destId="{DEA40443-0A14-4064-BBA3-B349851DA136}" srcOrd="0" destOrd="0" presId="urn:microsoft.com/office/officeart/2005/8/layout/vList2"/>
    <dgm:cxn modelId="{4FCE84CE-73C6-4370-870F-73D48701FC8C}" type="presOf" srcId="{BD7DBCA1-4744-4EB7-89CD-B397EEBC9CB1}" destId="{21AD818C-91BB-48D5-92E7-908A751ABD31}" srcOrd="0" destOrd="0" presId="urn:microsoft.com/office/officeart/2005/8/layout/vList2"/>
    <dgm:cxn modelId="{44C0B2DD-299A-471C-88C0-5366760A176B}" type="presOf" srcId="{B4A7B8AB-64D0-4FD6-BB57-A678C7FA160B}" destId="{3EAA37E9-DA2E-42A8-BDA9-F1FAB005D2D1}" srcOrd="0" destOrd="0" presId="urn:microsoft.com/office/officeart/2005/8/layout/vList2"/>
    <dgm:cxn modelId="{B55F3AE8-CD95-4317-A3C7-E09195E79872}" srcId="{CF97B19D-6372-4AA8-8C68-A72BBC4F0621}" destId="{2437EE56-B835-425A-9046-8D201D0A5403}" srcOrd="6" destOrd="0" parTransId="{9D302BD5-7C33-4C28-97D2-EB93F05D41E4}" sibTransId="{5AB34AF5-6D3E-4DFA-9331-96ED1D8B8058}"/>
    <dgm:cxn modelId="{845F28E9-B1EA-4D5A-9845-2D79FAE4FFFD}" type="presOf" srcId="{2437EE56-B835-425A-9046-8D201D0A5403}" destId="{AA8C50C3-F7FD-4803-ACA5-DFF77839800C}" srcOrd="0" destOrd="0" presId="urn:microsoft.com/office/officeart/2005/8/layout/vList2"/>
    <dgm:cxn modelId="{A8E0E16F-3EE5-4E01-B264-B19A5DF7E062}" type="presParOf" srcId="{8489E394-1F07-4F44-A014-787C41B6A201}" destId="{DEA40443-0A14-4064-BBA3-B349851DA136}" srcOrd="0" destOrd="0" presId="urn:microsoft.com/office/officeart/2005/8/layout/vList2"/>
    <dgm:cxn modelId="{51283168-C8DA-4842-95C7-BD1AD8B5D132}" type="presParOf" srcId="{8489E394-1F07-4F44-A014-787C41B6A201}" destId="{CFA280A4-07DA-4C57-BF80-252DD234FC03}" srcOrd="1" destOrd="0" presId="urn:microsoft.com/office/officeart/2005/8/layout/vList2"/>
    <dgm:cxn modelId="{6E44EBBD-D806-4AE3-A536-31FD81B393CC}" type="presParOf" srcId="{8489E394-1F07-4F44-A014-787C41B6A201}" destId="{3EAA37E9-DA2E-42A8-BDA9-F1FAB005D2D1}" srcOrd="2" destOrd="0" presId="urn:microsoft.com/office/officeart/2005/8/layout/vList2"/>
    <dgm:cxn modelId="{BA84760C-57B8-42DC-AECB-3D9F38BC8020}" type="presParOf" srcId="{8489E394-1F07-4F44-A014-787C41B6A201}" destId="{927EF9D8-80BC-4FE9-884A-C2F632C32CBF}" srcOrd="3" destOrd="0" presId="urn:microsoft.com/office/officeart/2005/8/layout/vList2"/>
    <dgm:cxn modelId="{A5C48E1E-FF80-4F31-ABEF-3AD92EB8FC64}" type="presParOf" srcId="{8489E394-1F07-4F44-A014-787C41B6A201}" destId="{21AD818C-91BB-48D5-92E7-908A751ABD31}" srcOrd="4" destOrd="0" presId="urn:microsoft.com/office/officeart/2005/8/layout/vList2"/>
    <dgm:cxn modelId="{411C23D1-8FE8-4A0F-BC5F-C67AC157CCDA}" type="presParOf" srcId="{8489E394-1F07-4F44-A014-787C41B6A201}" destId="{E792DE90-CDEA-4153-892A-11190322074E}" srcOrd="5" destOrd="0" presId="urn:microsoft.com/office/officeart/2005/8/layout/vList2"/>
    <dgm:cxn modelId="{241A89EF-C342-4E59-8B51-4FA9FE8DFC10}" type="presParOf" srcId="{8489E394-1F07-4F44-A014-787C41B6A201}" destId="{2E013B46-947A-4E49-8CE2-B192B930B6DD}" srcOrd="6" destOrd="0" presId="urn:microsoft.com/office/officeart/2005/8/layout/vList2"/>
    <dgm:cxn modelId="{865EA2B5-32AC-4D9A-B13C-EEE120E3CD6A}" type="presParOf" srcId="{8489E394-1F07-4F44-A014-787C41B6A201}" destId="{84105E84-C985-4CF8-AD66-720C6ECE970B}" srcOrd="7" destOrd="0" presId="urn:microsoft.com/office/officeart/2005/8/layout/vList2"/>
    <dgm:cxn modelId="{64076FDE-2635-41CB-860C-EA27DC54CCAC}" type="presParOf" srcId="{8489E394-1F07-4F44-A014-787C41B6A201}" destId="{F7AA97E8-78B4-46CC-B736-105E356C42D8}" srcOrd="8" destOrd="0" presId="urn:microsoft.com/office/officeart/2005/8/layout/vList2"/>
    <dgm:cxn modelId="{56904FE8-5763-4565-B82B-972C2E4EF9B2}" type="presParOf" srcId="{8489E394-1F07-4F44-A014-787C41B6A201}" destId="{83C45BFE-2E69-4E32-A1A3-32430818D0E0}" srcOrd="9" destOrd="0" presId="urn:microsoft.com/office/officeart/2005/8/layout/vList2"/>
    <dgm:cxn modelId="{161C497A-0240-41A4-8240-1CE6986DB4B1}" type="presParOf" srcId="{8489E394-1F07-4F44-A014-787C41B6A201}" destId="{2FD572F4-A490-4C24-BBD2-DB0FDACCA90C}" srcOrd="10" destOrd="0" presId="urn:microsoft.com/office/officeart/2005/8/layout/vList2"/>
    <dgm:cxn modelId="{7BF2C1ED-E308-4C89-A080-5410B8887ADE}" type="presParOf" srcId="{8489E394-1F07-4F44-A014-787C41B6A201}" destId="{A0C57E16-6E7C-4065-B5AC-E79E52672C3D}" srcOrd="11" destOrd="0" presId="urn:microsoft.com/office/officeart/2005/8/layout/vList2"/>
    <dgm:cxn modelId="{0B33F67E-3DC2-4060-AD5D-0403840B5D43}" type="presParOf" srcId="{8489E394-1F07-4F44-A014-787C41B6A201}" destId="{AA8C50C3-F7FD-4803-ACA5-DFF77839800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76E20-92FC-4F4A-B67D-BDD649B75CA0}">
      <dsp:nvSpPr>
        <dsp:cNvPr id="0" name=""/>
        <dsp:cNvSpPr/>
      </dsp:nvSpPr>
      <dsp:spPr>
        <a:xfrm>
          <a:off x="0" y="4190848"/>
          <a:ext cx="7060095" cy="13755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Essenziali per trattamenti medici moderni (chirurgia, chemioterapia).</a:t>
          </a:r>
          <a:endParaRPr lang="en-US" sz="1800" kern="1200"/>
        </a:p>
      </dsp:txBody>
      <dsp:txXfrm>
        <a:off x="0" y="4190848"/>
        <a:ext cx="7060095" cy="1375530"/>
      </dsp:txXfrm>
    </dsp:sp>
    <dsp:sp modelId="{378DF4E4-E237-4773-B925-42EE90D049F2}">
      <dsp:nvSpPr>
        <dsp:cNvPr id="0" name=""/>
        <dsp:cNvSpPr/>
      </dsp:nvSpPr>
      <dsp:spPr>
        <a:xfrm rot="10800000">
          <a:off x="0" y="2080007"/>
          <a:ext cx="7060095" cy="2115565"/>
        </a:xfrm>
        <a:prstGeom prst="upArrowCallout">
          <a:avLst/>
        </a:prstGeom>
        <a:solidFill>
          <a:schemeClr val="accent2">
            <a:hueOff val="-732209"/>
            <a:satOff val="-209"/>
            <a:lumOff val="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Meccanismi di azione:</a:t>
          </a:r>
          <a:endParaRPr lang="en-US" sz="1800" kern="1200" dirty="0"/>
        </a:p>
      </dsp:txBody>
      <dsp:txXfrm rot="-10800000">
        <a:off x="0" y="2080007"/>
        <a:ext cx="7060095" cy="742563"/>
      </dsp:txXfrm>
    </dsp:sp>
    <dsp:sp modelId="{53453B91-1ED3-4D3E-A212-7E41DDC29933}">
      <dsp:nvSpPr>
        <dsp:cNvPr id="0" name=""/>
        <dsp:cNvSpPr/>
      </dsp:nvSpPr>
      <dsp:spPr>
        <a:xfrm>
          <a:off x="0" y="2838479"/>
          <a:ext cx="3530047" cy="63255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Distruzione della parete cellulare.</a:t>
          </a:r>
          <a:endParaRPr lang="en-US" sz="2000" kern="1200"/>
        </a:p>
      </dsp:txBody>
      <dsp:txXfrm>
        <a:off x="0" y="2838479"/>
        <a:ext cx="3530047" cy="632554"/>
      </dsp:txXfrm>
    </dsp:sp>
    <dsp:sp modelId="{92ED30B5-A97A-4FB7-980D-49440AEF6A74}">
      <dsp:nvSpPr>
        <dsp:cNvPr id="0" name=""/>
        <dsp:cNvSpPr/>
      </dsp:nvSpPr>
      <dsp:spPr>
        <a:xfrm>
          <a:off x="3530047" y="2838479"/>
          <a:ext cx="3530047" cy="632554"/>
        </a:xfrm>
        <a:prstGeom prst="rect">
          <a:avLst/>
        </a:prstGeom>
        <a:solidFill>
          <a:schemeClr val="accent2">
            <a:tint val="40000"/>
            <a:alpha val="90000"/>
            <a:hueOff val="-2025209"/>
            <a:satOff val="8325"/>
            <a:lumOff val="141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025209"/>
              <a:satOff val="8325"/>
              <a:lumOff val="14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Interferenza con il DNA e la sintesi proteica.</a:t>
          </a:r>
          <a:endParaRPr lang="en-US" sz="2000" kern="1200"/>
        </a:p>
      </dsp:txBody>
      <dsp:txXfrm>
        <a:off x="3530047" y="2838479"/>
        <a:ext cx="3530047" cy="632554"/>
      </dsp:txXfrm>
    </dsp:sp>
    <dsp:sp modelId="{77EF6EE3-CD47-4C9C-99D1-12FBE4DA1517}">
      <dsp:nvSpPr>
        <dsp:cNvPr id="0" name=""/>
        <dsp:cNvSpPr/>
      </dsp:nvSpPr>
      <dsp:spPr>
        <a:xfrm rot="10800000">
          <a:off x="0" y="984"/>
          <a:ext cx="7060095" cy="2115565"/>
        </a:xfrm>
        <a:prstGeom prst="upArrowCallout">
          <a:avLst/>
        </a:prstGeom>
        <a:solidFill>
          <a:schemeClr val="accent2">
            <a:hueOff val="-1464419"/>
            <a:satOff val="-418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Il primo antibiotico fu la penicillina, scoperta da Alexander Fleming nel 1928 e largamente utilizzata nel corso del secondo conflitto mondiale. Tuttavia, la prima classe di antibiotici utilizzati clinicamente (negli anni '30) furono i sulfamidici. </a:t>
          </a:r>
          <a:endParaRPr lang="en-US" sz="1800" kern="1200" dirty="0"/>
        </a:p>
      </dsp:txBody>
      <dsp:txXfrm rot="10800000">
        <a:off x="0" y="984"/>
        <a:ext cx="7060095" cy="13746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A803A-C1FA-4A80-A3F3-A0AFF3C5134D}">
      <dsp:nvSpPr>
        <dsp:cNvPr id="0" name=""/>
        <dsp:cNvSpPr/>
      </dsp:nvSpPr>
      <dsp:spPr>
        <a:xfrm>
          <a:off x="36" y="550122"/>
          <a:ext cx="3485047" cy="13542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b="1" kern="1200"/>
            <a:t>Uso scorretto degli antibiotici:</a:t>
          </a:r>
          <a:endParaRPr lang="en-US" sz="2700" kern="1200"/>
        </a:p>
      </dsp:txBody>
      <dsp:txXfrm>
        <a:off x="36" y="550122"/>
        <a:ext cx="3485047" cy="1354288"/>
      </dsp:txXfrm>
    </dsp:sp>
    <dsp:sp modelId="{AD4ACDAE-BAAF-4C62-ACDF-FD0218FDAD31}">
      <dsp:nvSpPr>
        <dsp:cNvPr id="0" name=""/>
        <dsp:cNvSpPr/>
      </dsp:nvSpPr>
      <dsp:spPr>
        <a:xfrm>
          <a:off x="36" y="1904410"/>
          <a:ext cx="3485047" cy="311283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700" kern="1200"/>
            <a:t>Trattamenti incompleti.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700" kern="1200"/>
            <a:t>Automedicazione.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700" kern="1200"/>
            <a:t>Uso eccessivo in agricoltura.</a:t>
          </a:r>
          <a:endParaRPr lang="en-US" sz="2700" kern="1200"/>
        </a:p>
      </dsp:txBody>
      <dsp:txXfrm>
        <a:off x="36" y="1904410"/>
        <a:ext cx="3485047" cy="3112830"/>
      </dsp:txXfrm>
    </dsp:sp>
    <dsp:sp modelId="{589D081A-D745-4B20-9F45-A1AB1D236F26}">
      <dsp:nvSpPr>
        <dsp:cNvPr id="0" name=""/>
        <dsp:cNvSpPr/>
      </dsp:nvSpPr>
      <dsp:spPr>
        <a:xfrm>
          <a:off x="3972990" y="550122"/>
          <a:ext cx="3485047" cy="1354288"/>
        </a:xfrm>
        <a:prstGeom prst="rect">
          <a:avLst/>
        </a:prstGeom>
        <a:solidFill>
          <a:schemeClr val="accent2">
            <a:hueOff val="-1464419"/>
            <a:satOff val="-418"/>
            <a:lumOff val="7058"/>
            <a:alphaOff val="0"/>
          </a:schemeClr>
        </a:solidFill>
        <a:ln w="12700" cap="flat" cmpd="sng" algn="ctr">
          <a:solidFill>
            <a:schemeClr val="accent2">
              <a:hueOff val="-1464419"/>
              <a:satOff val="-418"/>
              <a:lumOff val="70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b="1" kern="1200" dirty="0"/>
            <a:t>Mutazioni e selezione naturale:</a:t>
          </a:r>
          <a:endParaRPr lang="en-US" sz="2700" kern="1200" dirty="0"/>
        </a:p>
      </dsp:txBody>
      <dsp:txXfrm>
        <a:off x="3972990" y="550122"/>
        <a:ext cx="3485047" cy="1354288"/>
      </dsp:txXfrm>
    </dsp:sp>
    <dsp:sp modelId="{980D23FD-7FD8-4146-AEB4-E09155618A21}">
      <dsp:nvSpPr>
        <dsp:cNvPr id="0" name=""/>
        <dsp:cNvSpPr/>
      </dsp:nvSpPr>
      <dsp:spPr>
        <a:xfrm>
          <a:off x="3972990" y="1904410"/>
          <a:ext cx="3485047" cy="3112830"/>
        </a:xfrm>
        <a:prstGeom prst="rect">
          <a:avLst/>
        </a:prstGeom>
        <a:solidFill>
          <a:schemeClr val="accent2">
            <a:tint val="40000"/>
            <a:alpha val="90000"/>
            <a:hueOff val="-2025209"/>
            <a:satOff val="8325"/>
            <a:lumOff val="141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025209"/>
              <a:satOff val="8325"/>
              <a:lumOff val="14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700" kern="1200"/>
            <a:t>Mutazioni casuali conferiscono resistenza.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700" kern="1200"/>
            <a:t>Solo i batteri resistenti sopravvivono e si moltiplicano.</a:t>
          </a:r>
          <a:endParaRPr lang="en-US" sz="2700" kern="1200"/>
        </a:p>
      </dsp:txBody>
      <dsp:txXfrm>
        <a:off x="3972990" y="1904410"/>
        <a:ext cx="3485047" cy="31128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40443-0A14-4064-BBA3-B349851DA136}">
      <dsp:nvSpPr>
        <dsp:cNvPr id="0" name=""/>
        <dsp:cNvSpPr/>
      </dsp:nvSpPr>
      <dsp:spPr>
        <a:xfrm>
          <a:off x="0" y="125476"/>
          <a:ext cx="7060095" cy="7150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Persone in chemioterapia</a:t>
          </a:r>
          <a:endParaRPr lang="en-US" sz="1800" kern="1200"/>
        </a:p>
      </dsp:txBody>
      <dsp:txXfrm>
        <a:off x="34906" y="160382"/>
        <a:ext cx="6990283" cy="645240"/>
      </dsp:txXfrm>
    </dsp:sp>
    <dsp:sp modelId="{3EAA37E9-DA2E-42A8-BDA9-F1FAB005D2D1}">
      <dsp:nvSpPr>
        <dsp:cNvPr id="0" name=""/>
        <dsp:cNvSpPr/>
      </dsp:nvSpPr>
      <dsp:spPr>
        <a:xfrm>
          <a:off x="0" y="892369"/>
          <a:ext cx="7060095" cy="715052"/>
        </a:xfrm>
        <a:prstGeom prst="roundRect">
          <a:avLst/>
        </a:prstGeom>
        <a:solidFill>
          <a:schemeClr val="accent5">
            <a:hueOff val="-249135"/>
            <a:satOff val="70"/>
            <a:lumOff val="-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Persone sottoposte ad interventi chirurgici complessi</a:t>
          </a:r>
          <a:endParaRPr lang="en-US" sz="1800" kern="1200" dirty="0"/>
        </a:p>
      </dsp:txBody>
      <dsp:txXfrm>
        <a:off x="34906" y="927275"/>
        <a:ext cx="6990283" cy="645240"/>
      </dsp:txXfrm>
    </dsp:sp>
    <dsp:sp modelId="{21AD818C-91BB-48D5-92E7-908A751ABD31}">
      <dsp:nvSpPr>
        <dsp:cNvPr id="0" name=""/>
        <dsp:cNvSpPr/>
      </dsp:nvSpPr>
      <dsp:spPr>
        <a:xfrm>
          <a:off x="0" y="1659262"/>
          <a:ext cx="7060095" cy="715052"/>
        </a:xfrm>
        <a:prstGeom prst="roundRect">
          <a:avLst/>
        </a:prstGeom>
        <a:solidFill>
          <a:schemeClr val="accent5">
            <a:hueOff val="-498270"/>
            <a:satOff val="139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Persone dializzate o affette da patologie renali croniche in stadio avanzato</a:t>
          </a:r>
          <a:endParaRPr lang="en-US" sz="1800" kern="1200" dirty="0"/>
        </a:p>
      </dsp:txBody>
      <dsp:txXfrm>
        <a:off x="34906" y="1694168"/>
        <a:ext cx="6990283" cy="645240"/>
      </dsp:txXfrm>
    </dsp:sp>
    <dsp:sp modelId="{2E013B46-947A-4E49-8CE2-B192B930B6DD}">
      <dsp:nvSpPr>
        <dsp:cNvPr id="0" name=""/>
        <dsp:cNvSpPr/>
      </dsp:nvSpPr>
      <dsp:spPr>
        <a:xfrm>
          <a:off x="0" y="2426155"/>
          <a:ext cx="7060095" cy="715052"/>
        </a:xfrm>
        <a:prstGeom prst="roundRect">
          <a:avLst/>
        </a:prstGeom>
        <a:solidFill>
          <a:schemeClr val="accent5">
            <a:hueOff val="-747405"/>
            <a:satOff val="209"/>
            <a:lumOff val="-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Persone in terapia con agenti immunosoppressori</a:t>
          </a:r>
          <a:endParaRPr lang="en-US" sz="1800" kern="1200" dirty="0"/>
        </a:p>
      </dsp:txBody>
      <dsp:txXfrm>
        <a:off x="34906" y="2461061"/>
        <a:ext cx="6990283" cy="645240"/>
      </dsp:txXfrm>
    </dsp:sp>
    <dsp:sp modelId="{F7AA97E8-78B4-46CC-B736-105E356C42D8}">
      <dsp:nvSpPr>
        <dsp:cNvPr id="0" name=""/>
        <dsp:cNvSpPr/>
      </dsp:nvSpPr>
      <dsp:spPr>
        <a:xfrm>
          <a:off x="0" y="3193047"/>
          <a:ext cx="7060095" cy="715052"/>
        </a:xfrm>
        <a:prstGeom prst="roundRect">
          <a:avLst/>
        </a:prstGeom>
        <a:solidFill>
          <a:schemeClr val="accent5">
            <a:hueOff val="-996541"/>
            <a:satOff val="279"/>
            <a:lumOff val="-4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Persone trapiantate</a:t>
          </a:r>
          <a:endParaRPr lang="en-US" sz="1800" kern="1200"/>
        </a:p>
      </dsp:txBody>
      <dsp:txXfrm>
        <a:off x="34906" y="3227953"/>
        <a:ext cx="6990283" cy="645240"/>
      </dsp:txXfrm>
    </dsp:sp>
    <dsp:sp modelId="{2FD572F4-A490-4C24-BBD2-DB0FDACCA90C}">
      <dsp:nvSpPr>
        <dsp:cNvPr id="0" name=""/>
        <dsp:cNvSpPr/>
      </dsp:nvSpPr>
      <dsp:spPr>
        <a:xfrm>
          <a:off x="0" y="3959940"/>
          <a:ext cx="7060095" cy="715052"/>
        </a:xfrm>
        <a:prstGeom prst="roundRect">
          <a:avLst/>
        </a:prstGeom>
        <a:solidFill>
          <a:schemeClr val="accent5">
            <a:hueOff val="-1245676"/>
            <a:satOff val="348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Bambini o anziani</a:t>
          </a:r>
          <a:endParaRPr lang="en-US" sz="1800" kern="1200"/>
        </a:p>
      </dsp:txBody>
      <dsp:txXfrm>
        <a:off x="34906" y="3994846"/>
        <a:ext cx="6990283" cy="645240"/>
      </dsp:txXfrm>
    </dsp:sp>
    <dsp:sp modelId="{AA8C50C3-F7FD-4803-ACA5-DFF77839800C}">
      <dsp:nvSpPr>
        <dsp:cNvPr id="0" name=""/>
        <dsp:cNvSpPr/>
      </dsp:nvSpPr>
      <dsp:spPr>
        <a:xfrm>
          <a:off x="0" y="4726833"/>
          <a:ext cx="7060095" cy="715052"/>
        </a:xfrm>
        <a:prstGeom prst="roundRect">
          <a:avLst/>
        </a:prstGeom>
        <a:solidFill>
          <a:schemeClr val="accent5">
            <a:hueOff val="-1494811"/>
            <a:satOff val="418"/>
            <a:lumOff val="-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Persone ricoverate</a:t>
          </a:r>
          <a:endParaRPr lang="en-US" sz="1800" kern="1200"/>
        </a:p>
      </dsp:txBody>
      <dsp:txXfrm>
        <a:off x="34906" y="4761739"/>
        <a:ext cx="6990283" cy="645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FB77C-29CD-47DD-AF3D-89045AF8FD05}" type="datetimeFigureOut">
              <a:rPr lang="it-IT" smtClean="0"/>
              <a:t>17/12/2024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C94BB-4CA0-42FD-AA5A-71AB55C2A8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1152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C94BB-4CA0-42FD-AA5A-71AB55C2A8AC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7002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3BCDA-3CFA-4384-9C29-34F8816C387F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590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EEBB1-1A1F-4A2C-B805-719CF98F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11090273" cy="379800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CC87B-ED2D-4303-BD40-E7AF14C0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508500"/>
            <a:ext cx="7345362" cy="1800224"/>
          </a:xfrm>
        </p:spPr>
        <p:txBody>
          <a:bodyPr/>
          <a:lstStyle>
            <a:lvl1pPr marL="0" indent="0" algn="l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80B4-5679-491C-963F-EC47B048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5D6D-3F98-4BE8-A069-B9640990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D51D-8E06-4959-88C9-6474150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461672-F18A-4768-9850-0531FD3720BA}"/>
              </a:ext>
            </a:extLst>
          </p:cNvPr>
          <p:cNvGrpSpPr/>
          <p:nvPr/>
        </p:nvGrpSpPr>
        <p:grpSpPr>
          <a:xfrm rot="10800000">
            <a:off x="5921828" y="2876440"/>
            <a:ext cx="6270171" cy="3981559"/>
            <a:chOff x="0" y="0"/>
            <a:chExt cx="10800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A73898-D78C-45F9-AFC1-2AB16F6725C2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C423E3-700B-43D6-A2CB-F3C871632C20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05B2A-1EC7-4131-B899-C7ECB9A502E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0" y="-1"/>
            <a:ext cx="9361714" cy="4680857"/>
            <a:chOff x="0" y="0"/>
            <a:chExt cx="2880000" cy="144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711D4C-4FFE-4151-B53D-60890F0F5827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9D6393-413D-4151-BC2C-43161BE4A799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96370B9-6459-4B05-9A8B-A9E7FA8966CD}"/>
              </a:ext>
            </a:extLst>
          </p:cNvPr>
          <p:cNvSpPr>
            <a:spLocks noChangeAspect="1"/>
          </p:cNvSpPr>
          <p:nvPr/>
        </p:nvSpPr>
        <p:spPr>
          <a:xfrm rot="10800000">
            <a:off x="8430794" y="3096793"/>
            <a:ext cx="3761205" cy="37612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AC0C6-74C3-4E55-AA42-A9F1A4B1B210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2C27A4-86D3-4C83-8022-E37A8672A9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1FF59-E1BE-4475-953B-5BF6FBC1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090273" cy="18002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1F045-44C5-4165-A640-4E4D33A59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0000" y="2528887"/>
            <a:ext cx="11090276" cy="3779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7047A-D05B-44E9-A240-BDB881C4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CB2E8-A68D-478D-A728-C9612848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E4F1D-3280-4DB5-B2E0-DA7F1071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5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627D45-FE54-49FF-A37F-6206993AEFD8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8" name="Rectangle 7">
              <a:extLst>
                <a:ext uri="{FF2B5EF4-FFF2-40B4-BE49-F238E27FC236}">
                  <a16:creationId xmlns:a16="http://schemas.microsoft.com/office/drawing/2014/main" id="{879CEFA6-CCA5-4FEF-B53D-E74B1E67E9C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FCD768-2100-4B20-87EF-9F92EFBD8F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0D1B599-DFF1-4E00-9EAE-EE32BD7B4860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0FCF7F6-290B-4DE7-BA60-863CBF95C2AF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9358AB-E1C9-402B-9F3F-28B4F50DAC6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8C24EC-8C5D-4A7E-9D57-C752E0DC9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C0B30A-4855-4424-B3A8-AC110CA8356F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19EB9-1A9A-45A4-AE16-9968A70C5C35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5B7B85-4DC3-4343-B734-4852DD5DF033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F3733E-DBA5-4A25-9315-B7A1A5E7A1FF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AB30D07-BE85-45CD-8055-8C57B00E29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FFCCA-9DBF-4E0A-BDC6-F7B8F39BD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2238" y="539999"/>
            <a:ext cx="2628900" cy="57687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F1B23-21CD-4A3B-938B-5502019A1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3" y="539999"/>
            <a:ext cx="8245475" cy="57687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9C884-5A98-4C01-BB89-098AC696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4D22-9CD7-4FC6-9444-21948246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ECC14-D66C-401A-A0C9-DFCA5533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8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16F32-9D98-4340-82E8-E90CE00AD2AC}"/>
              </a:ext>
            </a:extLst>
          </p:cNvPr>
          <p:cNvGrpSpPr/>
          <p:nvPr/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85657-6A77-4466-887F-EE948B9CD2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35498-B0C3-40BD-9407-6D0C0587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F85E-0893-4D8C-816A-5193CC6D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6A9C-9655-49F5-85B3-A8A37F4F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896C-71D7-487F-A1B9-CBBE6DF4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28E8-7B8A-4153-BEB2-BD5A69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6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E54407D-DBA4-414C-ACA5-30D7B87C652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D518BC-8E44-4DAA-A8B9-2CFBD91DCDCD}"/>
                </a:ext>
              </a:extLst>
            </p:cNvPr>
            <p:cNvSpPr/>
            <p:nvPr/>
          </p:nvSpPr>
          <p:spPr>
            <a:xfrm rot="10800000" flipH="1">
              <a:off x="0" y="2019649"/>
              <a:ext cx="4838350" cy="48383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7C3660-39CD-431D-8E64-37508FFEAC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3875" y="0"/>
              <a:ext cx="6521820" cy="3260910"/>
              <a:chOff x="0" y="0"/>
              <a:chExt cx="2880000" cy="1440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CCE569-E461-438A-A235-B96A542AF82F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9DF1F-1F74-476C-AD41-22AC3F8A65A0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E49ED5-9713-43D1-AE9E-3F9FE557407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1A2854-1482-4441-85EA-D7B9F3EF5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887" y="2538000"/>
              <a:ext cx="4320000" cy="432000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D36A6D-894D-44DA-851C-345A414F3F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6F1DF-CD42-4695-A7D0-2F5B1930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345362" cy="5768725"/>
          </a:xfrm>
        </p:spPr>
        <p:txBody>
          <a:bodyPr anchor="t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49160-0F86-4FCA-8718-6980E99C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5612" y="540000"/>
            <a:ext cx="3565523" cy="5768725"/>
          </a:xfrm>
        </p:spPr>
        <p:txBody>
          <a:bodyPr anchor="t"/>
          <a:lstStyle>
            <a:lvl1pPr marL="0" indent="0">
              <a:buNone/>
              <a:defRPr sz="18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C6CBB-DABA-4F2E-8574-46747E15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F86BC-9ECC-439C-BF2E-F0B7EF1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42552-C4C9-44EE-B7CB-5A652393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9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774299-531D-4CAC-881D-7EB68BC99FCC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A17676CF-DDCC-48C1-AC68-CDA0B9E47FD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52D363-F6F5-455B-A2F2-A12B30CEE5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0C396B8-00CA-4AE9-A0A5-B4E2B2A2AC07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660166-3107-4058-A259-59B0527306BD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BE934E-3063-4D0F-AFDE-68D58D336CB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9660FA-744A-4CB3-9BED-C59793E3B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313EEC-733B-4019-8A0B-3FA768B8DB7A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1FE91F-780C-4ABD-ADE8-0EFDB7196A10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9EA389-EE78-4475-A390-5EDED23C2D6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492A94-8867-4C62-9D40-4023C41E0AF8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3DAD7C5-BA12-4557-8BC4-72C69B0D59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412EC-56C0-4009-B2E3-D63F9EEC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5" cy="12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0C84F-F3B7-4BF4-A328-BCF5ADD32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19CD5-DBB4-4749-980D-B5B40ECB6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FC378-6572-43DF-8344-59DE812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67A14-246A-4DDF-865C-68F6E16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74B6D-E110-478C-94B9-2F8199E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73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0F7E5-A40E-4C9C-8E4F-3935B9182C4A}"/>
              </a:ext>
            </a:extLst>
          </p:cNvPr>
          <p:cNvGrpSpPr/>
          <p:nvPr/>
        </p:nvGrpSpPr>
        <p:grpSpPr>
          <a:xfrm>
            <a:off x="0" y="-2"/>
            <a:ext cx="12191999" cy="6858001"/>
            <a:chOff x="0" y="-2"/>
            <a:chExt cx="12191999" cy="6858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67B504-02A7-4203-87D0-07D333D71917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1158F3-E1C3-400D-8505-628DB94365CE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AEADDCE-3295-4F24-8700-C93B5457C2B7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F95C76A-5429-458C-BC9D-E1053EF7B84F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D0E8A42-259A-43FA-B284-B459D736409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900B4F1-619C-4C0E-B749-1843F22C946A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E6F70BB-DCCC-4CF0-B5BB-95A965A99947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E6C50C-C1DA-44E1-B254-3B7228879DCD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C6EEED-A40A-4D1C-BE6B-11DD62770607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7FF3FB-FDFC-4659-A7D6-ABED74010E82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1548ED5-6668-4672-88DC-40E92508ACA2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75AE1B2-E73F-4E6E-AAFB-FB1C02684D3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50F2D6-C0E1-4AFE-AB87-083292737609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ECC0D66-F2BE-4BF4-87F6-CE618B5C89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BCA11-08C2-4C9A-B0A3-31C9051C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3" cy="1210396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2CEB0-C969-40EA-A5E2-8D875E28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929783"/>
            <a:ext cx="5448052" cy="792161"/>
          </a:xfrm>
        </p:spPr>
        <p:txBody>
          <a:bodyPr anchor="b"/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F41A6-112E-4305-A0BA-6E119A77A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672C5-31B9-443B-8DEE-552364689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3949" y="1929782"/>
            <a:ext cx="5437187" cy="792000"/>
          </a:xfrm>
        </p:spPr>
        <p:txBody>
          <a:bodyPr anchor="b"/>
          <a:lstStyle>
            <a:lvl1pPr marL="0" indent="0">
              <a:buNone/>
              <a:defRPr sz="1600" b="0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18B9D-8B21-4249-A3AD-8FBE48F0F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395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60881-13B2-4064-84FB-6D071F36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FCE5D-D5EF-485D-97FA-2614FF96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204FC-4F66-417C-8E4B-74772ED0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68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521FD20-B9D4-4FD1-9AAD-F4157555AD62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477A35-8424-45D6-A66E-8ACFA6C405B5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FBA1CE-E9AC-40C0-A7F9-E5671F5FEF9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2729A-59F8-46A4-9AAA-7665E5966E2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EBBB96-590D-4704-87AD-A00AE2424DE8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9BAB7D-5298-40B9-910B-136D0C6A9934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3EA00-E168-4864-883B-358A7CDF9153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4F2DFA-2F27-43FB-B08C-0787FA44B0D1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50354-CD8D-4A3B-A7AC-04622BCB04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ED3C6-DA43-4D1C-9056-407A4FB1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575945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CEB41-E921-45ED-951A-861E31E0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B422D-769C-4E63-8763-ABBB8850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8FB6F-2D68-40C0-B628-142011F3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40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D88E92-14F3-4B58-9E48-1D79E139A89E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841E027-8E53-4FEB-8605-2124D85731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871A2-AE80-4408-AA95-DC60D132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122A1-7B97-4979-B319-1CE0A4A4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09A76-7DCD-477A-A6BA-EEA63FF9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51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5C0F5C-A529-490C-8941-78F10C6A00D3}"/>
              </a:ext>
            </a:extLst>
          </p:cNvPr>
          <p:cNvGrpSpPr/>
          <p:nvPr/>
        </p:nvGrpSpPr>
        <p:grpSpPr>
          <a:xfrm flipH="1">
            <a:off x="0" y="0"/>
            <a:ext cx="12191999" cy="6858001"/>
            <a:chOff x="0" y="-2"/>
            <a:chExt cx="12191999" cy="68580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A8D739-B942-4545-9459-A6CAF0444D1F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BB38CCA-110B-4404-9363-BFFA76C096D2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223FE99-C58F-4A56-8F8E-2942FF74E4BD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BD4511-8AB6-4BD3-8410-7FB3EC8D42B2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8CA067-2248-4BD3-B56E-2C014AEB227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017B9B-2727-4255-8F80-9D4C2A5AE297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3C5F16-BC47-4707-B6B7-DC5262ACDC51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88FE13-0734-4BB3-B4D1-7C53A194DA84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B7EF7-1EDF-4AC7-8E40-C2801783AC85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5CA0A0-9A3F-498E-983D-B3285EF5AD9A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171814-E4F0-44B5-BC3F-588512210991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666ACD-EB1C-4732-971B-C3B26061DB8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4E213B-7F96-44C1-90B3-B72E9387BF73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392AA-35E5-40E5-9309-284A0C5410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8188C-9713-46E1-AA5C-C84FE515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192CC-893A-4A84-A7E9-F389D83F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540000"/>
            <a:ext cx="6408736" cy="575945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C7765-7D44-43DD-A1DF-419D3E1C6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3536950"/>
            <a:ext cx="4511426" cy="2771775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36875-AFB0-4905-8C9E-A72B4F59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37ABF-7E70-4E45-A67B-C503BF18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016CA-2983-47BF-BA09-2130A40C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22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7E00A2-2906-4C97-9D1F-C789D3ADD373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CE8EF9-87D6-47FD-B7D3-2D48D8E48AC3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84998E-9D37-4D0D-889A-C67531E5295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75B0B-C502-438E-967C-64D268031426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C29931-00EB-4F74-BE4C-172A4C282A26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9B4C87-FDD3-406D-BE06-3ABF69905E03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D817A89-A0E1-4190-90AE-0571E6CE8FC6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D20388-C666-4992-920D-5F034214950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AB0CC3-A07E-43B8-9B34-0A67C1806D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800A6-9706-4B81-B957-C950A5F7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7652B-AA0D-4574-AF1D-7F7442D84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2400" y="549275"/>
            <a:ext cx="6408736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19547-D24B-4BD1-8C26-318450B17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3536950"/>
            <a:ext cx="4511425" cy="2771774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A22E6-7E01-4547-8555-B2C19754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F6BEC-98F3-43FE-BA9B-B046D891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FAF54-57F0-46F9-A1BA-B554E14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2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49C77-AA3A-4DA0-9E20-32FCD2B8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80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DC81A-9B5E-4A92-AA7B-3D750F95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2528887"/>
            <a:ext cx="11101136" cy="377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B8083-48FB-4D6A-B77A-262FE3E23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314400"/>
            <a:ext cx="7350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DA5BD-F7C8-4883-81D1-EF1F6F00E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3" y="6314400"/>
            <a:ext cx="2623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none" spc="100" baseline="0">
                <a:solidFill>
                  <a:schemeClr val="tx1"/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12/17/2024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FEDB-2614-400B-9C19-0F4D448D9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899" y="631440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‹N›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6455638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1" r:id="rId5"/>
    <p:sldLayoutId id="2147483706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7547" y="398486"/>
            <a:ext cx="4783589" cy="4401328"/>
          </a:xfrm>
        </p:spPr>
        <p:txBody>
          <a:bodyPr>
            <a:normAutofit/>
          </a:bodyPr>
          <a:lstStyle/>
          <a:p>
            <a:r>
              <a:rPr lang="de-DE" sz="6200" dirty="0" err="1"/>
              <a:t>Prevenzioni</a:t>
            </a:r>
            <a:r>
              <a:rPr lang="de-DE" sz="6200" dirty="0"/>
              <a:t> e </a:t>
            </a:r>
            <a:r>
              <a:rPr lang="de-DE" sz="6200" dirty="0" err="1"/>
              <a:t>Innovazioni</a:t>
            </a:r>
            <a:r>
              <a:rPr lang="de-DE" sz="6200" dirty="0"/>
              <a:t> </a:t>
            </a:r>
            <a:r>
              <a:rPr lang="de-DE" sz="6200" dirty="0" err="1"/>
              <a:t>Contro</a:t>
            </a:r>
            <a:r>
              <a:rPr lang="de-DE" sz="6200" dirty="0"/>
              <a:t> i Super </a:t>
            </a:r>
            <a:r>
              <a:rPr lang="de-DE" sz="6200" dirty="0" err="1"/>
              <a:t>Batteri</a:t>
            </a:r>
            <a:endParaRPr lang="it-IT" sz="62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5FC3FD3-5A73-9933-1104-EF9D38D3F0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149" r="19840" b="-3"/>
          <a:stretch/>
        </p:blipFill>
        <p:spPr>
          <a:xfrm>
            <a:off x="20" y="-1"/>
            <a:ext cx="6857980" cy="6858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1016000"/>
          </a:effectLst>
        </p:spPr>
      </p:pic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" descr="Primo piano di blister di pillole non aperti">
            <a:extLst>
              <a:ext uri="{FF2B5EF4-FFF2-40B4-BE49-F238E27FC236}">
                <a16:creationId xmlns:a16="http://schemas.microsoft.com/office/drawing/2014/main" id="{A735FDF5-9FCE-FBE6-890E-545434A0900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3263" r="1" b="11192"/>
          <a:stretch/>
        </p:blipFill>
        <p:spPr>
          <a:xfrm>
            <a:off x="-688" y="-4"/>
            <a:ext cx="12192687" cy="685800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67186895-7DAD-4EEE-BF1A-CC36B9426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-5"/>
            <a:ext cx="9785926" cy="6858005"/>
            <a:chOff x="2406074" y="-5"/>
            <a:chExt cx="9785926" cy="6858005"/>
          </a:xfrm>
        </p:grpSpPr>
        <p:grpSp>
          <p:nvGrpSpPr>
            <p:cNvPr id="73" name="Group 43">
              <a:extLst>
                <a:ext uri="{FF2B5EF4-FFF2-40B4-BE49-F238E27FC236}">
                  <a16:creationId xmlns:a16="http://schemas.microsoft.com/office/drawing/2014/main" id="{45BFDCD0-B536-4527-AB6E-79B0E4EDD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2424112" y="-4"/>
              <a:ext cx="9767888" cy="6858003"/>
              <a:chOff x="0" y="-3"/>
              <a:chExt cx="9767888" cy="6858003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850C5E2-9BE7-4321-8945-320FE5AA9C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428999"/>
                <a:ext cx="9767888" cy="3429001"/>
              </a:xfrm>
              <a:prstGeom prst="rect">
                <a:avLst/>
              </a:prstGeom>
              <a:gradFill flip="none" rotWithShape="1">
                <a:gsLst>
                  <a:gs pos="32000">
                    <a:schemeClr val="bg1">
                      <a:alpha val="60000"/>
                    </a:schemeClr>
                  </a:gs>
                  <a:gs pos="0">
                    <a:schemeClr val="bg1">
                      <a:alpha val="80000"/>
                    </a:schemeClr>
                  </a:gs>
                  <a:gs pos="63000">
                    <a:schemeClr val="bg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7B89D3D-F057-4F89-87AC-DBA5FD04CE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V="1">
                <a:off x="0" y="-3"/>
                <a:ext cx="9767888" cy="3428999"/>
              </a:xfrm>
              <a:prstGeom prst="rect">
                <a:avLst/>
              </a:prstGeom>
              <a:gradFill flip="none" rotWithShape="1">
                <a:gsLst>
                  <a:gs pos="32000">
                    <a:schemeClr val="bg1">
                      <a:alpha val="60000"/>
                    </a:schemeClr>
                  </a:gs>
                  <a:gs pos="0">
                    <a:schemeClr val="bg1">
                      <a:alpha val="80000"/>
                    </a:schemeClr>
                  </a:gs>
                  <a:gs pos="63000">
                    <a:schemeClr val="bg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5B5518D-4B46-4866-BF9F-D6550DA00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2406074" y="-5"/>
              <a:ext cx="9785926" cy="6858002"/>
              <a:chOff x="0" y="-1"/>
              <a:chExt cx="9785926" cy="6858002"/>
            </a:xfrm>
          </p:grpSpPr>
          <p:sp>
            <p:nvSpPr>
              <p:cNvPr id="74" name="Rectangle 49">
                <a:extLst>
                  <a:ext uri="{FF2B5EF4-FFF2-40B4-BE49-F238E27FC236}">
                    <a16:creationId xmlns:a16="http://schemas.microsoft.com/office/drawing/2014/main" id="{71673445-12E5-48F8-BEF8-87016BBC5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429000"/>
                <a:ext cx="9785926" cy="3429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/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3ACC629B-B138-4925-BE58-F4E4E2CC83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V="1">
                <a:off x="0" y="-1"/>
                <a:ext cx="9785926" cy="342899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/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0C8F77F-4220-4C2C-BE7D-0C626E457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423330" y="-5"/>
              <a:ext cx="9768670" cy="6858002"/>
              <a:chOff x="2423330" y="-5"/>
              <a:chExt cx="9768670" cy="6858002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66BF283-D5A5-422F-9640-B6D1ABD98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2423330" y="-5"/>
                <a:ext cx="9767888" cy="3429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4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48">
                <a:extLst>
                  <a:ext uri="{FF2B5EF4-FFF2-40B4-BE49-F238E27FC236}">
                    <a16:creationId xmlns:a16="http://schemas.microsoft.com/office/drawing/2014/main" id="{05EAD1A7-3DBD-4376-BF10-AEE971C1BC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 flipV="1">
                <a:off x="2424112" y="3428998"/>
                <a:ext cx="9767888" cy="342899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4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F565D01-6AAA-4149-B7F9-257DDE044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V="1">
              <a:off x="4637393" y="-696606"/>
              <a:ext cx="6312874" cy="8796338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C65C201E-3ED1-3BE9-813A-81CA31814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5290530" cy="4259814"/>
          </a:xfrm>
        </p:spPr>
        <p:txBody>
          <a:bodyPr>
            <a:normAutofit/>
          </a:bodyPr>
          <a:lstStyle/>
          <a:p>
            <a:r>
              <a:rPr lang="it-IT" sz="5500" b="1" dirty="0">
                <a:solidFill>
                  <a:srgbClr val="FFFFFF"/>
                </a:solidFill>
              </a:rPr>
              <a:t>La resistenza agli antibiotici e i Super Batteri</a:t>
            </a:r>
            <a:br>
              <a:rPr lang="it-IT" sz="5500" dirty="0">
                <a:solidFill>
                  <a:srgbClr val="FFFFFF"/>
                </a:solidFill>
              </a:rPr>
            </a:br>
            <a:endParaRPr lang="it-IT" sz="5500" dirty="0">
              <a:solidFill>
                <a:srgbClr val="FFFFFF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F6EB12A-AE60-1E4B-AA4B-821266ED7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988476"/>
            <a:ext cx="4500561" cy="1320249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FFFFFF"/>
                </a:solidFill>
                <a:latin typeface="+mj-lt"/>
                <a:cs typeface="Angsana New" panose="02020603050405020304" pitchFamily="18" charset="-34"/>
              </a:rPr>
              <a:t>Come si sviluppano i batteri resistenti e il loro impatto globale</a:t>
            </a:r>
          </a:p>
        </p:txBody>
      </p:sp>
    </p:spTree>
    <p:extLst>
      <p:ext uri="{BB962C8B-B14F-4D97-AF65-F5344CB8AC3E}">
        <p14:creationId xmlns:p14="http://schemas.microsoft.com/office/powerpoint/2010/main" val="379990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27A0DA-F705-CEEE-7655-9084AF507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09600"/>
            <a:ext cx="3200400" cy="5567363"/>
          </a:xfrm>
        </p:spPr>
        <p:txBody>
          <a:bodyPr anchor="ctr">
            <a:normAutofit/>
          </a:bodyPr>
          <a:lstStyle/>
          <a:p>
            <a:pPr algn="ctr"/>
            <a:r>
              <a:rPr lang="it-IT" sz="4700" dirty="0"/>
              <a:t>Gli antibiotici:  Cosa sono?</a:t>
            </a:r>
            <a:br>
              <a:rPr lang="it-IT" sz="4400" b="1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</a:br>
            <a:endParaRPr lang="it-IT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5203DCDE-43FA-28ED-AA20-8C6D0D4A98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93704" y="609600"/>
          <a:ext cx="7060095" cy="556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1374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062D3B-98EB-2C9C-E999-536AD26CD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5100" dirty="0"/>
              <a:t>Antibiotici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DED8B6-29F7-CBF6-E478-765610C10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738" y="1444750"/>
            <a:ext cx="11101135" cy="516288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it-IT" dirty="0">
                <a:solidFill>
                  <a:schemeClr val="tx1">
                    <a:alpha val="70000"/>
                  </a:schemeClr>
                </a:solidFill>
              </a:rPr>
              <a:t>• </a:t>
            </a:r>
            <a:r>
              <a:rPr lang="it-IT" b="1" dirty="0">
                <a:solidFill>
                  <a:schemeClr val="tx1">
                    <a:alpha val="70000"/>
                  </a:schemeClr>
                </a:solidFill>
              </a:rPr>
              <a:t>Penicilline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</a:rPr>
              <a:t>: indebolisce la parete batterica sino alla morte del microorganismo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it-IT" dirty="0">
                <a:solidFill>
                  <a:schemeClr val="tx1">
                    <a:alpha val="70000"/>
                  </a:schemeClr>
                </a:solidFill>
              </a:rPr>
              <a:t>• </a:t>
            </a:r>
            <a:r>
              <a:rPr lang="it-IT" b="1" dirty="0">
                <a:solidFill>
                  <a:schemeClr val="tx1">
                    <a:alpha val="70000"/>
                  </a:schemeClr>
                </a:solidFill>
              </a:rPr>
              <a:t>Cefalosporine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</a:rPr>
              <a:t>: ampio spettro, simili alle penicilline, inibiscono la sintesi della parete cellulare  batterica. 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it-IT" dirty="0">
                <a:solidFill>
                  <a:schemeClr val="tx1">
                    <a:alpha val="70000"/>
                  </a:schemeClr>
                </a:solidFill>
              </a:rPr>
              <a:t>• </a:t>
            </a:r>
            <a:r>
              <a:rPr lang="it-IT" b="1" dirty="0">
                <a:solidFill>
                  <a:schemeClr val="tx1">
                    <a:alpha val="70000"/>
                  </a:schemeClr>
                </a:solidFill>
              </a:rPr>
              <a:t>Carbapenemi: 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</a:rPr>
              <a:t>ampio spettro, interferiscono con la sintesi della parete batterica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it-IT" dirty="0">
                <a:solidFill>
                  <a:schemeClr val="tx1">
                    <a:alpha val="70000"/>
                  </a:schemeClr>
                </a:solidFill>
              </a:rPr>
              <a:t>• </a:t>
            </a:r>
            <a:r>
              <a:rPr lang="it-IT" b="1" dirty="0" err="1">
                <a:solidFill>
                  <a:schemeClr val="tx1">
                    <a:alpha val="70000"/>
                  </a:schemeClr>
                </a:solidFill>
              </a:rPr>
              <a:t>Aminoglicosidici</a:t>
            </a:r>
            <a:r>
              <a:rPr lang="it-IT" b="1" dirty="0">
                <a:solidFill>
                  <a:schemeClr val="tx1">
                    <a:alpha val="70000"/>
                  </a:schemeClr>
                </a:solidFill>
              </a:rPr>
              <a:t>: 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</a:rPr>
              <a:t>Inibiscono la sintesi proteica legandosi ai ribosomi batterici.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it-IT" dirty="0">
                <a:solidFill>
                  <a:schemeClr val="tx1">
                    <a:alpha val="70000"/>
                  </a:schemeClr>
                </a:solidFill>
              </a:rPr>
              <a:t>• </a:t>
            </a:r>
            <a:r>
              <a:rPr lang="it-IT" b="1" dirty="0">
                <a:solidFill>
                  <a:schemeClr val="tx1">
                    <a:alpha val="70000"/>
                  </a:schemeClr>
                </a:solidFill>
              </a:rPr>
              <a:t>Tetracicline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</a:rPr>
              <a:t>: Inibiscono la crescita batterica bloccando la sintesi proteica.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it-IT" dirty="0">
                <a:solidFill>
                  <a:schemeClr val="tx1">
                    <a:alpha val="70000"/>
                  </a:schemeClr>
                </a:solidFill>
              </a:rPr>
              <a:t>•</a:t>
            </a:r>
            <a:r>
              <a:rPr lang="it-IT" b="1" dirty="0">
                <a:solidFill>
                  <a:schemeClr val="tx1">
                    <a:alpha val="70000"/>
                  </a:schemeClr>
                </a:solidFill>
              </a:rPr>
              <a:t>Macrolidi: 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</a:rPr>
              <a:t>Inibiscono la sintesi proteica agendo sui ribosomi batterici.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it-IT" dirty="0">
                <a:solidFill>
                  <a:schemeClr val="tx1">
                    <a:alpha val="70000"/>
                  </a:schemeClr>
                </a:solidFill>
              </a:rPr>
              <a:t>• </a:t>
            </a:r>
            <a:r>
              <a:rPr lang="it-IT" b="1" dirty="0">
                <a:solidFill>
                  <a:schemeClr val="tx1">
                    <a:alpha val="70000"/>
                  </a:schemeClr>
                </a:solidFill>
              </a:rPr>
              <a:t>Fluorochinoloni: 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</a:rPr>
              <a:t>Bloccano la replicazione del DNA batterico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it-IT" dirty="0">
                <a:solidFill>
                  <a:schemeClr val="tx1">
                    <a:alpha val="70000"/>
                  </a:schemeClr>
                </a:solidFill>
              </a:rPr>
              <a:t>• </a:t>
            </a:r>
            <a:r>
              <a:rPr lang="it-IT" b="1" dirty="0">
                <a:solidFill>
                  <a:schemeClr val="tx1">
                    <a:alpha val="70000"/>
                  </a:schemeClr>
                </a:solidFill>
              </a:rPr>
              <a:t>Sulfamidici: 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</a:rPr>
              <a:t>Inibiscono la sintesi dell'acido folico, essenziale per il metabolismo batterico.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4135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2EE8BE-ECDE-CF57-182B-E14478861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09600"/>
            <a:ext cx="2952750" cy="5567363"/>
          </a:xfrm>
        </p:spPr>
        <p:txBody>
          <a:bodyPr anchor="ctr">
            <a:normAutofit/>
          </a:bodyPr>
          <a:lstStyle/>
          <a:p>
            <a:pPr algn="ctr"/>
            <a:r>
              <a:rPr lang="it-IT" sz="5100" dirty="0"/>
              <a:t>Come si sviluppa la resistenza</a:t>
            </a:r>
            <a:br>
              <a:rPr lang="it-IT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</a:br>
            <a:endParaRPr lang="it-IT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CB981761-6585-8939-6A1A-7C2822B3D7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24326" y="609600"/>
          <a:ext cx="7458074" cy="556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7537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CBF7922-67A7-1FFD-7C30-5C7BCBB806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" b="10158"/>
          <a:stretch/>
        </p:blipFill>
        <p:spPr>
          <a:xfrm>
            <a:off x="6485" y="492125"/>
            <a:ext cx="12179030" cy="590867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C637B62-3CBA-1D48-DDC7-DE22DE125728}"/>
              </a:ext>
            </a:extLst>
          </p:cNvPr>
          <p:cNvSpPr txBox="1"/>
          <p:nvPr/>
        </p:nvSpPr>
        <p:spPr>
          <a:xfrm>
            <a:off x="8322590" y="6475511"/>
            <a:ext cx="38629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/>
              <a:t>Fonte immagine: Melissa </a:t>
            </a:r>
            <a:r>
              <a:rPr lang="it-IT" sz="1400" b="1" dirty="0" err="1"/>
              <a:t>Brower</a:t>
            </a:r>
            <a:r>
              <a:rPr lang="it-IT" sz="1400" b="1" dirty="0"/>
              <a:t>, CDC</a:t>
            </a:r>
          </a:p>
        </p:txBody>
      </p:sp>
    </p:spTree>
    <p:extLst>
      <p:ext uri="{BB962C8B-B14F-4D97-AF65-F5344CB8AC3E}">
        <p14:creationId xmlns:p14="http://schemas.microsoft.com/office/powerpoint/2010/main" val="4199602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B4F9B187-EC02-44E0-99C7-5D629D664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C6B683D-13FA-4605-8648-01FC9C82F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852A959-AA36-4E4C-940B-F33A7BE0A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FFFC38A9-EA65-4BD6-A6E1-CAD07CCB8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F9E36CA9-9013-4306-B36F-2E349B6FE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E8D3FFE-4362-43F6-99D3-1B83F7AD5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7AA39D6-8796-468A-8C18-D17C0BBF21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5967788-298A-4B75-B02F-0625E5F84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D0FB4E1-29BE-427B-9999-B25351A07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9914662-C165-4AD1-89C0-F6C47C1090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84C8199-BC83-4D02-8937-CF9AB0F4CF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A28F3F3-1D22-45C2-8627-C7E4E74BD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9D8267F7-1115-4F9A-BEF5-BB6664BCF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3B053D1-990E-2C2A-E3BB-EF40BA16F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1221" y="-1108107"/>
            <a:ext cx="6275144" cy="1471993"/>
          </a:xfrm>
        </p:spPr>
        <p:txBody>
          <a:bodyPr anchor="t">
            <a:normAutofit fontScale="90000"/>
          </a:bodyPr>
          <a:lstStyle/>
          <a:p>
            <a:pPr algn="ctr"/>
            <a:br>
              <a:rPr lang="it-IT" sz="2900" b="1" dirty="0"/>
            </a:br>
            <a:br>
              <a:rPr lang="it-IT" sz="2900" b="1" dirty="0"/>
            </a:br>
            <a:br>
              <a:rPr lang="it-IT" sz="2900" b="1" dirty="0"/>
            </a:br>
            <a:br>
              <a:rPr lang="it-IT" sz="2900" b="1" dirty="0"/>
            </a:br>
            <a:r>
              <a:rPr lang="it-IT" sz="5100" dirty="0"/>
              <a:t>Esempi di super batteri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B4E221E-E4F3-4D25-8DC8-8A3D08C83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491700" y="811038"/>
            <a:ext cx="6131951" cy="5783897"/>
            <a:chOff x="4925125" y="3600"/>
            <a:chExt cx="7266875" cy="685440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DCB79C8-6A25-43E7-AC87-D1D7C607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5125" y="10980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BABC8D9-79F4-4665-99B3-4EA1B520E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05686" y="6531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08BC036-0C59-4D8B-8F96-46D122C906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3760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8" name="Picture 4" descr="Rendering 3D di cellule virali">
            <a:extLst>
              <a:ext uri="{FF2B5EF4-FFF2-40B4-BE49-F238E27FC236}">
                <a16:creationId xmlns:a16="http://schemas.microsoft.com/office/drawing/2014/main" id="{0FE19908-8D81-BF90-A8BD-FE5DE919A3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935" r="33816"/>
          <a:stretch/>
        </p:blipFill>
        <p:spPr>
          <a:xfrm>
            <a:off x="20" y="-1"/>
            <a:ext cx="6857980" cy="6858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1016000"/>
          </a:effectLst>
        </p:spPr>
      </p:pic>
      <p:sp>
        <p:nvSpPr>
          <p:cNvPr id="49" name="Segnaposto contenuto 2">
            <a:extLst>
              <a:ext uri="{FF2B5EF4-FFF2-40B4-BE49-F238E27FC236}">
                <a16:creationId xmlns:a16="http://schemas.microsoft.com/office/drawing/2014/main" id="{1010B893-B214-E83F-AA5B-06EA7844D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033" y="953045"/>
            <a:ext cx="6209310" cy="5783895"/>
          </a:xfrm>
        </p:spPr>
        <p:txBody>
          <a:bodyPr anchor="t">
            <a:normAutofit fontScale="92500" lnSpcReduction="10000"/>
          </a:bodyPr>
          <a:lstStyle/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it-IT" sz="1050" b="1" dirty="0"/>
          </a:p>
          <a:p>
            <a:pPr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b="1" dirty="0" err="1"/>
              <a:t>Staphylococcus</a:t>
            </a:r>
            <a:r>
              <a:rPr lang="it-IT" b="1" dirty="0"/>
              <a:t> </a:t>
            </a:r>
            <a:r>
              <a:rPr lang="it-IT" b="1" dirty="0" err="1"/>
              <a:t>aureus</a:t>
            </a:r>
            <a:r>
              <a:rPr lang="it-IT" b="1" dirty="0"/>
              <a:t> </a:t>
            </a:r>
            <a:r>
              <a:rPr lang="it-IT" b="1" dirty="0" err="1"/>
              <a:t>meticillino</a:t>
            </a:r>
            <a:r>
              <a:rPr lang="it-IT" b="1" dirty="0"/>
              <a:t> resistente (MRSA): </a:t>
            </a:r>
            <a:r>
              <a:rPr lang="it-IT" dirty="0"/>
              <a:t>lo S. </a:t>
            </a:r>
            <a:r>
              <a:rPr lang="it-IT" dirty="0" err="1"/>
              <a:t>aureus</a:t>
            </a:r>
            <a:r>
              <a:rPr lang="it-IT" dirty="0"/>
              <a:t> è uno dei responsabili delle infezioni più diffuse nei paesi industrializzati e uno dei primi batteri resistenti descritti</a:t>
            </a:r>
            <a:endParaRPr lang="it-IT" b="1" dirty="0"/>
          </a:p>
          <a:p>
            <a:pPr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b="1" dirty="0"/>
              <a:t>Klebsiella </a:t>
            </a:r>
            <a:r>
              <a:rPr lang="it-IT" b="1" dirty="0" err="1"/>
              <a:t>pneumoniae</a:t>
            </a:r>
            <a:r>
              <a:rPr lang="it-IT" b="1" dirty="0"/>
              <a:t>:</a:t>
            </a:r>
            <a:r>
              <a:rPr lang="it-IT" dirty="0"/>
              <a:t> Resistente ai carbapenemi. Gravi infezioni respiratorie e urinarie. </a:t>
            </a:r>
          </a:p>
          <a:p>
            <a:pPr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b="1" dirty="0"/>
              <a:t>Tubercolosi multi-resistente: </a:t>
            </a:r>
            <a:r>
              <a:rPr lang="it-IT" dirty="0"/>
              <a:t>si tratta di batteri in grado di distruggere una grande varietà di penicilline e altri antibiotici come le cefalosporine.</a:t>
            </a:r>
          </a:p>
          <a:p>
            <a:pPr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b="1" dirty="0"/>
              <a:t>Salmonella </a:t>
            </a:r>
            <a:r>
              <a:rPr lang="it-IT" dirty="0"/>
              <a:t>farmaco resistente: questa forma di infezione causa di norma diarrea, febbre e crampi. La diffusione dell'infezione al circolo ematico è potenzialmente letale.</a:t>
            </a:r>
          </a:p>
          <a:p>
            <a:pPr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b="1" dirty="0"/>
              <a:t>In Italia</a:t>
            </a:r>
            <a:r>
              <a:rPr lang="it-IT" dirty="0"/>
              <a:t>, la resistenza agli antibiotici per le specie batteriche sotto sorveglianza, si mantiene tra le più elevate d'Europa </a:t>
            </a:r>
          </a:p>
          <a:p>
            <a:pPr algn="just">
              <a:lnSpc>
                <a:spcPct val="115000"/>
              </a:lnSpc>
            </a:pPr>
            <a:r>
              <a:rPr lang="it-IT" sz="1050" b="1" dirty="0"/>
              <a:t>Piano nazionale di contrasto all’antimicrobico-resistenza (PNCAR) 2017-2020.</a:t>
            </a:r>
          </a:p>
        </p:txBody>
      </p:sp>
    </p:spTree>
    <p:extLst>
      <p:ext uri="{BB962C8B-B14F-4D97-AF65-F5344CB8AC3E}">
        <p14:creationId xmlns:p14="http://schemas.microsoft.com/office/powerpoint/2010/main" val="3871243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DE2998D-D940-9B26-DDDB-B9FE5F440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44" y="491875"/>
            <a:ext cx="9600750" cy="5874249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030C5AFC-506E-EBA5-184E-B0464A00A547}"/>
              </a:ext>
            </a:extLst>
          </p:cNvPr>
          <p:cNvSpPr/>
          <p:nvPr/>
        </p:nvSpPr>
        <p:spPr>
          <a:xfrm>
            <a:off x="2543175" y="491875"/>
            <a:ext cx="628650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004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7FD26C-E109-4C1C-A68F-0072CE594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87" y="486384"/>
            <a:ext cx="4426086" cy="5875505"/>
          </a:xfrm>
        </p:spPr>
        <p:txBody>
          <a:bodyPr anchor="ctr">
            <a:normAutofit/>
          </a:bodyPr>
          <a:lstStyle/>
          <a:p>
            <a:pPr marL="4572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tabLst/>
              <a:defRPr/>
            </a:pPr>
            <a:br>
              <a:rPr kumimoji="0" lang="it-IT" sz="2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venir Next LT Pro"/>
                <a:ea typeface="+mn-ea"/>
                <a:cs typeface="+mn-cs"/>
              </a:rPr>
            </a:br>
            <a:r>
              <a:rPr lang="it-IT" sz="4000" dirty="0"/>
              <a:t>Le infezioni da batteri antibiotico resistenti possono colpire chiunque, ma esistono categorie a maggior rischio</a:t>
            </a:r>
            <a:br>
              <a:rPr kumimoji="0" lang="it-IT" sz="2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venir Next LT Pro"/>
                <a:ea typeface="+mn-ea"/>
                <a:cs typeface="+mn-cs"/>
              </a:rPr>
            </a:br>
            <a:endParaRPr lang="it-IT" sz="28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B81DEE13-CC55-6773-F6AE-CAEFF30E7B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2289041"/>
              </p:ext>
            </p:extLst>
          </p:nvPr>
        </p:nvGraphicFramePr>
        <p:xfrm>
          <a:off x="4645523" y="640454"/>
          <a:ext cx="7060095" cy="556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5797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C7AB70A-2190-88B7-56B9-15247AD5CB84}"/>
              </a:ext>
            </a:extLst>
          </p:cNvPr>
          <p:cNvSpPr txBox="1"/>
          <p:nvPr/>
        </p:nvSpPr>
        <p:spPr>
          <a:xfrm>
            <a:off x="485775" y="880845"/>
            <a:ext cx="11220450" cy="10160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dirty="0" err="1">
                <a:latin typeface="+mj-lt"/>
                <a:ea typeface="+mj-ea"/>
                <a:cs typeface="+mj-cs"/>
              </a:rPr>
              <a:t>Impatti</a:t>
            </a:r>
            <a:r>
              <a:rPr lang="en-US" sz="4600" dirty="0">
                <a:latin typeface="+mj-lt"/>
                <a:ea typeface="+mj-ea"/>
                <a:cs typeface="+mj-cs"/>
              </a:rPr>
              <a:t> </a:t>
            </a:r>
            <a:r>
              <a:rPr lang="en-US" sz="4600" dirty="0" err="1">
                <a:latin typeface="+mj-lt"/>
                <a:ea typeface="+mj-ea"/>
                <a:cs typeface="+mj-cs"/>
              </a:rPr>
              <a:t>globali</a:t>
            </a:r>
            <a:endParaRPr lang="en-US" sz="4600" dirty="0">
              <a:latin typeface="+mj-lt"/>
              <a:ea typeface="+mj-ea"/>
              <a:cs typeface="+mj-cs"/>
            </a:endParaRPr>
          </a:p>
        </p:txBody>
      </p:sp>
      <p:pic>
        <p:nvPicPr>
          <p:cNvPr id="2" name="Immagine 1" descr="Immagine che contiene testo, schermata, Carattere, violetto&#10;&#10;Descrizione generata automaticamente">
            <a:extLst>
              <a:ext uri="{FF2B5EF4-FFF2-40B4-BE49-F238E27FC236}">
                <a16:creationId xmlns:a16="http://schemas.microsoft.com/office/drawing/2014/main" id="{7581967D-7BF3-208A-9D3E-49853BFE6E6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2331" y="2538921"/>
            <a:ext cx="10927337" cy="31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7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0D050C3-946A-4155-B469-3FE5492E6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0D7BFBB-BF60-4EF1-AF1C-731347DB1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0150CBC-E30B-417C-9BB2-CE6BB1A64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76020D6-6ADB-408E-A69F-4EA6F51A7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226C8E5-1D99-421D-AB3C-2AF296A153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7669339-D0C4-4CF0-9A76-5BFBCDB798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8B31604-91C4-4CB0-8097-02EE0ADDC1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48340F5-A593-469A-98DC-B6D90D3B2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59E3068-3000-4C82-ACA8-367498951E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2E1C398-D8F7-4828-9F7F-80D61DAE2B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3B333C-60FD-4260-80E0-190666C9DE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DC05F582-AA63-4A8C-915E-66057E4BE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67CFEE2-CBAC-46AE-9E9E-1D894A290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315" y="540000"/>
            <a:ext cx="4554821" cy="2186096"/>
          </a:xfrm>
        </p:spPr>
        <p:txBody>
          <a:bodyPr anchor="b">
            <a:normAutofit/>
          </a:bodyPr>
          <a:lstStyle/>
          <a:p>
            <a:r>
              <a:rPr lang="it-IT"/>
              <a:t>Prevenzione </a:t>
            </a:r>
          </a:p>
        </p:txBody>
      </p:sp>
      <p:pic>
        <p:nvPicPr>
          <p:cNvPr id="5" name="Picture 4" descr="Persone che si tengono le mani">
            <a:extLst>
              <a:ext uri="{FF2B5EF4-FFF2-40B4-BE49-F238E27FC236}">
                <a16:creationId xmlns:a16="http://schemas.microsoft.com/office/drawing/2014/main" id="{799786C6-18A0-FEF6-15D7-519F00C8F2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581" r="14697" b="4"/>
          <a:stretch/>
        </p:blipFill>
        <p:spPr>
          <a:xfrm>
            <a:off x="20" y="10"/>
            <a:ext cx="6444556" cy="685799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E001DD-34BA-6E12-3E9A-CF94BD59D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4063" y="2947121"/>
            <a:ext cx="4537073" cy="33616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69875" indent="-269875"/>
            <a:r>
              <a:rPr lang="it-IT"/>
              <a:t>L'organizzazione mondiale della sanità (WHO) promuove la riduzione e diffusione del "</a:t>
            </a:r>
            <a:r>
              <a:rPr lang="it-IT" err="1"/>
              <a:t>antimicrobical</a:t>
            </a:r>
            <a:r>
              <a:rPr lang="it-IT"/>
              <a:t> </a:t>
            </a:r>
            <a:r>
              <a:rPr lang="it-IT" err="1"/>
              <a:t>resistsance</a:t>
            </a:r>
            <a:r>
              <a:rPr lang="it-IT"/>
              <a:t>" (AMR).</a:t>
            </a:r>
          </a:p>
        </p:txBody>
      </p:sp>
    </p:spTree>
    <p:extLst>
      <p:ext uri="{BB962C8B-B14F-4D97-AF65-F5344CB8AC3E}">
        <p14:creationId xmlns:p14="http://schemas.microsoft.com/office/powerpoint/2010/main" val="3932253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A61A1C-7B64-F0C5-C7FC-6F6090D0A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308758"/>
          </a:xfrm>
        </p:spPr>
        <p:txBody>
          <a:bodyPr/>
          <a:lstStyle/>
          <a:p>
            <a:r>
              <a:rPr lang="it-IT"/>
              <a:t>Prevenzione: in che modo?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92970F-B679-3531-20B1-5E8D7F551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43087"/>
            <a:ext cx="11101136" cy="37798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69875" indent="-269875"/>
            <a:r>
              <a:rPr lang="it-IT"/>
              <a:t>Una IPC (</a:t>
            </a:r>
            <a:r>
              <a:rPr lang="it-IT" err="1"/>
              <a:t>Infection</a:t>
            </a:r>
            <a:r>
              <a:rPr lang="it-IT"/>
              <a:t> </a:t>
            </a:r>
            <a:r>
              <a:rPr lang="it-IT" err="1"/>
              <a:t>Prevention</a:t>
            </a:r>
            <a:r>
              <a:rPr lang="it-IT"/>
              <a:t> and Control) è il modo più efficace per la prevenzione della diffusione del AMR.  Le seguenti pratiche assicurano una IPC forte: </a:t>
            </a:r>
          </a:p>
          <a:p>
            <a:pPr marL="269875" indent="-269875"/>
            <a:endParaRPr lang="it-IT"/>
          </a:p>
          <a:p>
            <a:pPr marL="0" indent="0">
              <a:buNone/>
            </a:pPr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5901D1F-1648-345E-DBEC-27FE5D76714B}"/>
              </a:ext>
            </a:extLst>
          </p:cNvPr>
          <p:cNvSpPr txBox="1"/>
          <p:nvPr/>
        </p:nvSpPr>
        <p:spPr>
          <a:xfrm>
            <a:off x="727919" y="3070498"/>
            <a:ext cx="2991089" cy="2308324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it-IT"/>
          </a:p>
          <a:p>
            <a:endParaRPr lang="it-IT"/>
          </a:p>
          <a:p>
            <a:endParaRPr lang="it-IT"/>
          </a:p>
          <a:p>
            <a:r>
              <a:rPr lang="it-IT"/>
              <a:t>Igiene delle mani</a:t>
            </a:r>
          </a:p>
          <a:p>
            <a:pPr marL="285750" indent="-285750">
              <a:buFont typeface="Calibri"/>
              <a:buChar char="-"/>
            </a:pPr>
            <a:r>
              <a:rPr lang="it-IT"/>
              <a:t>Lavare le mani regolarmente con sapone per almeno 20 secondi.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E550815-1A52-F011-2A8F-B22193D93375}"/>
              </a:ext>
            </a:extLst>
          </p:cNvPr>
          <p:cNvSpPr txBox="1"/>
          <p:nvPr/>
        </p:nvSpPr>
        <p:spPr>
          <a:xfrm>
            <a:off x="4601419" y="3070498"/>
            <a:ext cx="2991089" cy="2308324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it-IT"/>
          </a:p>
          <a:p>
            <a:endParaRPr lang="it-IT"/>
          </a:p>
          <a:p>
            <a:endParaRPr lang="it-IT"/>
          </a:p>
          <a:p>
            <a:r>
              <a:rPr lang="it-IT"/>
              <a:t>Igiene respiratoria e buone pratiche di tosse</a:t>
            </a:r>
          </a:p>
          <a:p>
            <a:pPr marL="285750" indent="-285750">
              <a:buFont typeface="Calibri"/>
              <a:buChar char="-"/>
            </a:pPr>
            <a:r>
              <a:rPr lang="it-IT"/>
              <a:t>Coprire bocca e naso </a:t>
            </a:r>
          </a:p>
          <a:p>
            <a:pPr marL="285750" indent="-285750">
              <a:buFont typeface="Calibri"/>
              <a:buChar char="-"/>
            </a:pPr>
            <a:r>
              <a:rPr lang="it-IT"/>
              <a:t>Evitare di  sputare negli spazi pubblici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17AB4C7-B662-E64B-266D-F3A4751384CF}"/>
              </a:ext>
            </a:extLst>
          </p:cNvPr>
          <p:cNvSpPr txBox="1"/>
          <p:nvPr/>
        </p:nvSpPr>
        <p:spPr>
          <a:xfrm>
            <a:off x="8474918" y="3070498"/>
            <a:ext cx="2991089" cy="1754326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it-IT"/>
          </a:p>
          <a:p>
            <a:endParaRPr lang="it-IT"/>
          </a:p>
          <a:p>
            <a:endParaRPr lang="it-IT"/>
          </a:p>
          <a:p>
            <a:r>
              <a:rPr lang="it-IT"/>
              <a:t>Rimani informato </a:t>
            </a:r>
          </a:p>
          <a:p>
            <a:pPr marL="285750" indent="-285750">
              <a:buFont typeface="Calibri"/>
              <a:buChar char="-"/>
            </a:pPr>
            <a:r>
              <a:rPr lang="it-IT"/>
              <a:t>Rimanere aggiornato sugli avvisi sanitari.</a:t>
            </a:r>
          </a:p>
        </p:txBody>
      </p:sp>
      <p:pic>
        <p:nvPicPr>
          <p:cNvPr id="11" name="Immagine 10" descr="Immagine che contiene clipart, illustrazione, Elementi grafici, cartone animato&#10;&#10;Descrizione generata automaticamente">
            <a:extLst>
              <a:ext uri="{FF2B5EF4-FFF2-40B4-BE49-F238E27FC236}">
                <a16:creationId xmlns:a16="http://schemas.microsoft.com/office/drawing/2014/main" id="{F3DB6EDE-A3C0-7D3C-D8A0-76DA71B94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361" y="2979013"/>
            <a:ext cx="897467" cy="897467"/>
          </a:xfrm>
          <a:prstGeom prst="rect">
            <a:avLst/>
          </a:prstGeom>
        </p:spPr>
      </p:pic>
      <p:pic>
        <p:nvPicPr>
          <p:cNvPr id="29" name="Immagine 28" descr="Immagine che contiene clipart, Elementi grafici, cartone animato, illustrazione&#10;&#10;Descrizione generata automaticamente">
            <a:extLst>
              <a:ext uri="{FF2B5EF4-FFF2-40B4-BE49-F238E27FC236}">
                <a16:creationId xmlns:a16="http://schemas.microsoft.com/office/drawing/2014/main" id="{3CE928DA-DFD2-0754-0AC8-82612AB35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7717" y="2980821"/>
            <a:ext cx="966538" cy="896356"/>
          </a:xfrm>
          <a:prstGeom prst="rect">
            <a:avLst/>
          </a:prstGeom>
        </p:spPr>
      </p:pic>
      <p:pic>
        <p:nvPicPr>
          <p:cNvPr id="30" name="Immagine 29" descr="Immagine che contiene schermata, cerchio&#10;&#10;Descrizione generata automaticamente">
            <a:extLst>
              <a:ext uri="{FF2B5EF4-FFF2-40B4-BE49-F238E27FC236}">
                <a16:creationId xmlns:a16="http://schemas.microsoft.com/office/drawing/2014/main" id="{23842EE5-AFC2-26C5-35BD-BB20FFFEDF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2941" y="3071060"/>
            <a:ext cx="946485" cy="806118"/>
          </a:xfrm>
          <a:prstGeom prst="rect">
            <a:avLst/>
          </a:prstGeom>
        </p:spPr>
      </p:pic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BD64F52A-1D41-B205-14F9-A9B178DF54F9}"/>
              </a:ext>
            </a:extLst>
          </p:cNvPr>
          <p:cNvCxnSpPr/>
          <p:nvPr/>
        </p:nvCxnSpPr>
        <p:spPr>
          <a:xfrm>
            <a:off x="3951152" y="3168985"/>
            <a:ext cx="22059" cy="2348162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657C1CEF-901B-DAD7-74E5-5B76B6046E95}"/>
              </a:ext>
            </a:extLst>
          </p:cNvPr>
          <p:cNvCxnSpPr>
            <a:cxnSpLocks/>
          </p:cNvCxnSpPr>
          <p:nvPr/>
        </p:nvCxnSpPr>
        <p:spPr>
          <a:xfrm>
            <a:off x="8109495" y="3168985"/>
            <a:ext cx="22059" cy="2348162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217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26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53" name="Rectangle 38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pic>
        <p:nvPicPr>
          <p:cNvPr id="6" name="Immagine 5" descr="GLI ANTIBIOTICI NON SONO COME LA COCA COLA. - Centro Medico  Polispecialistico Santa Crescenzia">
            <a:extLst>
              <a:ext uri="{FF2B5EF4-FFF2-40B4-BE49-F238E27FC236}">
                <a16:creationId xmlns:a16="http://schemas.microsoft.com/office/drawing/2014/main" id="{A0F19D76-C51E-1A39-9463-D69613052C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10073" r="1033"/>
          <a:stretch/>
        </p:blipFill>
        <p:spPr>
          <a:xfrm>
            <a:off x="-688" y="-4"/>
            <a:ext cx="12192687" cy="685800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67186895-7DAD-4EEE-BF1A-CC36B9426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-5"/>
            <a:ext cx="9785926" cy="6858005"/>
            <a:chOff x="2406074" y="-5"/>
            <a:chExt cx="9785926" cy="6858005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5BFDCD0-B536-4527-AB6E-79B0E4EDD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2424112" y="-4"/>
              <a:ext cx="9767888" cy="6858003"/>
              <a:chOff x="0" y="-3"/>
              <a:chExt cx="9767888" cy="6858003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850C5E2-9BE7-4321-8945-320FE5AA9C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428999"/>
                <a:ext cx="9767888" cy="3429001"/>
              </a:xfrm>
              <a:prstGeom prst="rect">
                <a:avLst/>
              </a:prstGeom>
              <a:gradFill flip="none" rotWithShape="1">
                <a:gsLst>
                  <a:gs pos="32000">
                    <a:schemeClr val="bg1">
                      <a:alpha val="60000"/>
                    </a:schemeClr>
                  </a:gs>
                  <a:gs pos="0">
                    <a:schemeClr val="bg1">
                      <a:alpha val="80000"/>
                    </a:schemeClr>
                  </a:gs>
                  <a:gs pos="63000">
                    <a:schemeClr val="bg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7B89D3D-F057-4F89-87AC-DBA5FD04CE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V="1">
                <a:off x="0" y="-3"/>
                <a:ext cx="9767888" cy="3428999"/>
              </a:xfrm>
              <a:prstGeom prst="rect">
                <a:avLst/>
              </a:prstGeom>
              <a:gradFill flip="none" rotWithShape="1">
                <a:gsLst>
                  <a:gs pos="32000">
                    <a:schemeClr val="bg1">
                      <a:alpha val="60000"/>
                    </a:schemeClr>
                  </a:gs>
                  <a:gs pos="0">
                    <a:schemeClr val="bg1">
                      <a:alpha val="80000"/>
                    </a:schemeClr>
                  </a:gs>
                  <a:gs pos="63000">
                    <a:schemeClr val="bg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5B5518D-4B46-4866-BF9F-D6550DA00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2406074" y="-5"/>
              <a:ext cx="9785926" cy="6858002"/>
              <a:chOff x="0" y="-1"/>
              <a:chExt cx="9785926" cy="6858002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1673445-12E5-48F8-BEF8-87016BBC5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429000"/>
                <a:ext cx="9785926" cy="3429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/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ACC629B-B138-4925-BE58-F4E4E2CC83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V="1">
                <a:off x="0" y="-1"/>
                <a:ext cx="9785926" cy="342899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/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0C8F77F-4220-4C2C-BE7D-0C626E457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423330" y="-5"/>
              <a:ext cx="9768670" cy="6858002"/>
              <a:chOff x="2423330" y="-5"/>
              <a:chExt cx="9768670" cy="685800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66BF283-D5A5-422F-9640-B6D1ABD98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2423330" y="-5"/>
                <a:ext cx="9767888" cy="3429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4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5EAD1A7-3DBD-4376-BF10-AEE971C1BC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 flipV="1">
                <a:off x="2424112" y="3428998"/>
                <a:ext cx="9767888" cy="342899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4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F565D01-6AAA-4149-B7F9-257DDE044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V="1">
              <a:off x="4637393" y="-696606"/>
              <a:ext cx="6312874" cy="8796338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69D24450-80F0-019E-F089-9F0C19401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4500561" cy="42598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800">
                <a:solidFill>
                  <a:srgbClr val="FFFFFF"/>
                </a:solidFill>
              </a:rPr>
              <a:t>Innovazione Scientifiche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CC9BD4-7125-5BA4-4FCD-6EBCE61EF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4988476"/>
            <a:ext cx="4500561" cy="13202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cap="all" spc="300" err="1">
                <a:solidFill>
                  <a:srgbClr val="FFFFFF"/>
                </a:solidFill>
              </a:rPr>
              <a:t>Gli</a:t>
            </a:r>
            <a:r>
              <a:rPr lang="en-US" sz="2000" cap="all" spc="300">
                <a:solidFill>
                  <a:srgbClr val="FFFFFF"/>
                </a:solidFill>
              </a:rPr>
              <a:t> </a:t>
            </a:r>
            <a:r>
              <a:rPr lang="en-US" sz="2000" cap="all" spc="300" err="1">
                <a:solidFill>
                  <a:srgbClr val="FFFFFF"/>
                </a:solidFill>
              </a:rPr>
              <a:t>antibiotici</a:t>
            </a:r>
            <a:r>
              <a:rPr lang="en-US" sz="2000" cap="all" spc="300">
                <a:solidFill>
                  <a:srgbClr val="FFFFFF"/>
                </a:solidFill>
              </a:rPr>
              <a:t> Novel </a:t>
            </a:r>
          </a:p>
        </p:txBody>
      </p:sp>
    </p:spTree>
    <p:extLst>
      <p:ext uri="{BB962C8B-B14F-4D97-AF65-F5344CB8AC3E}">
        <p14:creationId xmlns:p14="http://schemas.microsoft.com/office/powerpoint/2010/main" val="2773673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8">
            <a:extLst>
              <a:ext uri="{FF2B5EF4-FFF2-40B4-BE49-F238E27FC236}">
                <a16:creationId xmlns:a16="http://schemas.microsoft.com/office/drawing/2014/main" id="{30D050C3-946A-4155-B469-3FE5492E6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0D7BFBB-BF60-4EF1-AF1C-731347DB1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10">
              <a:extLst>
                <a:ext uri="{FF2B5EF4-FFF2-40B4-BE49-F238E27FC236}">
                  <a16:creationId xmlns:a16="http://schemas.microsoft.com/office/drawing/2014/main" id="{40150CBC-E30B-417C-9BB2-CE6BB1A64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76020D6-6ADB-408E-A69F-4EA6F51A7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226C8E5-1D99-421D-AB3C-2AF296A153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7669339-D0C4-4CF0-9A76-5BFBCDB798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8B31604-91C4-4CB0-8097-02EE0ADDC1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48340F5-A593-469A-98DC-B6D90D3B2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59E3068-3000-4C82-ACA8-367498951E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2E1C398-D8F7-4828-9F7F-80D61DAE2B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3B333C-60FD-4260-80E0-190666C9DE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20">
            <a:extLst>
              <a:ext uri="{FF2B5EF4-FFF2-40B4-BE49-F238E27FC236}">
                <a16:creationId xmlns:a16="http://schemas.microsoft.com/office/drawing/2014/main" id="{DC05F582-AA63-4A8C-915E-66057E4BE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E6C093A-9EA9-43CE-5014-7CFBDCBC8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341" y="540000"/>
            <a:ext cx="4544795" cy="902728"/>
          </a:xfrm>
        </p:spPr>
        <p:txBody>
          <a:bodyPr anchor="b">
            <a:normAutofit/>
          </a:bodyPr>
          <a:lstStyle/>
          <a:p>
            <a:r>
              <a:rPr lang="it-IT" sz="5600"/>
              <a:t>Classificazione</a:t>
            </a:r>
          </a:p>
        </p:txBody>
      </p:sp>
      <p:pic>
        <p:nvPicPr>
          <p:cNvPr id="35" name="Picture 4" descr="Virus sospesi nell’aria">
            <a:extLst>
              <a:ext uri="{FF2B5EF4-FFF2-40B4-BE49-F238E27FC236}">
                <a16:creationId xmlns:a16="http://schemas.microsoft.com/office/drawing/2014/main" id="{96344C7A-238B-2D3E-19B0-2086A011D3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495" r="14029" b="4"/>
          <a:stretch/>
        </p:blipFill>
        <p:spPr>
          <a:xfrm>
            <a:off x="20" y="10"/>
            <a:ext cx="6444556" cy="685799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64C9AF-F217-1E18-6790-A0467C78E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3011" y="1443174"/>
            <a:ext cx="4938125" cy="48655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15000"/>
              </a:lnSpc>
            </a:pPr>
            <a:r>
              <a:rPr lang="it-IT" sz="1500"/>
              <a:t>Un batterio può evolversi acquisendo livelli differenti di immunità. I principali termini sono: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it-IT" sz="1500"/>
              <a:t>1. PDR (</a:t>
            </a:r>
            <a:r>
              <a:rPr lang="it-IT" sz="1500" err="1"/>
              <a:t>Pandrug-Resistant</a:t>
            </a:r>
            <a:r>
              <a:rPr lang="it-IT" sz="1500"/>
              <a:t>)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it-IT" sz="1500"/>
              <a:t>- resistente a tutti possibili antibiotici, anche quelli usati per ultime risorse come la </a:t>
            </a:r>
            <a:r>
              <a:rPr lang="it-IT" sz="1500" err="1"/>
              <a:t>colistina</a:t>
            </a:r>
            <a:r>
              <a:rPr lang="it-IT" sz="1500"/>
              <a:t>.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it-IT" sz="1500"/>
              <a:t>2. MDR (</a:t>
            </a:r>
            <a:r>
              <a:rPr lang="it-IT" sz="1500" err="1"/>
              <a:t>Multidrug-Resistant</a:t>
            </a:r>
            <a:r>
              <a:rPr lang="it-IT" sz="1500"/>
              <a:t>)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it-IT" sz="1500"/>
              <a:t>- immunità da tre o più classi di antibiotici.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it-IT" sz="1500"/>
              <a:t>3.  XDR (</a:t>
            </a:r>
            <a:r>
              <a:rPr lang="it-IT" sz="1500" err="1"/>
              <a:t>Extensively</a:t>
            </a:r>
            <a:r>
              <a:rPr lang="it-IT" sz="1500"/>
              <a:t> Drug-</a:t>
            </a:r>
            <a:r>
              <a:rPr lang="it-IT" sz="1500" err="1"/>
              <a:t>Resistant</a:t>
            </a:r>
            <a:r>
              <a:rPr lang="it-IT" sz="1500"/>
              <a:t>)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it-IT" sz="1500"/>
              <a:t>- immunità da quasi tutti antibiotici approvati.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it-IT" sz="1500"/>
              <a:t>4. MRSA (</a:t>
            </a:r>
            <a:r>
              <a:rPr lang="it-IT" sz="1500" err="1"/>
              <a:t>Methicilin-Resistant</a:t>
            </a:r>
            <a:r>
              <a:rPr lang="it-IT" sz="1500"/>
              <a:t> </a:t>
            </a:r>
            <a:r>
              <a:rPr lang="it-IT" sz="1500" err="1"/>
              <a:t>Staphylococcus</a:t>
            </a:r>
            <a:r>
              <a:rPr lang="it-IT" sz="1500"/>
              <a:t> </a:t>
            </a:r>
            <a:r>
              <a:rPr lang="it-IT" sz="1500" err="1"/>
              <a:t>aureus</a:t>
            </a:r>
            <a:r>
              <a:rPr lang="it-IT" sz="1500"/>
              <a:t>)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it-IT" sz="1500"/>
              <a:t>- rifermento allo </a:t>
            </a:r>
            <a:r>
              <a:rPr lang="it-IT" sz="1500" err="1"/>
              <a:t>Staphylococcus</a:t>
            </a:r>
            <a:r>
              <a:rPr lang="it-IT" sz="1500"/>
              <a:t> </a:t>
            </a:r>
            <a:r>
              <a:rPr lang="it-IT" sz="1500" err="1"/>
              <a:t>aureus</a:t>
            </a:r>
            <a:r>
              <a:rPr lang="it-IT" sz="1500"/>
              <a:t> mutato con immunità alla penicillina come la meticillina.</a:t>
            </a:r>
          </a:p>
        </p:txBody>
      </p:sp>
    </p:spTree>
    <p:extLst>
      <p:ext uri="{BB962C8B-B14F-4D97-AF65-F5344CB8AC3E}">
        <p14:creationId xmlns:p14="http://schemas.microsoft.com/office/powerpoint/2010/main" val="1333875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42">
            <a:extLst>
              <a:ext uri="{FF2B5EF4-FFF2-40B4-BE49-F238E27FC236}">
                <a16:creationId xmlns:a16="http://schemas.microsoft.com/office/drawing/2014/main" id="{81C8C0F4-5C44-4C3F-B321-5CB3E2BAB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87A62DB-71D7-497D-BE1C-933ECB515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25125" y="3600"/>
            <a:ext cx="7266875" cy="6854400"/>
            <a:chOff x="4925125" y="3600"/>
            <a:chExt cx="7266875" cy="68544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DAC2767-A7E3-4697-90F6-443A58314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5125" y="10980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AB23E396-A746-411A-8709-32ABC4DDE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05686" y="6531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135C986-CB82-4211-A910-D232B9BCA1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3760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837F2C8F-CC11-4A18-AA7E-AE8C022CD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000" y="1"/>
            <a:ext cx="6858000" cy="6857999"/>
          </a:xfrm>
          <a:custGeom>
            <a:avLst/>
            <a:gdLst>
              <a:gd name="connsiteX0" fmla="*/ 3428961 w 6858000"/>
              <a:gd name="connsiteY0" fmla="*/ 0 h 6857999"/>
              <a:gd name="connsiteX1" fmla="*/ 3429042 w 6858000"/>
              <a:gd name="connsiteY1" fmla="*/ 0 h 6857999"/>
              <a:gd name="connsiteX2" fmla="*/ 3605457 w 6858000"/>
              <a:gd name="connsiteY2" fmla="*/ 4461 h 6857999"/>
              <a:gd name="connsiteX3" fmla="*/ 6858000 w 6858000"/>
              <a:gd name="connsiteY3" fmla="*/ 3429000 h 6857999"/>
              <a:gd name="connsiteX4" fmla="*/ 3429001 w 6858000"/>
              <a:gd name="connsiteY4" fmla="*/ 6857999 h 6857999"/>
              <a:gd name="connsiteX5" fmla="*/ 0 w 6858000"/>
              <a:gd name="connsiteY5" fmla="*/ 3429000 h 6857999"/>
              <a:gd name="connsiteX6" fmla="*/ 3252545 w 6858000"/>
              <a:gd name="connsiteY6" fmla="*/ 44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6857999">
                <a:moveTo>
                  <a:pt x="3428961" y="0"/>
                </a:moveTo>
                <a:lnTo>
                  <a:pt x="3429042" y="0"/>
                </a:lnTo>
                <a:lnTo>
                  <a:pt x="3605457" y="4461"/>
                </a:lnTo>
                <a:cubicBezTo>
                  <a:pt x="5417236" y="96300"/>
                  <a:pt x="6858000" y="1594396"/>
                  <a:pt x="6858000" y="3429000"/>
                </a:cubicBezTo>
                <a:cubicBezTo>
                  <a:pt x="6858000" y="5322784"/>
                  <a:pt x="5322784" y="6857999"/>
                  <a:pt x="3429001" y="6857999"/>
                </a:cubicBezTo>
                <a:cubicBezTo>
                  <a:pt x="1535216" y="6857999"/>
                  <a:pt x="0" y="5322784"/>
                  <a:pt x="0" y="3429000"/>
                </a:cubicBezTo>
                <a:cubicBezTo>
                  <a:pt x="0" y="1594396"/>
                  <a:pt x="1440765" y="96300"/>
                  <a:pt x="3252545" y="4461"/>
                </a:cubicBezTo>
                <a:close/>
              </a:path>
            </a:pathLst>
          </a:custGeom>
          <a:solidFill>
            <a:srgbClr val="FFFFFF"/>
          </a:solidFill>
          <a:effectLst>
            <a:softEdge rad="1016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80AC72B-F7F6-EC11-016A-8AA913960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4500561" cy="2181946"/>
          </a:xfrm>
        </p:spPr>
        <p:txBody>
          <a:bodyPr anchor="t">
            <a:normAutofit/>
          </a:bodyPr>
          <a:lstStyle/>
          <a:p>
            <a:r>
              <a:rPr lang="it-IT" sz="4700" dirty="0"/>
              <a:t>Antibiotici </a:t>
            </a:r>
            <a:r>
              <a:rPr lang="it-IT" sz="4700" dirty="0" err="1"/>
              <a:t>Novel</a:t>
            </a:r>
            <a:r>
              <a:rPr lang="it-IT" sz="4700" dirty="0"/>
              <a:t>: </a:t>
            </a:r>
            <a:r>
              <a:rPr lang="it-IT" sz="4700" dirty="0" err="1"/>
              <a:t>Clovibactin</a:t>
            </a:r>
            <a:endParaRPr lang="it-IT" sz="47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3E53DD-2B6C-39B1-E732-CE12D68EA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947121"/>
            <a:ext cx="4500562" cy="33616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69875" indent="-269875"/>
            <a:r>
              <a:rPr lang="it-IT"/>
              <a:t>Il </a:t>
            </a:r>
            <a:r>
              <a:rPr lang="it-IT" err="1"/>
              <a:t>clovibactin</a:t>
            </a:r>
            <a:r>
              <a:rPr lang="it-IT"/>
              <a:t>, un'innovazione scientifica (nuovo antibiotico) è molto potente e ha l'abilità di combattere numerosi super batteri gram-positivi da MDR mutazioni a PDR.  Con limitazione contro i gram-negativi. </a:t>
            </a:r>
          </a:p>
        </p:txBody>
      </p:sp>
      <p:pic>
        <p:nvPicPr>
          <p:cNvPr id="6" name="Immagine 5" descr="Clovibactin - Wikipedia">
            <a:extLst>
              <a:ext uri="{FF2B5EF4-FFF2-40B4-BE49-F238E27FC236}">
                <a16:creationId xmlns:a16="http://schemas.microsoft.com/office/drawing/2014/main" id="{FC36D6EC-4BA8-8EA6-2037-2EC9EDB62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869" y="2356895"/>
            <a:ext cx="4291815" cy="246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86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id="{A37F6730-8F76-4239-8CBA-B914B02A7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11E5CC-3C1F-4093-97B6-6433FBF9A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8D720AE-B07F-482D-B526-4A9C632DA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76F0BCA-E2AA-4AED-9091-1E820FF25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71D2B33-982E-4EC0-9252-B8A7383C96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250D86D-299E-4837-B82C-B97DACC975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74EFAF9-4DE5-4C1F-BF17-0A5930FFF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0">
                <a:extLst>
                  <a:ext uri="{FF2B5EF4-FFF2-40B4-BE49-F238E27FC236}">
                    <a16:creationId xmlns:a16="http://schemas.microsoft.com/office/drawing/2014/main" id="{A857D782-AB09-4CB1-A94A-54F935E709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4E95A3B-E29B-40AA-B9DD-FF0BA512F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A71F79C-8170-4729-A592-753969B849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AE5C556-02CA-4512-9F5F-7088484CF7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75FD132-C2ED-4807-B2DA-D428F9C44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71967F12-B0C4-4D31-8D63-89945DCD2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80000"/>
                </a:schemeClr>
              </a:gs>
            </a:gsLst>
            <a:lin ang="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1022849-D805-33A0-00C7-0736E0E95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136400"/>
            <a:ext cx="4500561" cy="2181946"/>
          </a:xfrm>
        </p:spPr>
        <p:txBody>
          <a:bodyPr anchor="b">
            <a:normAutofit/>
          </a:bodyPr>
          <a:lstStyle/>
          <a:p>
            <a:r>
              <a:rPr lang="it-IT" sz="5100"/>
              <a:t>Clovibactin: Come funziona?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C307E6-E901-D313-EB74-25C94812B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540000"/>
            <a:ext cx="4500562" cy="33616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69875" indent="-269875"/>
            <a:r>
              <a:rPr lang="it-IT"/>
              <a:t>Il </a:t>
            </a:r>
            <a:r>
              <a:rPr lang="it-IT" err="1"/>
              <a:t>clovibactin</a:t>
            </a:r>
            <a:r>
              <a:rPr lang="it-IT"/>
              <a:t> blocca la sintesi naturale della parete cellulare del batterio in posizioni differenti penetrando la struttura peptidoglicano. Si lega specificamente al </a:t>
            </a:r>
            <a:r>
              <a:rPr lang="it-IT" err="1"/>
              <a:t>Lipido</a:t>
            </a:r>
            <a:r>
              <a:rPr lang="it-IT"/>
              <a:t>-II causando l'interruzione della sintesi della parete, indebolendolo e la lisi dopo il tempo.</a:t>
            </a:r>
          </a:p>
        </p:txBody>
      </p:sp>
      <p:pic>
        <p:nvPicPr>
          <p:cNvPr id="4" name="Immagine 3" descr="Immagine che contiene testo, schermata, diagramma&#10;&#10;Descrizione generata automaticamente">
            <a:extLst>
              <a:ext uri="{FF2B5EF4-FFF2-40B4-BE49-F238E27FC236}">
                <a16:creationId xmlns:a16="http://schemas.microsoft.com/office/drawing/2014/main" id="{D368C6D8-E63C-0E3B-9219-4A1E0198F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874" y="-2636"/>
            <a:ext cx="7256263" cy="686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30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id="{853E39E6-2A74-404E-B4BC-EEC89C01B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10">
            <a:extLst>
              <a:ext uri="{FF2B5EF4-FFF2-40B4-BE49-F238E27FC236}">
                <a16:creationId xmlns:a16="http://schemas.microsoft.com/office/drawing/2014/main" id="{30D050C3-946A-4155-B469-3FE5492E6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0D7BFBB-BF60-4EF1-AF1C-731347DB1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0150CBC-E30B-417C-9BB2-CE6BB1A64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76020D6-6ADB-408E-A69F-4EA6F51A7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226C8E5-1D99-421D-AB3C-2AF296A153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7" name="Rectangle 19">
                <a:extLst>
                  <a:ext uri="{FF2B5EF4-FFF2-40B4-BE49-F238E27FC236}">
                    <a16:creationId xmlns:a16="http://schemas.microsoft.com/office/drawing/2014/main" id="{67669339-D0C4-4CF0-9A76-5BFBCDB798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0">
                <a:extLst>
                  <a:ext uri="{FF2B5EF4-FFF2-40B4-BE49-F238E27FC236}">
                    <a16:creationId xmlns:a16="http://schemas.microsoft.com/office/drawing/2014/main" id="{38B31604-91C4-4CB0-8097-02EE0ADDC1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48340F5-A593-469A-98DC-B6D90D3B2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59E3068-3000-4C82-ACA8-367498951E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2E1C398-D8F7-4828-9F7F-80D61DAE2B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13B333C-60FD-4260-80E0-190666C9DE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C05F582-AA63-4A8C-915E-66057E4BE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8C20FA5-0986-62F9-2B15-8A0FC0ED3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315" y="545126"/>
            <a:ext cx="4554821" cy="2186096"/>
          </a:xfrm>
        </p:spPr>
        <p:txBody>
          <a:bodyPr anchor="b">
            <a:normAutofit/>
          </a:bodyPr>
          <a:lstStyle/>
          <a:p>
            <a:r>
              <a:rPr lang="it-IT" sz="4700"/>
              <a:t>Antibiotici Novel: Cefiderocol 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D253D93-3319-4E06-B75F-009AE70FC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44576" cy="6858000"/>
          </a:xfrm>
          <a:custGeom>
            <a:avLst/>
            <a:gdLst>
              <a:gd name="connsiteX0" fmla="*/ 0 w 6444576"/>
              <a:gd name="connsiteY0" fmla="*/ 0 h 6858000"/>
              <a:gd name="connsiteX1" fmla="*/ 6444576 w 6444576"/>
              <a:gd name="connsiteY1" fmla="*/ 0 h 6858000"/>
              <a:gd name="connsiteX2" fmla="*/ 6444576 w 6444576"/>
              <a:gd name="connsiteY2" fmla="*/ 6858000 h 6858000"/>
              <a:gd name="connsiteX3" fmla="*/ 0 w 644457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44576" h="6858000">
                <a:moveTo>
                  <a:pt x="0" y="0"/>
                </a:moveTo>
                <a:lnTo>
                  <a:pt x="6444576" y="0"/>
                </a:lnTo>
                <a:lnTo>
                  <a:pt x="644457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magine 3" descr="Cefiderocol | C30H34ClN7O10S2 | CID 77843966 - PubChem">
            <a:extLst>
              <a:ext uri="{FF2B5EF4-FFF2-40B4-BE49-F238E27FC236}">
                <a16:creationId xmlns:a16="http://schemas.microsoft.com/office/drawing/2014/main" id="{A06A8010-349C-6454-5735-AA6B7AC56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76" y="752399"/>
            <a:ext cx="5353200" cy="535320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65F3E5-1FCD-3B75-D2FC-ADC47635B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4063" y="2947121"/>
            <a:ext cx="4537073" cy="33616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69875" indent="-269875"/>
            <a:r>
              <a:rPr lang="it-IT"/>
              <a:t>Il </a:t>
            </a:r>
            <a:r>
              <a:rPr lang="it-IT" err="1"/>
              <a:t>Cefiderocol</a:t>
            </a:r>
            <a:r>
              <a:rPr lang="it-IT"/>
              <a:t> è usato contro i super batteri gram-negativi e come il </a:t>
            </a:r>
            <a:r>
              <a:rPr lang="it-IT" err="1"/>
              <a:t>Clovibactin</a:t>
            </a:r>
            <a:r>
              <a:rPr lang="it-IT"/>
              <a:t>  ed altri antibiotici </a:t>
            </a:r>
            <a:r>
              <a:rPr lang="it-IT" err="1"/>
              <a:t>Novel</a:t>
            </a:r>
            <a:r>
              <a:rPr lang="it-IT"/>
              <a:t>, disturbano la sintesi della parete cellulare del batterio.</a:t>
            </a:r>
          </a:p>
        </p:txBody>
      </p:sp>
    </p:spTree>
    <p:extLst>
      <p:ext uri="{BB962C8B-B14F-4D97-AF65-F5344CB8AC3E}">
        <p14:creationId xmlns:p14="http://schemas.microsoft.com/office/powerpoint/2010/main" val="2977792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3E39E6-2A74-404E-B4BC-EEC89C01B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0D050C3-946A-4155-B469-3FE5492E6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0D7BFBB-BF60-4EF1-AF1C-731347DB1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0150CBC-E30B-417C-9BB2-CE6BB1A64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76020D6-6ADB-408E-A69F-4EA6F51A7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226C8E5-1D99-421D-AB3C-2AF296A153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7669339-D0C4-4CF0-9A76-5BFBCDB798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8B31604-91C4-4CB0-8097-02EE0ADDC1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48340F5-A593-469A-98DC-B6D90D3B2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59E3068-3000-4C82-ACA8-367498951E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2E1C398-D8F7-4828-9F7F-80D61DAE2B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13B333C-60FD-4260-80E0-190666C9DE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C05F582-AA63-4A8C-915E-66057E4BE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AA0837E-34D4-88B4-C6CF-16C4DCBC0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315" y="545126"/>
            <a:ext cx="4554821" cy="2186096"/>
          </a:xfrm>
        </p:spPr>
        <p:txBody>
          <a:bodyPr anchor="b">
            <a:normAutofit/>
          </a:bodyPr>
          <a:lstStyle/>
          <a:p>
            <a:r>
              <a:rPr lang="it-IT" sz="5100" dirty="0" err="1"/>
              <a:t>Cefiderocol</a:t>
            </a:r>
            <a:r>
              <a:rPr lang="it-IT" sz="5100" dirty="0"/>
              <a:t>: Come funziona?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D253D93-3319-4E06-B75F-009AE70FC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44576" cy="6858000"/>
          </a:xfrm>
          <a:custGeom>
            <a:avLst/>
            <a:gdLst>
              <a:gd name="connsiteX0" fmla="*/ 0 w 6444576"/>
              <a:gd name="connsiteY0" fmla="*/ 0 h 6858000"/>
              <a:gd name="connsiteX1" fmla="*/ 6444576 w 6444576"/>
              <a:gd name="connsiteY1" fmla="*/ 0 h 6858000"/>
              <a:gd name="connsiteX2" fmla="*/ 6444576 w 6444576"/>
              <a:gd name="connsiteY2" fmla="*/ 6858000 h 6858000"/>
              <a:gd name="connsiteX3" fmla="*/ 0 w 644457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44576" h="6858000">
                <a:moveTo>
                  <a:pt x="0" y="0"/>
                </a:moveTo>
                <a:lnTo>
                  <a:pt x="6444576" y="0"/>
                </a:lnTo>
                <a:lnTo>
                  <a:pt x="644457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magine 3" descr="Frontiers | Cefiderocol: An Overview of Its in-vitro and in-vivo Activity  and Underlying Resistant Mechanisms">
            <a:extLst>
              <a:ext uri="{FF2B5EF4-FFF2-40B4-BE49-F238E27FC236}">
                <a16:creationId xmlns:a16="http://schemas.microsoft.com/office/drawing/2014/main" id="{C5040E13-4F22-A1FE-38F9-5D2DB4411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85" y="1330121"/>
            <a:ext cx="5849655" cy="3897574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077EDE-59F3-B090-EC7C-0C9D898E3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4063" y="2947121"/>
            <a:ext cx="4537073" cy="33616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69875" indent="-269875"/>
            <a:r>
              <a:rPr lang="it-IT" sz="1700" dirty="0"/>
              <a:t>Con un approccio furtivo, </a:t>
            </a:r>
            <a:r>
              <a:rPr lang="it-IT" sz="1700" dirty="0" err="1"/>
              <a:t>Cefiderocol</a:t>
            </a:r>
            <a:r>
              <a:rPr lang="it-IT" sz="1700" dirty="0"/>
              <a:t> riesce ad evitare enzimi degradanti e meccanismi di resistenza presenti. Ha una struttura simile ai </a:t>
            </a:r>
            <a:r>
              <a:rPr lang="it-IT" sz="1700" dirty="0" err="1"/>
              <a:t>siderofori</a:t>
            </a:r>
            <a:r>
              <a:rPr lang="it-IT" sz="1700" dirty="0"/>
              <a:t> che sono molecole usati per ottenere ferro dall'ambiente, il </a:t>
            </a:r>
            <a:r>
              <a:rPr lang="it-IT" sz="1700" dirty="0" err="1"/>
              <a:t>Cefiderocol</a:t>
            </a:r>
            <a:r>
              <a:rPr lang="it-IT" sz="1700" dirty="0"/>
              <a:t> riesce ad entrare senza essere scoperto da questa assomiglianza e si lega alle proteine responsabili alla sintesi della parete. </a:t>
            </a:r>
          </a:p>
        </p:txBody>
      </p:sp>
    </p:spTree>
    <p:extLst>
      <p:ext uri="{BB962C8B-B14F-4D97-AF65-F5344CB8AC3E}">
        <p14:creationId xmlns:p14="http://schemas.microsoft.com/office/powerpoint/2010/main" val="1543028354"/>
      </p:ext>
    </p:extLst>
  </p:cSld>
  <p:clrMapOvr>
    <a:masterClrMapping/>
  </p:clrMapOvr>
</p:sld>
</file>

<file path=ppt/theme/theme1.xml><?xml version="1.0" encoding="utf-8"?>
<a:theme xmlns:a="http://schemas.openxmlformats.org/drawingml/2006/main" name="GlowVTI">
  <a:themeElements>
    <a:clrScheme name="AnalogousFromDarkSeedLeftStep">
      <a:dk1>
        <a:srgbClr val="000000"/>
      </a:dk1>
      <a:lt1>
        <a:srgbClr val="FFFFFF"/>
      </a:lt1>
      <a:dk2>
        <a:srgbClr val="30321C"/>
      </a:dk2>
      <a:lt2>
        <a:srgbClr val="F0F3F2"/>
      </a:lt2>
      <a:accent1>
        <a:srgbClr val="C34D81"/>
      </a:accent1>
      <a:accent2>
        <a:srgbClr val="B13BA1"/>
      </a:accent2>
      <a:accent3>
        <a:srgbClr val="A34DC3"/>
      </a:accent3>
      <a:accent4>
        <a:srgbClr val="6B4AB7"/>
      </a:accent4>
      <a:accent5>
        <a:srgbClr val="4D5AC3"/>
      </a:accent5>
      <a:accent6>
        <a:srgbClr val="3B79B1"/>
      </a:accent6>
      <a:hlink>
        <a:srgbClr val="473FBF"/>
      </a:hlink>
      <a:folHlink>
        <a:srgbClr val="7F7F7F"/>
      </a:folHlink>
    </a:clrScheme>
    <a:fontScheme name="Blur">
      <a:majorFont>
        <a:latin typeface="Bell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wVTI" id="{D5B5AA20-F6D3-43B8-AF6B-ECAF69256418}" vid="{93025AB5-1D44-4CD3-9BC3-729F6E11E04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803</Words>
  <Application>Microsoft Office PowerPoint</Application>
  <PresentationFormat>Widescreen</PresentationFormat>
  <Paragraphs>86</Paragraphs>
  <Slides>18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4" baseType="lpstr">
      <vt:lpstr>Aptos</vt:lpstr>
      <vt:lpstr>Arial</vt:lpstr>
      <vt:lpstr>Avenir Next LT Pro</vt:lpstr>
      <vt:lpstr>Bell MT</vt:lpstr>
      <vt:lpstr>Calibri</vt:lpstr>
      <vt:lpstr>GlowVTI</vt:lpstr>
      <vt:lpstr>Prevenzioni e Innovazioni Contro i Super Batteri</vt:lpstr>
      <vt:lpstr>Prevenzione </vt:lpstr>
      <vt:lpstr>Prevenzione: in che modo?</vt:lpstr>
      <vt:lpstr>Innovazione Scientifiche</vt:lpstr>
      <vt:lpstr>Classificazione</vt:lpstr>
      <vt:lpstr>Antibiotici Novel: Clovibactin</vt:lpstr>
      <vt:lpstr>Clovibactin: Come funziona? </vt:lpstr>
      <vt:lpstr>Antibiotici Novel: Cefiderocol </vt:lpstr>
      <vt:lpstr>Cefiderocol: Come funziona?</vt:lpstr>
      <vt:lpstr>La resistenza agli antibiotici e i Super Batteri </vt:lpstr>
      <vt:lpstr>Gli antibiotici:  Cosa sono? </vt:lpstr>
      <vt:lpstr>Antibiotici</vt:lpstr>
      <vt:lpstr>Come si sviluppa la resistenza </vt:lpstr>
      <vt:lpstr>Presentazione standard di PowerPoint</vt:lpstr>
      <vt:lpstr>    Esempi di super batteri</vt:lpstr>
      <vt:lpstr>Presentazione standard di PowerPoint</vt:lpstr>
      <vt:lpstr> Le infezioni da batteri antibiotico resistenti possono colpire chiunque, ma esistono categorie a maggior rischio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Samuele Gagliardi</dc:creator>
  <cp:lastModifiedBy>Mauro Francesco Gagliardi</cp:lastModifiedBy>
  <cp:revision>6</cp:revision>
  <dcterms:created xsi:type="dcterms:W3CDTF">2024-12-17T16:50:13Z</dcterms:created>
  <dcterms:modified xsi:type="dcterms:W3CDTF">2024-12-17T20:03:41Z</dcterms:modified>
</cp:coreProperties>
</file>