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DEACFC-3810-45E0-8506-F1EF8A600000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670B559-D817-4068-AB6B-742134745C19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 baseline="0"/>
            <a:t>Antibiotics are used to kill bacteria.</a:t>
          </a:r>
          <a:endParaRPr lang="en-US"/>
        </a:p>
      </dgm:t>
    </dgm:pt>
    <dgm:pt modelId="{9A5212BD-80CA-4428-914E-1DEDFC3E9861}" type="parTrans" cxnId="{B0445F8C-CD33-4F89-88EE-9FB31900CEA8}">
      <dgm:prSet/>
      <dgm:spPr/>
      <dgm:t>
        <a:bodyPr/>
        <a:lstStyle/>
        <a:p>
          <a:endParaRPr lang="en-US"/>
        </a:p>
      </dgm:t>
    </dgm:pt>
    <dgm:pt modelId="{012FA715-9E7A-446F-B341-DD4BEF59B9B4}" type="sibTrans" cxnId="{B0445F8C-CD33-4F89-88EE-9FB31900CEA8}">
      <dgm:prSet/>
      <dgm:spPr/>
      <dgm:t>
        <a:bodyPr/>
        <a:lstStyle/>
        <a:p>
          <a:endParaRPr lang="en-US"/>
        </a:p>
      </dgm:t>
    </dgm:pt>
    <dgm:pt modelId="{9AC8C831-1D11-45DC-950B-A69F3FAD7DF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 baseline="0"/>
            <a:t>In factory farms, animals get antibiotics even when they are not sick.</a:t>
          </a:r>
          <a:endParaRPr lang="en-US"/>
        </a:p>
      </dgm:t>
    </dgm:pt>
    <dgm:pt modelId="{30832F32-2B68-4F60-AB47-2B7E468C11C5}" type="parTrans" cxnId="{6FA20EED-9D32-4ADB-801B-467B3B2A9107}">
      <dgm:prSet/>
      <dgm:spPr/>
      <dgm:t>
        <a:bodyPr/>
        <a:lstStyle/>
        <a:p>
          <a:endParaRPr lang="en-US"/>
        </a:p>
      </dgm:t>
    </dgm:pt>
    <dgm:pt modelId="{487E994D-BB88-4F16-B123-42E969D541FB}" type="sibTrans" cxnId="{6FA20EED-9D32-4ADB-801B-467B3B2A9107}">
      <dgm:prSet/>
      <dgm:spPr/>
      <dgm:t>
        <a:bodyPr/>
        <a:lstStyle/>
        <a:p>
          <a:endParaRPr lang="en-US"/>
        </a:p>
      </dgm:t>
    </dgm:pt>
    <dgm:pt modelId="{C992337A-D936-447B-8831-72B68B3D3F13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 baseline="0"/>
            <a:t>This creates “superbugs” – bacteria that antibiotics cannot kill.</a:t>
          </a:r>
          <a:endParaRPr lang="en-US"/>
        </a:p>
      </dgm:t>
    </dgm:pt>
    <dgm:pt modelId="{C5B32DEE-DD85-471B-8ACA-855E08038161}" type="parTrans" cxnId="{CE5316E1-467B-49E1-B496-762E310867B6}">
      <dgm:prSet/>
      <dgm:spPr/>
      <dgm:t>
        <a:bodyPr/>
        <a:lstStyle/>
        <a:p>
          <a:endParaRPr lang="en-US"/>
        </a:p>
      </dgm:t>
    </dgm:pt>
    <dgm:pt modelId="{A8ADBCB7-8E43-445A-96E0-02C18332ED7A}" type="sibTrans" cxnId="{CE5316E1-467B-49E1-B496-762E310867B6}">
      <dgm:prSet/>
      <dgm:spPr/>
      <dgm:t>
        <a:bodyPr/>
        <a:lstStyle/>
        <a:p>
          <a:endParaRPr lang="en-US"/>
        </a:p>
      </dgm:t>
    </dgm:pt>
    <dgm:pt modelId="{20EC8F34-AC78-42BD-9136-57C51E374C55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b="0" i="0" baseline="0"/>
            <a:t>These bacteria can spread to humans.</a:t>
          </a:r>
          <a:endParaRPr lang="en-US"/>
        </a:p>
      </dgm:t>
    </dgm:pt>
    <dgm:pt modelId="{D5742C8B-6772-4178-86D3-E995A1657334}" type="parTrans" cxnId="{89155314-AE88-4B05-8DF5-ACAD4D17FBC0}">
      <dgm:prSet/>
      <dgm:spPr/>
      <dgm:t>
        <a:bodyPr/>
        <a:lstStyle/>
        <a:p>
          <a:endParaRPr lang="en-US"/>
        </a:p>
      </dgm:t>
    </dgm:pt>
    <dgm:pt modelId="{C616D3D7-18AE-4ED2-A4C5-17DEEFEF1D51}" type="sibTrans" cxnId="{89155314-AE88-4B05-8DF5-ACAD4D17FBC0}">
      <dgm:prSet/>
      <dgm:spPr/>
      <dgm:t>
        <a:bodyPr/>
        <a:lstStyle/>
        <a:p>
          <a:endParaRPr lang="en-US"/>
        </a:p>
      </dgm:t>
    </dgm:pt>
    <dgm:pt modelId="{690D708F-39C6-450A-9DC2-B2B8D95EE510}" type="pres">
      <dgm:prSet presAssocID="{33DEACFC-3810-45E0-8506-F1EF8A600000}" presName="matrix" presStyleCnt="0">
        <dgm:presLayoutVars>
          <dgm:chMax val="1"/>
          <dgm:dir/>
          <dgm:resizeHandles val="exact"/>
        </dgm:presLayoutVars>
      </dgm:prSet>
      <dgm:spPr/>
    </dgm:pt>
    <dgm:pt modelId="{C56E3214-0A1C-484E-A667-9E3964463781}" type="pres">
      <dgm:prSet presAssocID="{33DEACFC-3810-45E0-8506-F1EF8A600000}" presName="diamond" presStyleLbl="bgShp" presStyleIdx="0" presStyleCnt="1"/>
      <dgm:spPr/>
    </dgm:pt>
    <dgm:pt modelId="{05BBDBE4-EF6B-4B46-9217-A10170742BE7}" type="pres">
      <dgm:prSet presAssocID="{33DEACFC-3810-45E0-8506-F1EF8A60000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4F74CA4-1E75-4B96-A401-243C2DCF3686}" type="pres">
      <dgm:prSet presAssocID="{33DEACFC-3810-45E0-8506-F1EF8A60000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4E3EA2C-82B0-471E-867A-AF7FF56528C1}" type="pres">
      <dgm:prSet presAssocID="{33DEACFC-3810-45E0-8506-F1EF8A60000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B2C0B6A-B4C3-406B-BFCB-BA4D2A1AF3A8}" type="pres">
      <dgm:prSet presAssocID="{33DEACFC-3810-45E0-8506-F1EF8A60000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9155314-AE88-4B05-8DF5-ACAD4D17FBC0}" srcId="{33DEACFC-3810-45E0-8506-F1EF8A600000}" destId="{20EC8F34-AC78-42BD-9136-57C51E374C55}" srcOrd="3" destOrd="0" parTransId="{D5742C8B-6772-4178-86D3-E995A1657334}" sibTransId="{C616D3D7-18AE-4ED2-A4C5-17DEEFEF1D51}"/>
    <dgm:cxn modelId="{491DF83D-3999-4AA7-AC69-4D722B921433}" type="presOf" srcId="{C992337A-D936-447B-8831-72B68B3D3F13}" destId="{B4E3EA2C-82B0-471E-867A-AF7FF56528C1}" srcOrd="0" destOrd="0" presId="urn:microsoft.com/office/officeart/2005/8/layout/matrix3"/>
    <dgm:cxn modelId="{14243A68-D9D7-440F-970F-13F1A986D2EF}" type="presOf" srcId="{9AC8C831-1D11-45DC-950B-A69F3FAD7DF7}" destId="{04F74CA4-1E75-4B96-A401-243C2DCF3686}" srcOrd="0" destOrd="0" presId="urn:microsoft.com/office/officeart/2005/8/layout/matrix3"/>
    <dgm:cxn modelId="{7EFB6F6D-840F-40EC-B714-39500283056F}" type="presOf" srcId="{33DEACFC-3810-45E0-8506-F1EF8A600000}" destId="{690D708F-39C6-450A-9DC2-B2B8D95EE510}" srcOrd="0" destOrd="0" presId="urn:microsoft.com/office/officeart/2005/8/layout/matrix3"/>
    <dgm:cxn modelId="{2DDDF47A-E233-48EA-A000-503F1AC7ADF4}" type="presOf" srcId="{20EC8F34-AC78-42BD-9136-57C51E374C55}" destId="{3B2C0B6A-B4C3-406B-BFCB-BA4D2A1AF3A8}" srcOrd="0" destOrd="0" presId="urn:microsoft.com/office/officeart/2005/8/layout/matrix3"/>
    <dgm:cxn modelId="{B0445F8C-CD33-4F89-88EE-9FB31900CEA8}" srcId="{33DEACFC-3810-45E0-8506-F1EF8A600000}" destId="{1670B559-D817-4068-AB6B-742134745C19}" srcOrd="0" destOrd="0" parTransId="{9A5212BD-80CA-4428-914E-1DEDFC3E9861}" sibTransId="{012FA715-9E7A-446F-B341-DD4BEF59B9B4}"/>
    <dgm:cxn modelId="{F048EAD4-9400-47AF-B957-89593F9DD920}" type="presOf" srcId="{1670B559-D817-4068-AB6B-742134745C19}" destId="{05BBDBE4-EF6B-4B46-9217-A10170742BE7}" srcOrd="0" destOrd="0" presId="urn:microsoft.com/office/officeart/2005/8/layout/matrix3"/>
    <dgm:cxn modelId="{CE5316E1-467B-49E1-B496-762E310867B6}" srcId="{33DEACFC-3810-45E0-8506-F1EF8A600000}" destId="{C992337A-D936-447B-8831-72B68B3D3F13}" srcOrd="2" destOrd="0" parTransId="{C5B32DEE-DD85-471B-8ACA-855E08038161}" sibTransId="{A8ADBCB7-8E43-445A-96E0-02C18332ED7A}"/>
    <dgm:cxn modelId="{6FA20EED-9D32-4ADB-801B-467B3B2A9107}" srcId="{33DEACFC-3810-45E0-8506-F1EF8A600000}" destId="{9AC8C831-1D11-45DC-950B-A69F3FAD7DF7}" srcOrd="1" destOrd="0" parTransId="{30832F32-2B68-4F60-AB47-2B7E468C11C5}" sibTransId="{487E994D-BB88-4F16-B123-42E969D541FB}"/>
    <dgm:cxn modelId="{DF8236C7-F95D-4123-BA15-585C958ECF09}" type="presParOf" srcId="{690D708F-39C6-450A-9DC2-B2B8D95EE510}" destId="{C56E3214-0A1C-484E-A667-9E3964463781}" srcOrd="0" destOrd="0" presId="urn:microsoft.com/office/officeart/2005/8/layout/matrix3"/>
    <dgm:cxn modelId="{A7FC9C97-63FD-4E67-AC5E-8267CA37411C}" type="presParOf" srcId="{690D708F-39C6-450A-9DC2-B2B8D95EE510}" destId="{05BBDBE4-EF6B-4B46-9217-A10170742BE7}" srcOrd="1" destOrd="0" presId="urn:microsoft.com/office/officeart/2005/8/layout/matrix3"/>
    <dgm:cxn modelId="{D88F4DEA-C6AC-4F79-8531-B51A40E4745E}" type="presParOf" srcId="{690D708F-39C6-450A-9DC2-B2B8D95EE510}" destId="{04F74CA4-1E75-4B96-A401-243C2DCF3686}" srcOrd="2" destOrd="0" presId="urn:microsoft.com/office/officeart/2005/8/layout/matrix3"/>
    <dgm:cxn modelId="{7D5A1007-6F48-46FA-87A1-A3A625762C59}" type="presParOf" srcId="{690D708F-39C6-450A-9DC2-B2B8D95EE510}" destId="{B4E3EA2C-82B0-471E-867A-AF7FF56528C1}" srcOrd="3" destOrd="0" presId="urn:microsoft.com/office/officeart/2005/8/layout/matrix3"/>
    <dgm:cxn modelId="{A9AC1C3C-3285-4DA1-805F-59767E8CE552}" type="presParOf" srcId="{690D708F-39C6-450A-9DC2-B2B8D95EE510}" destId="{3B2C0B6A-B4C3-406B-BFCB-BA4D2A1AF3A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E107A8-5648-4FAA-AC11-5DB410FC77C1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6FD2AB1E-1748-4CF9-9CB9-CC718AF5CC89}">
      <dgm:prSet/>
      <dgm:spPr/>
      <dgm:t>
        <a:bodyPr/>
        <a:lstStyle/>
        <a:p>
          <a:r>
            <a:rPr lang="it-IT" b="0" i="0" baseline="0"/>
            <a:t>2 million people in the US get antibiotic-resistant infections every year.</a:t>
          </a:r>
          <a:endParaRPr lang="en-US"/>
        </a:p>
      </dgm:t>
    </dgm:pt>
    <dgm:pt modelId="{0C96C477-2C67-4F46-8781-B610D926D3E1}" type="parTrans" cxnId="{CA3ABA9E-338C-4606-8B2C-326B1E22FC44}">
      <dgm:prSet/>
      <dgm:spPr/>
      <dgm:t>
        <a:bodyPr/>
        <a:lstStyle/>
        <a:p>
          <a:endParaRPr lang="en-US"/>
        </a:p>
      </dgm:t>
    </dgm:pt>
    <dgm:pt modelId="{78227EEB-43BD-4766-9E20-A471E6C742E3}" type="sibTrans" cxnId="{CA3ABA9E-338C-4606-8B2C-326B1E22FC44}">
      <dgm:prSet/>
      <dgm:spPr/>
      <dgm:t>
        <a:bodyPr/>
        <a:lstStyle/>
        <a:p>
          <a:endParaRPr lang="en-US"/>
        </a:p>
      </dgm:t>
    </dgm:pt>
    <dgm:pt modelId="{FE8B962C-8B90-44F0-9F61-231A522AC12B}">
      <dgm:prSet/>
      <dgm:spPr/>
      <dgm:t>
        <a:bodyPr/>
        <a:lstStyle/>
        <a:p>
          <a:r>
            <a:rPr lang="it-IT" b="0" i="0" baseline="0"/>
            <a:t>23,000 people die every year because antibiotics don’t work.</a:t>
          </a:r>
          <a:endParaRPr lang="en-US"/>
        </a:p>
      </dgm:t>
    </dgm:pt>
    <dgm:pt modelId="{CEEB9A36-04CF-4FDA-8DBB-29565C86ED82}" type="parTrans" cxnId="{95ACCD72-BC8B-4044-B1D0-B6E1B7FFC9B9}">
      <dgm:prSet/>
      <dgm:spPr/>
      <dgm:t>
        <a:bodyPr/>
        <a:lstStyle/>
        <a:p>
          <a:endParaRPr lang="en-US"/>
        </a:p>
      </dgm:t>
    </dgm:pt>
    <dgm:pt modelId="{810F95CB-19F9-4418-A35E-C49C22B8968E}" type="sibTrans" cxnId="{95ACCD72-BC8B-4044-B1D0-B6E1B7FFC9B9}">
      <dgm:prSet/>
      <dgm:spPr/>
      <dgm:t>
        <a:bodyPr/>
        <a:lstStyle/>
        <a:p>
          <a:endParaRPr lang="en-US"/>
        </a:p>
      </dgm:t>
    </dgm:pt>
    <dgm:pt modelId="{52E0253F-87AE-4B13-9868-765712D51FFB}">
      <dgm:prSet/>
      <dgm:spPr/>
      <dgm:t>
        <a:bodyPr/>
        <a:lstStyle/>
        <a:p>
          <a:r>
            <a:rPr lang="it-IT" b="0" i="0" baseline="0"/>
            <a:t>In the world, over 700,000 people die each year.</a:t>
          </a:r>
          <a:endParaRPr lang="en-US"/>
        </a:p>
      </dgm:t>
    </dgm:pt>
    <dgm:pt modelId="{2ED91B22-21AA-4D11-86DC-1680D4CC7213}" type="parTrans" cxnId="{2D7EE66B-A15A-4078-A3A8-DAEC85ECF02F}">
      <dgm:prSet/>
      <dgm:spPr/>
      <dgm:t>
        <a:bodyPr/>
        <a:lstStyle/>
        <a:p>
          <a:endParaRPr lang="en-US"/>
        </a:p>
      </dgm:t>
    </dgm:pt>
    <dgm:pt modelId="{6EDD2E55-24C5-4D4B-9CD1-A311FF18649D}" type="sibTrans" cxnId="{2D7EE66B-A15A-4078-A3A8-DAEC85ECF02F}">
      <dgm:prSet/>
      <dgm:spPr/>
      <dgm:t>
        <a:bodyPr/>
        <a:lstStyle/>
        <a:p>
          <a:endParaRPr lang="en-US"/>
        </a:p>
      </dgm:t>
    </dgm:pt>
    <dgm:pt modelId="{FB2BAFBD-5664-49DC-B40C-4163DC6DE43C}">
      <dgm:prSet/>
      <dgm:spPr/>
      <dgm:t>
        <a:bodyPr/>
        <a:lstStyle/>
        <a:p>
          <a:r>
            <a:rPr lang="it-IT" b="0" i="0" baseline="0"/>
            <a:t>The UN says this is a global health threat.</a:t>
          </a:r>
          <a:endParaRPr lang="en-US"/>
        </a:p>
      </dgm:t>
    </dgm:pt>
    <dgm:pt modelId="{1919F434-88FA-4664-9D25-B93EB5F6C4F1}" type="parTrans" cxnId="{FD7FF05C-55E6-4347-B7F6-4CED5F38559D}">
      <dgm:prSet/>
      <dgm:spPr/>
      <dgm:t>
        <a:bodyPr/>
        <a:lstStyle/>
        <a:p>
          <a:endParaRPr lang="en-US"/>
        </a:p>
      </dgm:t>
    </dgm:pt>
    <dgm:pt modelId="{9CD60750-4530-446F-A49D-E1937527C6BA}" type="sibTrans" cxnId="{FD7FF05C-55E6-4347-B7F6-4CED5F38559D}">
      <dgm:prSet/>
      <dgm:spPr/>
      <dgm:t>
        <a:bodyPr/>
        <a:lstStyle/>
        <a:p>
          <a:endParaRPr lang="en-US"/>
        </a:p>
      </dgm:t>
    </dgm:pt>
    <dgm:pt modelId="{E99036A0-A112-4892-8623-F4EED1820FC7}" type="pres">
      <dgm:prSet presAssocID="{12E107A8-5648-4FAA-AC11-5DB410FC77C1}" presName="linear" presStyleCnt="0">
        <dgm:presLayoutVars>
          <dgm:animLvl val="lvl"/>
          <dgm:resizeHandles val="exact"/>
        </dgm:presLayoutVars>
      </dgm:prSet>
      <dgm:spPr/>
    </dgm:pt>
    <dgm:pt modelId="{1D4A8D5D-627B-4488-A822-C18EA60F5940}" type="pres">
      <dgm:prSet presAssocID="{6FD2AB1E-1748-4CF9-9CB9-CC718AF5CC8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C6CE946-C47C-4283-ADCF-CE1A00A69176}" type="pres">
      <dgm:prSet presAssocID="{78227EEB-43BD-4766-9E20-A471E6C742E3}" presName="spacer" presStyleCnt="0"/>
      <dgm:spPr/>
    </dgm:pt>
    <dgm:pt modelId="{66DEF366-C34C-4A6F-8A06-D11484A87698}" type="pres">
      <dgm:prSet presAssocID="{FE8B962C-8B90-44F0-9F61-231A522AC12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EDCCFEC-126B-4CAF-BD45-42005ABA051C}" type="pres">
      <dgm:prSet presAssocID="{810F95CB-19F9-4418-A35E-C49C22B8968E}" presName="spacer" presStyleCnt="0"/>
      <dgm:spPr/>
    </dgm:pt>
    <dgm:pt modelId="{D58A67C8-B2F9-4487-A718-247A74D14511}" type="pres">
      <dgm:prSet presAssocID="{52E0253F-87AE-4B13-9868-765712D51FF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E9E8FEA-3009-4207-92FE-E24CD7DD79DF}" type="pres">
      <dgm:prSet presAssocID="{6EDD2E55-24C5-4D4B-9CD1-A311FF18649D}" presName="spacer" presStyleCnt="0"/>
      <dgm:spPr/>
    </dgm:pt>
    <dgm:pt modelId="{91DE2F59-DB4A-41F8-83FB-90231EB029B7}" type="pres">
      <dgm:prSet presAssocID="{FB2BAFBD-5664-49DC-B40C-4163DC6DE43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D7FF05C-55E6-4347-B7F6-4CED5F38559D}" srcId="{12E107A8-5648-4FAA-AC11-5DB410FC77C1}" destId="{FB2BAFBD-5664-49DC-B40C-4163DC6DE43C}" srcOrd="3" destOrd="0" parTransId="{1919F434-88FA-4664-9D25-B93EB5F6C4F1}" sibTransId="{9CD60750-4530-446F-A49D-E1937527C6BA}"/>
    <dgm:cxn modelId="{AC69925F-6634-4210-8E23-155BB94AF852}" type="presOf" srcId="{FB2BAFBD-5664-49DC-B40C-4163DC6DE43C}" destId="{91DE2F59-DB4A-41F8-83FB-90231EB029B7}" srcOrd="0" destOrd="0" presId="urn:microsoft.com/office/officeart/2005/8/layout/vList2"/>
    <dgm:cxn modelId="{EBD29F61-C3BF-422B-8A7C-93D699BF822A}" type="presOf" srcId="{52E0253F-87AE-4B13-9868-765712D51FFB}" destId="{D58A67C8-B2F9-4487-A718-247A74D14511}" srcOrd="0" destOrd="0" presId="urn:microsoft.com/office/officeart/2005/8/layout/vList2"/>
    <dgm:cxn modelId="{2D7EE66B-A15A-4078-A3A8-DAEC85ECF02F}" srcId="{12E107A8-5648-4FAA-AC11-5DB410FC77C1}" destId="{52E0253F-87AE-4B13-9868-765712D51FFB}" srcOrd="2" destOrd="0" parTransId="{2ED91B22-21AA-4D11-86DC-1680D4CC7213}" sibTransId="{6EDD2E55-24C5-4D4B-9CD1-A311FF18649D}"/>
    <dgm:cxn modelId="{95ACCD72-BC8B-4044-B1D0-B6E1B7FFC9B9}" srcId="{12E107A8-5648-4FAA-AC11-5DB410FC77C1}" destId="{FE8B962C-8B90-44F0-9F61-231A522AC12B}" srcOrd="1" destOrd="0" parTransId="{CEEB9A36-04CF-4FDA-8DBB-29565C86ED82}" sibTransId="{810F95CB-19F9-4418-A35E-C49C22B8968E}"/>
    <dgm:cxn modelId="{78DED387-DC49-448F-8B6C-C01BECD4EBFA}" type="presOf" srcId="{FE8B962C-8B90-44F0-9F61-231A522AC12B}" destId="{66DEF366-C34C-4A6F-8A06-D11484A87698}" srcOrd="0" destOrd="0" presId="urn:microsoft.com/office/officeart/2005/8/layout/vList2"/>
    <dgm:cxn modelId="{CA3ABA9E-338C-4606-8B2C-326B1E22FC44}" srcId="{12E107A8-5648-4FAA-AC11-5DB410FC77C1}" destId="{6FD2AB1E-1748-4CF9-9CB9-CC718AF5CC89}" srcOrd="0" destOrd="0" parTransId="{0C96C477-2C67-4F46-8781-B610D926D3E1}" sibTransId="{78227EEB-43BD-4766-9E20-A471E6C742E3}"/>
    <dgm:cxn modelId="{4C5D12AE-B28D-4DE6-83F1-4B6B6983AD7F}" type="presOf" srcId="{12E107A8-5648-4FAA-AC11-5DB410FC77C1}" destId="{E99036A0-A112-4892-8623-F4EED1820FC7}" srcOrd="0" destOrd="0" presId="urn:microsoft.com/office/officeart/2005/8/layout/vList2"/>
    <dgm:cxn modelId="{4F08F3B3-8EEA-4F64-B8AC-EC9151AA8711}" type="presOf" srcId="{6FD2AB1E-1748-4CF9-9CB9-CC718AF5CC89}" destId="{1D4A8D5D-627B-4488-A822-C18EA60F5940}" srcOrd="0" destOrd="0" presId="urn:microsoft.com/office/officeart/2005/8/layout/vList2"/>
    <dgm:cxn modelId="{D22A5E2F-9D71-4765-BA4A-02568D5C6E46}" type="presParOf" srcId="{E99036A0-A112-4892-8623-F4EED1820FC7}" destId="{1D4A8D5D-627B-4488-A822-C18EA60F5940}" srcOrd="0" destOrd="0" presId="urn:microsoft.com/office/officeart/2005/8/layout/vList2"/>
    <dgm:cxn modelId="{C60787C5-0AAD-4BED-AA34-C62CAE37AC77}" type="presParOf" srcId="{E99036A0-A112-4892-8623-F4EED1820FC7}" destId="{AC6CE946-C47C-4283-ADCF-CE1A00A69176}" srcOrd="1" destOrd="0" presId="urn:microsoft.com/office/officeart/2005/8/layout/vList2"/>
    <dgm:cxn modelId="{78A4B8BB-C436-4118-A919-571B5EFE9113}" type="presParOf" srcId="{E99036A0-A112-4892-8623-F4EED1820FC7}" destId="{66DEF366-C34C-4A6F-8A06-D11484A87698}" srcOrd="2" destOrd="0" presId="urn:microsoft.com/office/officeart/2005/8/layout/vList2"/>
    <dgm:cxn modelId="{FF057802-4ACC-4052-8735-A4B148B071FB}" type="presParOf" srcId="{E99036A0-A112-4892-8623-F4EED1820FC7}" destId="{EEDCCFEC-126B-4CAF-BD45-42005ABA051C}" srcOrd="3" destOrd="0" presId="urn:microsoft.com/office/officeart/2005/8/layout/vList2"/>
    <dgm:cxn modelId="{03B4E330-0B18-4B16-8B0A-E0B28CD3F153}" type="presParOf" srcId="{E99036A0-A112-4892-8623-F4EED1820FC7}" destId="{D58A67C8-B2F9-4487-A718-247A74D14511}" srcOrd="4" destOrd="0" presId="urn:microsoft.com/office/officeart/2005/8/layout/vList2"/>
    <dgm:cxn modelId="{3BDE4D55-E59E-4596-BDF0-60A21CD244D4}" type="presParOf" srcId="{E99036A0-A112-4892-8623-F4EED1820FC7}" destId="{6E9E8FEA-3009-4207-92FE-E24CD7DD79DF}" srcOrd="5" destOrd="0" presId="urn:microsoft.com/office/officeart/2005/8/layout/vList2"/>
    <dgm:cxn modelId="{29C0AC09-F934-448F-B6A8-0A4CF0C222DD}" type="presParOf" srcId="{E99036A0-A112-4892-8623-F4EED1820FC7}" destId="{91DE2F59-DB4A-41F8-83FB-90231EB029B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C1C1D7-D18E-48AA-B6E3-310F3980AC1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9373CCE-9F6A-4556-8B6B-6A38E91DD1F4}">
      <dgm:prSet/>
      <dgm:spPr/>
      <dgm:t>
        <a:bodyPr/>
        <a:lstStyle/>
        <a:p>
          <a:r>
            <a:rPr lang="it-IT" b="0" i="0" baseline="0"/>
            <a:t>Eat less industrial meat.</a:t>
          </a:r>
          <a:endParaRPr lang="en-US"/>
        </a:p>
      </dgm:t>
    </dgm:pt>
    <dgm:pt modelId="{383866BC-88BB-413F-968A-43C02B7417D4}" type="parTrans" cxnId="{DEDF1776-8926-4006-9FED-1EF55C0B0278}">
      <dgm:prSet/>
      <dgm:spPr/>
      <dgm:t>
        <a:bodyPr/>
        <a:lstStyle/>
        <a:p>
          <a:endParaRPr lang="en-US"/>
        </a:p>
      </dgm:t>
    </dgm:pt>
    <dgm:pt modelId="{48BA1DAA-6F26-4D14-BCFC-340FF12BA84C}" type="sibTrans" cxnId="{DEDF1776-8926-4006-9FED-1EF55C0B0278}">
      <dgm:prSet/>
      <dgm:spPr/>
      <dgm:t>
        <a:bodyPr/>
        <a:lstStyle/>
        <a:p>
          <a:endParaRPr lang="en-US"/>
        </a:p>
      </dgm:t>
    </dgm:pt>
    <dgm:pt modelId="{3E01986B-43B6-4EDB-BE83-7379A098D960}">
      <dgm:prSet/>
      <dgm:spPr/>
      <dgm:t>
        <a:bodyPr/>
        <a:lstStyle/>
        <a:p>
          <a:r>
            <a:rPr lang="it-IT" b="0" i="0" baseline="0"/>
            <a:t>Buy meat from farms that don’t use antibiotics.</a:t>
          </a:r>
          <a:endParaRPr lang="en-US"/>
        </a:p>
      </dgm:t>
    </dgm:pt>
    <dgm:pt modelId="{E9CC4106-3C71-48E9-A40E-9517463F5AD2}" type="parTrans" cxnId="{39A8E302-AF47-4FBE-A48E-53825D15ADC8}">
      <dgm:prSet/>
      <dgm:spPr/>
      <dgm:t>
        <a:bodyPr/>
        <a:lstStyle/>
        <a:p>
          <a:endParaRPr lang="en-US"/>
        </a:p>
      </dgm:t>
    </dgm:pt>
    <dgm:pt modelId="{491AE95F-FFA6-4CB0-A080-1C688EB4F51B}" type="sibTrans" cxnId="{39A8E302-AF47-4FBE-A48E-53825D15ADC8}">
      <dgm:prSet/>
      <dgm:spPr/>
      <dgm:t>
        <a:bodyPr/>
        <a:lstStyle/>
        <a:p>
          <a:endParaRPr lang="en-US"/>
        </a:p>
      </dgm:t>
    </dgm:pt>
    <dgm:pt modelId="{A5AED89F-4AEC-46C4-B21B-F699336D56DB}">
      <dgm:prSet/>
      <dgm:spPr/>
      <dgm:t>
        <a:bodyPr/>
        <a:lstStyle/>
        <a:p>
          <a:r>
            <a:rPr lang="it-IT" b="0" i="0" baseline="0"/>
            <a:t>Look for labels like “antibiotic-free.”</a:t>
          </a:r>
          <a:endParaRPr lang="en-US"/>
        </a:p>
      </dgm:t>
    </dgm:pt>
    <dgm:pt modelId="{8D2AC930-2837-431B-8C5C-039BF3FCBEE4}" type="parTrans" cxnId="{6D1A13F3-B47E-49B6-AC73-FD94414E193E}">
      <dgm:prSet/>
      <dgm:spPr/>
      <dgm:t>
        <a:bodyPr/>
        <a:lstStyle/>
        <a:p>
          <a:endParaRPr lang="en-US"/>
        </a:p>
      </dgm:t>
    </dgm:pt>
    <dgm:pt modelId="{54C8B81D-F997-4160-81DD-70BCEF1BD86C}" type="sibTrans" cxnId="{6D1A13F3-B47E-49B6-AC73-FD94414E193E}">
      <dgm:prSet/>
      <dgm:spPr/>
      <dgm:t>
        <a:bodyPr/>
        <a:lstStyle/>
        <a:p>
          <a:endParaRPr lang="en-US"/>
        </a:p>
      </dgm:t>
    </dgm:pt>
    <dgm:pt modelId="{D290BA72-7F17-4A08-8848-EE906364250C}">
      <dgm:prSet/>
      <dgm:spPr/>
      <dgm:t>
        <a:bodyPr/>
        <a:lstStyle/>
        <a:p>
          <a:r>
            <a:rPr lang="it-IT" b="0" i="0" baseline="0"/>
            <a:t>Support laws that protect food safety.</a:t>
          </a:r>
          <a:endParaRPr lang="en-US"/>
        </a:p>
      </dgm:t>
    </dgm:pt>
    <dgm:pt modelId="{CDB00709-9021-4DC9-A213-B11BD39ABA4A}" type="parTrans" cxnId="{76E43D06-D35C-4F89-8F35-03E29641BEF3}">
      <dgm:prSet/>
      <dgm:spPr/>
      <dgm:t>
        <a:bodyPr/>
        <a:lstStyle/>
        <a:p>
          <a:endParaRPr lang="en-US"/>
        </a:p>
      </dgm:t>
    </dgm:pt>
    <dgm:pt modelId="{FBEECCF6-D799-4B38-9F01-F5986662BBA3}" type="sibTrans" cxnId="{76E43D06-D35C-4F89-8F35-03E29641BEF3}">
      <dgm:prSet/>
      <dgm:spPr/>
      <dgm:t>
        <a:bodyPr/>
        <a:lstStyle/>
        <a:p>
          <a:endParaRPr lang="en-US"/>
        </a:p>
      </dgm:t>
    </dgm:pt>
    <dgm:pt modelId="{7AFF17AE-53BB-477E-AF86-3973101480B6}" type="pres">
      <dgm:prSet presAssocID="{EFC1C1D7-D18E-48AA-B6E3-310F3980AC1A}" presName="linear" presStyleCnt="0">
        <dgm:presLayoutVars>
          <dgm:animLvl val="lvl"/>
          <dgm:resizeHandles val="exact"/>
        </dgm:presLayoutVars>
      </dgm:prSet>
      <dgm:spPr/>
    </dgm:pt>
    <dgm:pt modelId="{4EB1BE5B-6585-432C-9113-E5138C097CE6}" type="pres">
      <dgm:prSet presAssocID="{89373CCE-9F6A-4556-8B6B-6A38E91DD1F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4306FDC-05A9-4D05-8378-5EADB18DB43B}" type="pres">
      <dgm:prSet presAssocID="{48BA1DAA-6F26-4D14-BCFC-340FF12BA84C}" presName="spacer" presStyleCnt="0"/>
      <dgm:spPr/>
    </dgm:pt>
    <dgm:pt modelId="{AF05E8A5-6B10-4D33-8B53-DD5D4BB2E55E}" type="pres">
      <dgm:prSet presAssocID="{3E01986B-43B6-4EDB-BE83-7379A098D96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5F41B8-9B0E-4004-89F2-BB5129AF99D2}" type="pres">
      <dgm:prSet presAssocID="{491AE95F-FFA6-4CB0-A080-1C688EB4F51B}" presName="spacer" presStyleCnt="0"/>
      <dgm:spPr/>
    </dgm:pt>
    <dgm:pt modelId="{C6EF31A4-2CE8-4571-8B86-B6DDD443A5D0}" type="pres">
      <dgm:prSet presAssocID="{A5AED89F-4AEC-46C4-B21B-F699336D56D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8633D7B-B4BB-4BC1-A8D4-1B9E5E30DA6A}" type="pres">
      <dgm:prSet presAssocID="{54C8B81D-F997-4160-81DD-70BCEF1BD86C}" presName="spacer" presStyleCnt="0"/>
      <dgm:spPr/>
    </dgm:pt>
    <dgm:pt modelId="{7B6886C1-14AF-452B-B4B4-3356B5214D6E}" type="pres">
      <dgm:prSet presAssocID="{D290BA72-7F17-4A08-8848-EE906364250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9A8E302-AF47-4FBE-A48E-53825D15ADC8}" srcId="{EFC1C1D7-D18E-48AA-B6E3-310F3980AC1A}" destId="{3E01986B-43B6-4EDB-BE83-7379A098D960}" srcOrd="1" destOrd="0" parTransId="{E9CC4106-3C71-48E9-A40E-9517463F5AD2}" sibTransId="{491AE95F-FFA6-4CB0-A080-1C688EB4F51B}"/>
    <dgm:cxn modelId="{76E43D06-D35C-4F89-8F35-03E29641BEF3}" srcId="{EFC1C1D7-D18E-48AA-B6E3-310F3980AC1A}" destId="{D290BA72-7F17-4A08-8848-EE906364250C}" srcOrd="3" destOrd="0" parTransId="{CDB00709-9021-4DC9-A213-B11BD39ABA4A}" sibTransId="{FBEECCF6-D799-4B38-9F01-F5986662BBA3}"/>
    <dgm:cxn modelId="{E03EBB3E-9BD8-4CA1-8CF3-C2362D846215}" type="presOf" srcId="{3E01986B-43B6-4EDB-BE83-7379A098D960}" destId="{AF05E8A5-6B10-4D33-8B53-DD5D4BB2E55E}" srcOrd="0" destOrd="0" presId="urn:microsoft.com/office/officeart/2005/8/layout/vList2"/>
    <dgm:cxn modelId="{807A4F46-3173-4E21-BD95-A920DE9FB732}" type="presOf" srcId="{D290BA72-7F17-4A08-8848-EE906364250C}" destId="{7B6886C1-14AF-452B-B4B4-3356B5214D6E}" srcOrd="0" destOrd="0" presId="urn:microsoft.com/office/officeart/2005/8/layout/vList2"/>
    <dgm:cxn modelId="{5FBB674E-50FE-4304-8B2E-BEE157D590A9}" type="presOf" srcId="{EFC1C1D7-D18E-48AA-B6E3-310F3980AC1A}" destId="{7AFF17AE-53BB-477E-AF86-3973101480B6}" srcOrd="0" destOrd="0" presId="urn:microsoft.com/office/officeart/2005/8/layout/vList2"/>
    <dgm:cxn modelId="{DEDF1776-8926-4006-9FED-1EF55C0B0278}" srcId="{EFC1C1D7-D18E-48AA-B6E3-310F3980AC1A}" destId="{89373CCE-9F6A-4556-8B6B-6A38E91DD1F4}" srcOrd="0" destOrd="0" parTransId="{383866BC-88BB-413F-968A-43C02B7417D4}" sibTransId="{48BA1DAA-6F26-4D14-BCFC-340FF12BA84C}"/>
    <dgm:cxn modelId="{A862D7B2-4C4A-402B-B125-FC8FCAC96101}" type="presOf" srcId="{A5AED89F-4AEC-46C4-B21B-F699336D56DB}" destId="{C6EF31A4-2CE8-4571-8B86-B6DDD443A5D0}" srcOrd="0" destOrd="0" presId="urn:microsoft.com/office/officeart/2005/8/layout/vList2"/>
    <dgm:cxn modelId="{EC7FA0BE-C030-407E-9B76-4F90D336B1B0}" type="presOf" srcId="{89373CCE-9F6A-4556-8B6B-6A38E91DD1F4}" destId="{4EB1BE5B-6585-432C-9113-E5138C097CE6}" srcOrd="0" destOrd="0" presId="urn:microsoft.com/office/officeart/2005/8/layout/vList2"/>
    <dgm:cxn modelId="{6D1A13F3-B47E-49B6-AC73-FD94414E193E}" srcId="{EFC1C1D7-D18E-48AA-B6E3-310F3980AC1A}" destId="{A5AED89F-4AEC-46C4-B21B-F699336D56DB}" srcOrd="2" destOrd="0" parTransId="{8D2AC930-2837-431B-8C5C-039BF3FCBEE4}" sibTransId="{54C8B81D-F997-4160-81DD-70BCEF1BD86C}"/>
    <dgm:cxn modelId="{FD93A814-DB27-41B2-B794-E3780DDEF88B}" type="presParOf" srcId="{7AFF17AE-53BB-477E-AF86-3973101480B6}" destId="{4EB1BE5B-6585-432C-9113-E5138C097CE6}" srcOrd="0" destOrd="0" presId="urn:microsoft.com/office/officeart/2005/8/layout/vList2"/>
    <dgm:cxn modelId="{E6AEBC48-9FE7-492B-8C82-B87B6033E6E5}" type="presParOf" srcId="{7AFF17AE-53BB-477E-AF86-3973101480B6}" destId="{44306FDC-05A9-4D05-8378-5EADB18DB43B}" srcOrd="1" destOrd="0" presId="urn:microsoft.com/office/officeart/2005/8/layout/vList2"/>
    <dgm:cxn modelId="{3012CF1F-3FD9-4E4B-92AC-1960EE552A08}" type="presParOf" srcId="{7AFF17AE-53BB-477E-AF86-3973101480B6}" destId="{AF05E8A5-6B10-4D33-8B53-DD5D4BB2E55E}" srcOrd="2" destOrd="0" presId="urn:microsoft.com/office/officeart/2005/8/layout/vList2"/>
    <dgm:cxn modelId="{EC5F2F9D-2D05-4B81-B60E-10C345441A51}" type="presParOf" srcId="{7AFF17AE-53BB-477E-AF86-3973101480B6}" destId="{845F41B8-9B0E-4004-89F2-BB5129AF99D2}" srcOrd="3" destOrd="0" presId="urn:microsoft.com/office/officeart/2005/8/layout/vList2"/>
    <dgm:cxn modelId="{EB4BD1D5-3DC3-4C87-B3A5-E8C97D97500A}" type="presParOf" srcId="{7AFF17AE-53BB-477E-AF86-3973101480B6}" destId="{C6EF31A4-2CE8-4571-8B86-B6DDD443A5D0}" srcOrd="4" destOrd="0" presId="urn:microsoft.com/office/officeart/2005/8/layout/vList2"/>
    <dgm:cxn modelId="{086F5E86-8C40-44A3-87F1-1E610EA02B15}" type="presParOf" srcId="{7AFF17AE-53BB-477E-AF86-3973101480B6}" destId="{38633D7B-B4BB-4BC1-A8D4-1B9E5E30DA6A}" srcOrd="5" destOrd="0" presId="urn:microsoft.com/office/officeart/2005/8/layout/vList2"/>
    <dgm:cxn modelId="{D34B82AD-626F-4DAA-8577-3010B6D40D2F}" type="presParOf" srcId="{7AFF17AE-53BB-477E-AF86-3973101480B6}" destId="{7B6886C1-14AF-452B-B4B4-3356B5214D6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E3214-0A1C-484E-A667-9E3964463781}">
      <dsp:nvSpPr>
        <dsp:cNvPr id="0" name=""/>
        <dsp:cNvSpPr/>
      </dsp:nvSpPr>
      <dsp:spPr>
        <a:xfrm>
          <a:off x="291438" y="0"/>
          <a:ext cx="5243715" cy="524371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BDBE4-EF6B-4B46-9217-A10170742BE7}">
      <dsp:nvSpPr>
        <dsp:cNvPr id="0" name=""/>
        <dsp:cNvSpPr/>
      </dsp:nvSpPr>
      <dsp:spPr>
        <a:xfrm>
          <a:off x="789590" y="498152"/>
          <a:ext cx="2045048" cy="20450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i="0" kern="1200" baseline="0"/>
            <a:t>Antibiotics are used to kill bacteria.</a:t>
          </a:r>
          <a:endParaRPr lang="en-US" sz="2000" kern="1200"/>
        </a:p>
      </dsp:txBody>
      <dsp:txXfrm>
        <a:off x="889421" y="597983"/>
        <a:ext cx="1845386" cy="1845386"/>
      </dsp:txXfrm>
    </dsp:sp>
    <dsp:sp modelId="{04F74CA4-1E75-4B96-A401-243C2DCF3686}">
      <dsp:nvSpPr>
        <dsp:cNvPr id="0" name=""/>
        <dsp:cNvSpPr/>
      </dsp:nvSpPr>
      <dsp:spPr>
        <a:xfrm>
          <a:off x="2991951" y="498152"/>
          <a:ext cx="2045048" cy="20450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i="0" kern="1200" baseline="0"/>
            <a:t>In factory farms, animals get antibiotics even when they are not sick.</a:t>
          </a:r>
          <a:endParaRPr lang="en-US" sz="2000" kern="1200"/>
        </a:p>
      </dsp:txBody>
      <dsp:txXfrm>
        <a:off x="3091782" y="597983"/>
        <a:ext cx="1845386" cy="1845386"/>
      </dsp:txXfrm>
    </dsp:sp>
    <dsp:sp modelId="{B4E3EA2C-82B0-471E-867A-AF7FF56528C1}">
      <dsp:nvSpPr>
        <dsp:cNvPr id="0" name=""/>
        <dsp:cNvSpPr/>
      </dsp:nvSpPr>
      <dsp:spPr>
        <a:xfrm>
          <a:off x="789590" y="2700513"/>
          <a:ext cx="2045048" cy="20450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i="0" kern="1200" baseline="0"/>
            <a:t>This creates “superbugs” – bacteria that antibiotics cannot kill.</a:t>
          </a:r>
          <a:endParaRPr lang="en-US" sz="2000" kern="1200"/>
        </a:p>
      </dsp:txBody>
      <dsp:txXfrm>
        <a:off x="889421" y="2800344"/>
        <a:ext cx="1845386" cy="1845386"/>
      </dsp:txXfrm>
    </dsp:sp>
    <dsp:sp modelId="{3B2C0B6A-B4C3-406B-BFCB-BA4D2A1AF3A8}">
      <dsp:nvSpPr>
        <dsp:cNvPr id="0" name=""/>
        <dsp:cNvSpPr/>
      </dsp:nvSpPr>
      <dsp:spPr>
        <a:xfrm>
          <a:off x="2991951" y="2700513"/>
          <a:ext cx="2045048" cy="20450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i="0" kern="1200" baseline="0"/>
            <a:t>These bacteria can spread to humans.</a:t>
          </a:r>
          <a:endParaRPr lang="en-US" sz="2000" kern="1200"/>
        </a:p>
      </dsp:txBody>
      <dsp:txXfrm>
        <a:off x="3091782" y="2800344"/>
        <a:ext cx="1845386" cy="1845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A8D5D-627B-4488-A822-C18EA60F5940}">
      <dsp:nvSpPr>
        <dsp:cNvPr id="0" name=""/>
        <dsp:cNvSpPr/>
      </dsp:nvSpPr>
      <dsp:spPr>
        <a:xfrm>
          <a:off x="0" y="3244"/>
          <a:ext cx="5895581" cy="968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0" i="0" kern="1200" baseline="0"/>
            <a:t>2 million people in the US get antibiotic-resistant infections every year.</a:t>
          </a:r>
          <a:endParaRPr lang="en-US" sz="2300" kern="1200"/>
        </a:p>
      </dsp:txBody>
      <dsp:txXfrm>
        <a:off x="47291" y="50535"/>
        <a:ext cx="5800999" cy="874178"/>
      </dsp:txXfrm>
    </dsp:sp>
    <dsp:sp modelId="{66DEF366-C34C-4A6F-8A06-D11484A87698}">
      <dsp:nvSpPr>
        <dsp:cNvPr id="0" name=""/>
        <dsp:cNvSpPr/>
      </dsp:nvSpPr>
      <dsp:spPr>
        <a:xfrm>
          <a:off x="0" y="1038244"/>
          <a:ext cx="5895581" cy="968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0" i="0" kern="1200" baseline="0"/>
            <a:t>23,000 people die every year because antibiotics don’t work.</a:t>
          </a:r>
          <a:endParaRPr lang="en-US" sz="2300" kern="1200"/>
        </a:p>
      </dsp:txBody>
      <dsp:txXfrm>
        <a:off x="47291" y="1085535"/>
        <a:ext cx="5800999" cy="874178"/>
      </dsp:txXfrm>
    </dsp:sp>
    <dsp:sp modelId="{D58A67C8-B2F9-4487-A718-247A74D14511}">
      <dsp:nvSpPr>
        <dsp:cNvPr id="0" name=""/>
        <dsp:cNvSpPr/>
      </dsp:nvSpPr>
      <dsp:spPr>
        <a:xfrm>
          <a:off x="0" y="2073245"/>
          <a:ext cx="5895581" cy="968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0" i="0" kern="1200" baseline="0"/>
            <a:t>In the world, over 700,000 people die each year.</a:t>
          </a:r>
          <a:endParaRPr lang="en-US" sz="2300" kern="1200"/>
        </a:p>
      </dsp:txBody>
      <dsp:txXfrm>
        <a:off x="47291" y="2120536"/>
        <a:ext cx="5800999" cy="874178"/>
      </dsp:txXfrm>
    </dsp:sp>
    <dsp:sp modelId="{91DE2F59-DB4A-41F8-83FB-90231EB029B7}">
      <dsp:nvSpPr>
        <dsp:cNvPr id="0" name=""/>
        <dsp:cNvSpPr/>
      </dsp:nvSpPr>
      <dsp:spPr>
        <a:xfrm>
          <a:off x="0" y="3108245"/>
          <a:ext cx="5895581" cy="968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0" i="0" kern="1200" baseline="0"/>
            <a:t>The UN says this is a global health threat.</a:t>
          </a:r>
          <a:endParaRPr lang="en-US" sz="2300" kern="1200"/>
        </a:p>
      </dsp:txBody>
      <dsp:txXfrm>
        <a:off x="47291" y="3155536"/>
        <a:ext cx="5800999" cy="8741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1BE5B-6585-432C-9113-E5138C097CE6}">
      <dsp:nvSpPr>
        <dsp:cNvPr id="0" name=""/>
        <dsp:cNvSpPr/>
      </dsp:nvSpPr>
      <dsp:spPr>
        <a:xfrm>
          <a:off x="0" y="565114"/>
          <a:ext cx="6975566" cy="6791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baseline="0"/>
            <a:t>Eat less industrial meat.</a:t>
          </a:r>
          <a:endParaRPr lang="en-US" sz="2700" kern="1200"/>
        </a:p>
      </dsp:txBody>
      <dsp:txXfrm>
        <a:off x="33155" y="598269"/>
        <a:ext cx="6909256" cy="612874"/>
      </dsp:txXfrm>
    </dsp:sp>
    <dsp:sp modelId="{AF05E8A5-6B10-4D33-8B53-DD5D4BB2E55E}">
      <dsp:nvSpPr>
        <dsp:cNvPr id="0" name=""/>
        <dsp:cNvSpPr/>
      </dsp:nvSpPr>
      <dsp:spPr>
        <a:xfrm>
          <a:off x="0" y="1322059"/>
          <a:ext cx="6975566" cy="679184"/>
        </a:xfrm>
        <a:prstGeom prst="roundRect">
          <a:avLst/>
        </a:prstGeom>
        <a:solidFill>
          <a:schemeClr val="accent5">
            <a:hueOff val="730559"/>
            <a:satOff val="-4866"/>
            <a:lumOff val="-77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baseline="0"/>
            <a:t>Buy meat from farms that don’t use antibiotics.</a:t>
          </a:r>
          <a:endParaRPr lang="en-US" sz="2700" kern="1200"/>
        </a:p>
      </dsp:txBody>
      <dsp:txXfrm>
        <a:off x="33155" y="1355214"/>
        <a:ext cx="6909256" cy="612874"/>
      </dsp:txXfrm>
    </dsp:sp>
    <dsp:sp modelId="{C6EF31A4-2CE8-4571-8B86-B6DDD443A5D0}">
      <dsp:nvSpPr>
        <dsp:cNvPr id="0" name=""/>
        <dsp:cNvSpPr/>
      </dsp:nvSpPr>
      <dsp:spPr>
        <a:xfrm>
          <a:off x="0" y="2079005"/>
          <a:ext cx="6975566" cy="679184"/>
        </a:xfrm>
        <a:prstGeom prst="roundRect">
          <a:avLst/>
        </a:prstGeom>
        <a:solidFill>
          <a:schemeClr val="accent5">
            <a:hueOff val="1461119"/>
            <a:satOff val="-9732"/>
            <a:lumOff val="-154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baseline="0"/>
            <a:t>Look for labels like “antibiotic-free.”</a:t>
          </a:r>
          <a:endParaRPr lang="en-US" sz="2700" kern="1200"/>
        </a:p>
      </dsp:txBody>
      <dsp:txXfrm>
        <a:off x="33155" y="2112160"/>
        <a:ext cx="6909256" cy="612874"/>
      </dsp:txXfrm>
    </dsp:sp>
    <dsp:sp modelId="{7B6886C1-14AF-452B-B4B4-3356B5214D6E}">
      <dsp:nvSpPr>
        <dsp:cNvPr id="0" name=""/>
        <dsp:cNvSpPr/>
      </dsp:nvSpPr>
      <dsp:spPr>
        <a:xfrm>
          <a:off x="0" y="2835950"/>
          <a:ext cx="6975566" cy="679184"/>
        </a:xfrm>
        <a:prstGeom prst="roundRect">
          <a:avLst/>
        </a:prstGeom>
        <a:solidFill>
          <a:schemeClr val="accent5">
            <a:hueOff val="2191678"/>
            <a:satOff val="-14598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baseline="0"/>
            <a:t>Support laws that protect food safety.</a:t>
          </a:r>
          <a:endParaRPr lang="en-US" sz="2700" kern="1200"/>
        </a:p>
      </dsp:txBody>
      <dsp:txXfrm>
        <a:off x="33155" y="2869105"/>
        <a:ext cx="6909256" cy="612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F28B-45E3-4585-87E3-73838692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68049"/>
            <a:ext cx="7626795" cy="2841914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755B0-E17A-4B52-A99D-C35BB18BB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02038"/>
            <a:ext cx="7626795" cy="250172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0C28-805B-4DA6-A10E-651C0FD0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EBBA9-C52F-4628-AE0D-DCD1772F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AC57-F8E1-4B54-A111-CB53B320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9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A5B40-C529-41A6-8D06-07AF9430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5A354-E2A8-4A91-9D7A-36D9E0915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D3944-2E3D-42BC-B83D-7630699D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C57FA-204E-4A7A-BAE2-DF17BB0F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DA36D-49FF-495A-8E25-4CCC98E3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34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4ECD05-4E94-4A60-8FDA-700BF100B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olor Fill">
            <a:extLst>
              <a:ext uri="{FF2B5EF4-FFF2-40B4-BE49-F238E27FC236}">
                <a16:creationId xmlns:a16="http://schemas.microsoft.com/office/drawing/2014/main" id="{8BCB0EB2-4067-418C-9465-9D4C71240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4E37999-41E7-446D-8C53-B904C3CE8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38A90E8-87F8-4150-B5EB-E19C8A01AFB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" name="Graphic 9">
              <a:extLst>
                <a:ext uri="{FF2B5EF4-FFF2-40B4-BE49-F238E27FC236}">
                  <a16:creationId xmlns:a16="http://schemas.microsoft.com/office/drawing/2014/main" id="{724DCA1C-A8E8-4F90-8FAE-85B1426C108A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8D6291-6756-44E3-9FCE-0B2ECA5EE664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37CA96E-9DD9-4172-B63B-50DF43B57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3" name="Graphic 9">
              <a:extLst>
                <a:ext uri="{FF2B5EF4-FFF2-40B4-BE49-F238E27FC236}">
                  <a16:creationId xmlns:a16="http://schemas.microsoft.com/office/drawing/2014/main" id="{B335AFFE-BF3D-491C-8255-692B9DAC6775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AA052AAF-7A7C-4EDB-AE2C-FCA3A756C4E5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0" name="Texture">
            <a:extLst>
              <a:ext uri="{FF2B5EF4-FFF2-40B4-BE49-F238E27FC236}">
                <a16:creationId xmlns:a16="http://schemas.microsoft.com/office/drawing/2014/main" id="{31F99E9D-6528-47AC-B178-7032D0E17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DD302-622D-4E42-BD6F-FAAA98B37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6311" y="668049"/>
            <a:ext cx="2628900" cy="5508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0D9F5-C907-405F-BE11-571C61745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668049"/>
            <a:ext cx="6689098" cy="5508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FD860-3FBD-4FE7-A9FD-1D4A4D10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A367B-81B3-4BD3-9C95-18EC0710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D8E54-346D-4D66-BF99-96DA43F80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7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2C84-1247-4534-81D1-136C3E1E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8D490-CEA6-4844-A537-F749658D3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AEFC9-887F-4E73-9938-6032D528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CF0CF-134A-404E-A177-9FAAA039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1B0DC-2D2C-408B-A577-904A2385C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9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55431-EF88-4771-9699-27EF70A5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50"/>
            <a:ext cx="7673389" cy="3816588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F57C3-A928-4093-B3FC-ECC2194AE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767338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FD625-A893-46D3-A518-9E969CB4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AD37A-B380-4B65-9FB9-3FB91412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773B6-CD13-4451-9BF3-C4102BA5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9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1FBD0A-9F7B-4EBB-9982-B55F5F980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88CFF0B8-0BA9-4DD9-B7B2-0655DC841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77B910E-9B87-4291-987B-6883212CB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596CF7-55B3-409D-A36C-F5BE9D625628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2245D23-45D8-474C-8A38-633E99962676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8A8D14-28CA-4095-B2FA-E48B3150A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1D1F176A-19F1-4537-800D-210F29EC1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04C26-6125-4D95-9FC0-50DEB9419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1534" cy="1591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5401A-13E5-4CED-864F-06D6EECCB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341329"/>
            <a:ext cx="5562600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13523-8F78-4766-91D7-03E329B68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1329"/>
            <a:ext cx="4736534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B757F-BAD2-4343-BD57-FC02D0BE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0EF3C-A61E-4F43-9C8F-BC9A6455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9D947-1DC8-4CE9-A031-6EEB776B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5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5BFA9BB-A51E-4D09-8602-5AD901046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lor Fill">
            <a:extLst>
              <a:ext uri="{FF2B5EF4-FFF2-40B4-BE49-F238E27FC236}">
                <a16:creationId xmlns:a16="http://schemas.microsoft.com/office/drawing/2014/main" id="{A60257A1-779B-4048-BC0D-1EA579B5B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8F4B5D0-AA24-4702-9C01-FC1A03E7B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9CBF9BD-1EB2-4122-98FE-F2B5DF8771C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C41FF89-01DF-4236-AA4D-243CB8A464B3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D03BB88-350D-4DE0-BB34-870F64356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5" name="Texture">
            <a:extLst>
              <a:ext uri="{FF2B5EF4-FFF2-40B4-BE49-F238E27FC236}">
                <a16:creationId xmlns:a16="http://schemas.microsoft.com/office/drawing/2014/main" id="{4A8025C0-8995-4863-A847-7ED1F8CCE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62335-6445-435C-A1C6-9F090B965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0629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74B3D-418F-464D-91E7-993D0B48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6" y="2182814"/>
            <a:ext cx="5021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04709-9362-4AB5-9AA2-32F51BF06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086" y="3115949"/>
            <a:ext cx="502151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83836-1CF5-406F-B0CB-643F37066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90597" y="2182814"/>
            <a:ext cx="50172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A8670-0F33-4222-AAC9-96A21C47C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90597" y="3115949"/>
            <a:ext cx="501723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E6970-4A96-4519-9C0E-11E245D5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EE249-70F5-4359-B699-23D68A50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AE510-A38C-45EE-B061-CB02E4E3D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2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9D1A-F943-4838-BA2F-6DF4F2EC9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638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EE401-3424-4696-A6FC-BBEE79379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9D767-A30A-4508-B510-99AB9173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979DC-F3D5-43AB-8A0F-9C8A14E0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10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CDA0B-9BEE-4B57-8F97-96D5645D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82AF2-09A1-4A1C-AEB6-577962B71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99D9-82B1-496C-ABBC-4FF0C375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3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7D9AFA4-EB8E-4091-A5E2-1B9D163A0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F25018FE-FB44-4E2E-A181-B3476F3E8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6C7CD4B-70DE-49E2-A336-B6F43F58F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4B8BFC9-6F67-47CB-BAE4-45260FBAF397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0F836E5-3C5B-4DE7-B09A-AE00DEE730A9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8E1B8E4-080E-4F43-B33F-59DD21B6B658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7639D4-740A-4B71-8393-99CA375EB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AE7E56E5-1F6A-442B-B5E0-ED19F815D2E2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3774E986-8FE2-4670-A4C0-96E213269BD7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3A5846DF-A106-4887-BE2C-DCD89DAA6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7E81C-AA51-44A0-B21C-757B2F3B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1957828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0438A-298D-4466-B55D-F466C345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68049"/>
            <a:ext cx="4875212" cy="52312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43104-0579-4974-88D2-61DF1A30D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749024"/>
            <a:ext cx="4314825" cy="31199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32755-0632-47CB-AA69-7EFB212F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D0B4F-5B59-4064-A88B-E9938A40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12E7F-93B8-4E93-BCB3-ADE74FC1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3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3C1870-4E69-4DE7-BF2F-DE8A7881C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7439AB1C-A8A1-4745-9625-B18FE9160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ADDC4D-D9AA-48F8-BD10-2D20F1460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1136312-3085-4615-A743-4EE531585B11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29539FE4-376B-4187-A80A-C98EBA23DA30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11DC5D7-2276-4A57-8783-A0EFB00416E9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7D5B578-4971-4ADC-97D8-B9CEF52AA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2D968E77-E43D-4870-93BC-CBF1947336B3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1221D41A-E71E-4587-A876-F8778E7C03E1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50457195-385D-490A-91AB-30B969C61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6FF6D-24FA-4E04-90ED-7DBE228B2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223571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2D78B-0E21-420F-9DFF-6131CB0F7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68049"/>
            <a:ext cx="4958436" cy="52312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C2A57-1064-4391-B96B-4D04305E0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41222"/>
            <a:ext cx="4314825" cy="292776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04EB0-850A-4256-8D12-E01A201A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CF4AF-C757-4552-AB8A-3B89C374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2A368-F12B-4B5E-82F0-A6AEE6AF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7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358BAA-9C8A-4E17-BAD8-32FD6FFEA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4D6F41A4-BEE3-4935-9371-4ADEA67A2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26F010-956A-40BC-8A1F-8002DC72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1566" y="0"/>
            <a:ext cx="3840434" cy="6858000"/>
            <a:chOff x="8351565" y="0"/>
            <a:chExt cx="3840434" cy="68580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386E468-0048-46C4-ADDD-FBE7A6AE9F31}"/>
                </a:ext>
              </a:extLst>
            </p:cNvPr>
            <p:cNvSpPr/>
            <p:nvPr/>
          </p:nvSpPr>
          <p:spPr>
            <a:xfrm>
              <a:off x="11260165" y="519204"/>
              <a:ext cx="474635" cy="474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B35ED4-0C31-4C8C-A45E-6A3EDEAB2867}"/>
                </a:ext>
              </a:extLst>
            </p:cNvPr>
            <p:cNvSpPr/>
            <p:nvPr/>
          </p:nvSpPr>
          <p:spPr>
            <a:xfrm>
              <a:off x="8385871" y="0"/>
              <a:ext cx="2955657" cy="679194"/>
            </a:xfrm>
            <a:custGeom>
              <a:avLst/>
              <a:gdLst>
                <a:gd name="connsiteX0" fmla="*/ 0 w 2955657"/>
                <a:gd name="connsiteY0" fmla="*/ 0 h 679194"/>
                <a:gd name="connsiteX1" fmla="*/ 2955657 w 2955657"/>
                <a:gd name="connsiteY1" fmla="*/ 0 h 679194"/>
                <a:gd name="connsiteX2" fmla="*/ 2892839 w 2955657"/>
                <a:gd name="connsiteY2" fmla="*/ 84007 h 679194"/>
                <a:gd name="connsiteX3" fmla="*/ 1630760 w 2955657"/>
                <a:gd name="connsiteY3" fmla="*/ 679194 h 679194"/>
                <a:gd name="connsiteX4" fmla="*/ 0 w 2955657"/>
                <a:gd name="connsiteY4" fmla="*/ 679194 h 67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657" h="679194">
                  <a:moveTo>
                    <a:pt x="0" y="0"/>
                  </a:moveTo>
                  <a:lnTo>
                    <a:pt x="2955657" y="0"/>
                  </a:lnTo>
                  <a:lnTo>
                    <a:pt x="2892839" y="84007"/>
                  </a:lnTo>
                  <a:cubicBezTo>
                    <a:pt x="2592855" y="447504"/>
                    <a:pt x="2138868" y="679194"/>
                    <a:pt x="1630760" y="679194"/>
                  </a:cubicBezTo>
                  <a:lnTo>
                    <a:pt x="0" y="679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0A1EF3-FA93-48F4-9F82-BC0C79635750}"/>
                </a:ext>
              </a:extLst>
            </p:cNvPr>
            <p:cNvSpPr/>
            <p:nvPr/>
          </p:nvSpPr>
          <p:spPr>
            <a:xfrm>
              <a:off x="835156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985F09D-6969-44D0-B04F-4EDE0FEDAF63}"/>
                </a:ext>
              </a:extLst>
            </p:cNvPr>
            <p:cNvSpPr/>
            <p:nvPr/>
          </p:nvSpPr>
          <p:spPr>
            <a:xfrm>
              <a:off x="11755674" y="338638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8" name="Graphic 9">
              <a:extLst>
                <a:ext uri="{FF2B5EF4-FFF2-40B4-BE49-F238E27FC236}">
                  <a16:creationId xmlns:a16="http://schemas.microsoft.com/office/drawing/2014/main" id="{003913A0-A3C0-4ED8-8920-318068FBC46F}"/>
                </a:ext>
              </a:extLst>
            </p:cNvPr>
            <p:cNvSpPr/>
            <p:nvPr/>
          </p:nvSpPr>
          <p:spPr>
            <a:xfrm>
              <a:off x="8385870" y="791588"/>
              <a:ext cx="3232012" cy="323201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12" name="Texture">
            <a:extLst>
              <a:ext uri="{FF2B5EF4-FFF2-40B4-BE49-F238E27FC236}">
                <a16:creationId xmlns:a16="http://schemas.microsoft.com/office/drawing/2014/main" id="{7FE1D329-7CB2-4DF5-B0C0-36DD19EB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13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3083B5-1505-44FE-894D-AA1AB6D6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F3930-F8C8-43B1-BC1A-6264F4A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96713"/>
            <a:ext cx="7685037" cy="4080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4F2F7-3ECA-43D7-BFF3-FBB407AEA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8048B-57AF-4F53-BC84-8E0A1033FBEC}" type="datetimeFigureOut">
              <a:rPr lang="en-US" smtClean="0"/>
              <a:pPr/>
              <a:t>4/8/2025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A193F-0B61-43DD-8E45-EFEAC43E3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1554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25961-D3A8-4945-AEE4-EE1952DBD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54512" y="6355080"/>
            <a:ext cx="795528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8A1B-4E1E-43EF-8A39-7D4A3879B941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98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27" r:id="rId6"/>
    <p:sldLayoutId id="2147483732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Background Fill">
            <a:extLst>
              <a:ext uri="{FF2B5EF4-FFF2-40B4-BE49-F238E27FC236}">
                <a16:creationId xmlns:a16="http://schemas.microsoft.com/office/drawing/2014/main" id="{06087813-B81F-42C4-A0EA-F9078FB61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33" name="Color Fill">
            <a:extLst>
              <a:ext uri="{FF2B5EF4-FFF2-40B4-BE49-F238E27FC236}">
                <a16:creationId xmlns:a16="http://schemas.microsoft.com/office/drawing/2014/main" id="{C4B295A1-75D3-4C3B-82E7-C5CFD80A7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ED38D1D7-BA30-4FF3-A0CC-9E90BB966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44625" y="0"/>
            <a:ext cx="5444327" cy="6734640"/>
            <a:chOff x="6744625" y="0"/>
            <a:chExt cx="5444327" cy="6734640"/>
          </a:xfrm>
        </p:grpSpPr>
        <p:sp>
          <p:nvSpPr>
            <p:cNvPr id="1036" name="Graphic 9">
              <a:extLst>
                <a:ext uri="{FF2B5EF4-FFF2-40B4-BE49-F238E27FC236}">
                  <a16:creationId xmlns:a16="http://schemas.microsoft.com/office/drawing/2014/main" id="{A217CF63-2FBD-4FA2-838C-6287D9F545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44625" y="967196"/>
              <a:ext cx="2116766" cy="211676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7" name="Graphic 18">
              <a:extLst>
                <a:ext uri="{FF2B5EF4-FFF2-40B4-BE49-F238E27FC236}">
                  <a16:creationId xmlns:a16="http://schemas.microsoft.com/office/drawing/2014/main" id="{C8F9462C-D125-4450-B35D-6E680DD30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>
              <a:off x="9618226" y="3599573"/>
              <a:ext cx="2057060" cy="3135067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8" name="Oval 1037">
              <a:extLst>
                <a:ext uri="{FF2B5EF4-FFF2-40B4-BE49-F238E27FC236}">
                  <a16:creationId xmlns:a16="http://schemas.microsoft.com/office/drawing/2014/main" id="{6FA1A088-C133-4278-93CD-B7F518F32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6262" y="685620"/>
              <a:ext cx="265579" cy="265579"/>
            </a:xfrm>
            <a:prstGeom prst="ellipse">
              <a:avLst/>
            </a:pr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5731790C-9903-4B27-9B13-F9FFD286D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52849" y="0"/>
              <a:ext cx="1303285" cy="962498"/>
            </a:xfrm>
            <a:custGeom>
              <a:avLst/>
              <a:gdLst>
                <a:gd name="connsiteX0" fmla="*/ 0 w 1303285"/>
                <a:gd name="connsiteY0" fmla="*/ 0 h 962498"/>
                <a:gd name="connsiteX1" fmla="*/ 1303285 w 1303285"/>
                <a:gd name="connsiteY1" fmla="*/ 0 h 962498"/>
                <a:gd name="connsiteX2" fmla="*/ 1298420 w 1303285"/>
                <a:gd name="connsiteY2" fmla="*/ 67508 h 962498"/>
                <a:gd name="connsiteX3" fmla="*/ 651642 w 1303285"/>
                <a:gd name="connsiteY3" fmla="*/ 962498 h 962498"/>
                <a:gd name="connsiteX4" fmla="*/ 4865 w 1303285"/>
                <a:gd name="connsiteY4" fmla="*/ 67508 h 962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285" h="962498">
                  <a:moveTo>
                    <a:pt x="0" y="0"/>
                  </a:moveTo>
                  <a:lnTo>
                    <a:pt x="1303285" y="0"/>
                  </a:lnTo>
                  <a:lnTo>
                    <a:pt x="1298420" y="67508"/>
                  </a:lnTo>
                  <a:cubicBezTo>
                    <a:pt x="1226555" y="570204"/>
                    <a:pt x="651642" y="962498"/>
                    <a:pt x="651642" y="962498"/>
                  </a:cubicBezTo>
                  <a:cubicBezTo>
                    <a:pt x="651642" y="962498"/>
                    <a:pt x="76729" y="570204"/>
                    <a:pt x="4865" y="67508"/>
                  </a:cubicBezTo>
                  <a:close/>
                </a:path>
              </a:pathLst>
            </a:custGeom>
            <a:solidFill>
              <a:schemeClr val="bg2">
                <a:alpha val="34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1A25AE1A-8F17-40E6-A1BB-ED8F665B7E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60221" y="1219177"/>
              <a:ext cx="528731" cy="1057462"/>
            </a:xfrm>
            <a:custGeom>
              <a:avLst/>
              <a:gdLst>
                <a:gd name="connsiteX0" fmla="*/ 528731 w 528731"/>
                <a:gd name="connsiteY0" fmla="*/ 0 h 1057462"/>
                <a:gd name="connsiteX1" fmla="*/ 528731 w 528731"/>
                <a:gd name="connsiteY1" fmla="*/ 1057462 h 1057462"/>
                <a:gd name="connsiteX2" fmla="*/ 0 w 528731"/>
                <a:gd name="connsiteY2" fmla="*/ 528731 h 1057462"/>
                <a:gd name="connsiteX3" fmla="*/ 528731 w 528731"/>
                <a:gd name="connsiteY3" fmla="*/ 0 h 105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8731" h="1057462">
                  <a:moveTo>
                    <a:pt x="528731" y="0"/>
                  </a:moveTo>
                  <a:lnTo>
                    <a:pt x="528731" y="1057462"/>
                  </a:lnTo>
                  <a:cubicBezTo>
                    <a:pt x="236721" y="1057462"/>
                    <a:pt x="0" y="820741"/>
                    <a:pt x="0" y="528731"/>
                  </a:cubicBezTo>
                  <a:cubicBezTo>
                    <a:pt x="0" y="236721"/>
                    <a:pt x="236721" y="0"/>
                    <a:pt x="528731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42" name="Texture">
            <a:extLst>
              <a:ext uri="{FF2B5EF4-FFF2-40B4-BE49-F238E27FC236}">
                <a16:creationId xmlns:a16="http://schemas.microsoft.com/office/drawing/2014/main" id="{E4B2AF95-7029-4856-9CE4-BBBE8CF80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299929E1-C3F4-AD69-1FFA-D94AA4CB7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9" y="676656"/>
            <a:ext cx="5996975" cy="3063240"/>
          </a:xfrm>
        </p:spPr>
        <p:txBody>
          <a:bodyPr>
            <a:normAutofit/>
          </a:bodyPr>
          <a:lstStyle/>
          <a:p>
            <a:r>
              <a:rPr lang="en-US"/>
              <a:t>Antibiotic Resistance and Food Safety</a:t>
            </a:r>
            <a:endParaRPr lang="it-IT" dirty="0"/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178E85E5-0E6B-57AD-FE31-FD5C6FE93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195" y="4141026"/>
            <a:ext cx="5996975" cy="973900"/>
          </a:xfrm>
        </p:spPr>
        <p:txBody>
          <a:bodyPr>
            <a:normAutofit/>
          </a:bodyPr>
          <a:lstStyle/>
          <a:p>
            <a:r>
              <a:rPr lang="it-IT" dirty="0"/>
              <a:t>Samuele Gagliardi</a:t>
            </a:r>
          </a:p>
        </p:txBody>
      </p:sp>
      <p:pic>
        <p:nvPicPr>
          <p:cNvPr id="1026" name="Picture 2" descr="Antibiotic resistance: How to prevent the next public health emergency -  MIT Department of Biology">
            <a:extLst>
              <a:ext uri="{FF2B5EF4-FFF2-40B4-BE49-F238E27FC236}">
                <a16:creationId xmlns:a16="http://schemas.microsoft.com/office/drawing/2014/main" id="{411B3663-60FD-186E-E4C0-EFF34B5EB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30" r="19970" b="1"/>
          <a:stretch/>
        </p:blipFill>
        <p:spPr bwMode="auto">
          <a:xfrm>
            <a:off x="7048316" y="1135173"/>
            <a:ext cx="4748792" cy="4748792"/>
          </a:xfrm>
          <a:custGeom>
            <a:avLst/>
            <a:gdLst/>
            <a:ahLst/>
            <a:cxnLst/>
            <a:rect l="l" t="t" r="r" b="b"/>
            <a:pathLst>
              <a:path w="3129592" h="3129592">
                <a:moveTo>
                  <a:pt x="1564796" y="0"/>
                </a:moveTo>
                <a:cubicBezTo>
                  <a:pt x="2429009" y="0"/>
                  <a:pt x="3129592" y="700583"/>
                  <a:pt x="3129592" y="1564796"/>
                </a:cubicBezTo>
                <a:cubicBezTo>
                  <a:pt x="3129592" y="2429009"/>
                  <a:pt x="2429009" y="3129592"/>
                  <a:pt x="1564796" y="3129592"/>
                </a:cubicBezTo>
                <a:cubicBezTo>
                  <a:pt x="700583" y="3129592"/>
                  <a:pt x="0" y="2429009"/>
                  <a:pt x="0" y="1564796"/>
                </a:cubicBezTo>
                <a:cubicBezTo>
                  <a:pt x="0" y="700583"/>
                  <a:pt x="700583" y="0"/>
                  <a:pt x="156479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29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Background Fill">
            <a:extLst>
              <a:ext uri="{FF2B5EF4-FFF2-40B4-BE49-F238E27FC236}">
                <a16:creationId xmlns:a16="http://schemas.microsoft.com/office/drawing/2014/main" id="{471A3572-4543-4883-A749-0458CD870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olor Fill">
            <a:extLst>
              <a:ext uri="{FF2B5EF4-FFF2-40B4-BE49-F238E27FC236}">
                <a16:creationId xmlns:a16="http://schemas.microsoft.com/office/drawing/2014/main" id="{7C9FD462-1E67-460F-957B-AD0DAD059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pattFill prst="pct5">
            <a:fgClr>
              <a:schemeClr val="accent4">
                <a:lumMod val="50000"/>
              </a:schemeClr>
            </a:fgClr>
            <a:bgClr>
              <a:schemeClr val="accent4">
                <a:lumMod val="75000"/>
              </a:schemeClr>
            </a:bgClr>
          </a:patt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Texture">
            <a:extLst>
              <a:ext uri="{FF2B5EF4-FFF2-40B4-BE49-F238E27FC236}">
                <a16:creationId xmlns:a16="http://schemas.microsoft.com/office/drawing/2014/main" id="{34CEB53F-A62C-4D83-BDAD-ED5FBD2BB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9339603-7D99-48BF-9B43-B81E49DD3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593710"/>
            <a:ext cx="11298473" cy="56684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0BE66B16-005F-F815-573E-713D5AA0A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162" y="814726"/>
            <a:ext cx="4899913" cy="5243715"/>
          </a:xfrm>
        </p:spPr>
        <p:txBody>
          <a:bodyPr anchor="ctr">
            <a:normAutofit/>
          </a:bodyPr>
          <a:lstStyle/>
          <a:p>
            <a:r>
              <a:rPr lang="it-IT" dirty="0" err="1">
                <a:solidFill>
                  <a:schemeClr val="tx2"/>
                </a:solidFill>
              </a:rPr>
              <a:t>What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is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antibiotic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resistance</a:t>
            </a:r>
            <a:r>
              <a:rPr lang="it-IT" dirty="0">
                <a:solidFill>
                  <a:schemeClr val="tx2"/>
                </a:solidFill>
              </a:rPr>
              <a:t>?</a:t>
            </a:r>
          </a:p>
        </p:txBody>
      </p:sp>
      <p:graphicFrame>
        <p:nvGraphicFramePr>
          <p:cNvPr id="8" name="Rectangle 1">
            <a:extLst>
              <a:ext uri="{FF2B5EF4-FFF2-40B4-BE49-F238E27FC236}">
                <a16:creationId xmlns:a16="http://schemas.microsoft.com/office/drawing/2014/main" id="{E6706E03-8F2B-75F4-2402-D0473C4588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100441"/>
              </p:ext>
            </p:extLst>
          </p:nvPr>
        </p:nvGraphicFramePr>
        <p:xfrm>
          <a:off x="5679247" y="814727"/>
          <a:ext cx="5826591" cy="5243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47001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8" name="Background Fill">
            <a:extLst>
              <a:ext uri="{FF2B5EF4-FFF2-40B4-BE49-F238E27FC236}">
                <a16:creationId xmlns:a16="http://schemas.microsoft.com/office/drawing/2014/main" id="{FAFB3478-4AEC-431E-93B2-1593839C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100" name="Color Fill">
            <a:extLst>
              <a:ext uri="{FF2B5EF4-FFF2-40B4-BE49-F238E27FC236}">
                <a16:creationId xmlns:a16="http://schemas.microsoft.com/office/drawing/2014/main" id="{BA44E6CA-03F3-47EA-A9F3-5C0674E28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102" name="Group 3101">
            <a:extLst>
              <a:ext uri="{FF2B5EF4-FFF2-40B4-BE49-F238E27FC236}">
                <a16:creationId xmlns:a16="http://schemas.microsoft.com/office/drawing/2014/main" id="{7EE36A67-006F-476F-9635-DC6B386EE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44625" y="685620"/>
            <a:ext cx="5444327" cy="6049020"/>
            <a:chOff x="6744625" y="685620"/>
            <a:chExt cx="5444327" cy="6049020"/>
          </a:xfrm>
        </p:grpSpPr>
        <p:sp>
          <p:nvSpPr>
            <p:cNvPr id="3095" name="Oval 3102">
              <a:extLst>
                <a:ext uri="{FF2B5EF4-FFF2-40B4-BE49-F238E27FC236}">
                  <a16:creationId xmlns:a16="http://schemas.microsoft.com/office/drawing/2014/main" id="{D09EE09B-0433-4F4A-B864-D895D8BAE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7132" y="6155147"/>
              <a:ext cx="227139" cy="22713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6" name="Graphic 9">
              <a:extLst>
                <a:ext uri="{FF2B5EF4-FFF2-40B4-BE49-F238E27FC236}">
                  <a16:creationId xmlns:a16="http://schemas.microsoft.com/office/drawing/2014/main" id="{50531F8D-2903-44C8-A854-DDCFFC34F1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44625" y="967196"/>
              <a:ext cx="2116766" cy="211676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97" name="Graphic 18">
              <a:extLst>
                <a:ext uri="{FF2B5EF4-FFF2-40B4-BE49-F238E27FC236}">
                  <a16:creationId xmlns:a16="http://schemas.microsoft.com/office/drawing/2014/main" id="{95661429-E56F-4057-B25B-914DB7F87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>
              <a:off x="9618226" y="3599573"/>
              <a:ext cx="2057060" cy="3135067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9" name="Oval 3105">
              <a:extLst>
                <a:ext uri="{FF2B5EF4-FFF2-40B4-BE49-F238E27FC236}">
                  <a16:creationId xmlns:a16="http://schemas.microsoft.com/office/drawing/2014/main" id="{07D6490B-F4AE-4A13-BB54-35274AB32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6262" y="685620"/>
              <a:ext cx="265579" cy="265579"/>
            </a:xfrm>
            <a:prstGeom prst="ellipse">
              <a:avLst/>
            </a:pr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07" name="Freeform: Shape 3106">
              <a:extLst>
                <a:ext uri="{FF2B5EF4-FFF2-40B4-BE49-F238E27FC236}">
                  <a16:creationId xmlns:a16="http://schemas.microsoft.com/office/drawing/2014/main" id="{D0FA281D-945D-4639-8F12-BC2D20C49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60221" y="1219177"/>
              <a:ext cx="528731" cy="1057462"/>
            </a:xfrm>
            <a:custGeom>
              <a:avLst/>
              <a:gdLst>
                <a:gd name="connsiteX0" fmla="*/ 528731 w 528731"/>
                <a:gd name="connsiteY0" fmla="*/ 0 h 1057462"/>
                <a:gd name="connsiteX1" fmla="*/ 528731 w 528731"/>
                <a:gd name="connsiteY1" fmla="*/ 1057462 h 1057462"/>
                <a:gd name="connsiteX2" fmla="*/ 0 w 528731"/>
                <a:gd name="connsiteY2" fmla="*/ 528731 h 1057462"/>
                <a:gd name="connsiteX3" fmla="*/ 528731 w 528731"/>
                <a:gd name="connsiteY3" fmla="*/ 0 h 105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8731" h="1057462">
                  <a:moveTo>
                    <a:pt x="528731" y="0"/>
                  </a:moveTo>
                  <a:lnTo>
                    <a:pt x="528731" y="1057462"/>
                  </a:lnTo>
                  <a:cubicBezTo>
                    <a:pt x="236721" y="1057462"/>
                    <a:pt x="0" y="820741"/>
                    <a:pt x="0" y="528731"/>
                  </a:cubicBezTo>
                  <a:cubicBezTo>
                    <a:pt x="0" y="236721"/>
                    <a:pt x="236721" y="0"/>
                    <a:pt x="528731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09" name="Texture">
            <a:extLst>
              <a:ext uri="{FF2B5EF4-FFF2-40B4-BE49-F238E27FC236}">
                <a16:creationId xmlns:a16="http://schemas.microsoft.com/office/drawing/2014/main" id="{2E922E9E-A29B-4164-A634-B718A4336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E4AAFAE-8EB6-C88D-81F2-4D748542E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5895581" cy="1325563"/>
          </a:xfrm>
        </p:spPr>
        <p:txBody>
          <a:bodyPr>
            <a:normAutofit/>
          </a:bodyPr>
          <a:lstStyle/>
          <a:p>
            <a:r>
              <a:rPr lang="en-US" dirty="0"/>
              <a:t>Why Is Antibiotic resistance dangerous?</a:t>
            </a:r>
            <a:endParaRPr lang="it-IT" dirty="0"/>
          </a:p>
        </p:txBody>
      </p:sp>
      <p:pic>
        <p:nvPicPr>
          <p:cNvPr id="3075" name="Picture 3" descr="Globe with warning sign or hospital symbol + people icons.">
            <a:extLst>
              <a:ext uri="{FF2B5EF4-FFF2-40B4-BE49-F238E27FC236}">
                <a16:creationId xmlns:a16="http://schemas.microsoft.com/office/drawing/2014/main" id="{301E9D34-7D58-0E8B-F578-5E4F7BB34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48316" y="1135173"/>
            <a:ext cx="4748792" cy="4748792"/>
          </a:xfrm>
          <a:custGeom>
            <a:avLst/>
            <a:gdLst/>
            <a:ahLst/>
            <a:cxnLst/>
            <a:rect l="l" t="t" r="r" b="b"/>
            <a:pathLst>
              <a:path w="3129592" h="3129592">
                <a:moveTo>
                  <a:pt x="1564796" y="0"/>
                </a:moveTo>
                <a:cubicBezTo>
                  <a:pt x="2429009" y="0"/>
                  <a:pt x="3129592" y="700583"/>
                  <a:pt x="3129592" y="1564796"/>
                </a:cubicBezTo>
                <a:cubicBezTo>
                  <a:pt x="3129592" y="2429009"/>
                  <a:pt x="2429009" y="3129592"/>
                  <a:pt x="1564796" y="3129592"/>
                </a:cubicBezTo>
                <a:cubicBezTo>
                  <a:pt x="700583" y="3129592"/>
                  <a:pt x="0" y="2429009"/>
                  <a:pt x="0" y="1564796"/>
                </a:cubicBezTo>
                <a:cubicBezTo>
                  <a:pt x="0" y="700583"/>
                  <a:pt x="700583" y="0"/>
                  <a:pt x="156479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93" name="Rectangle 1">
            <a:extLst>
              <a:ext uri="{FF2B5EF4-FFF2-40B4-BE49-F238E27FC236}">
                <a16:creationId xmlns:a16="http://schemas.microsoft.com/office/drawing/2014/main" id="{B2D5961F-C52D-1860-FABA-2ABFD82118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4212"/>
              </p:ext>
            </p:extLst>
          </p:nvPr>
        </p:nvGraphicFramePr>
        <p:xfrm>
          <a:off x="457200" y="2096713"/>
          <a:ext cx="5895581" cy="408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5381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76" name="Background Fill">
            <a:extLst>
              <a:ext uri="{FF2B5EF4-FFF2-40B4-BE49-F238E27FC236}">
                <a16:creationId xmlns:a16="http://schemas.microsoft.com/office/drawing/2014/main" id="{FAFB3478-4AEC-431E-93B2-1593839C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178" name="Color Fill">
            <a:extLst>
              <a:ext uri="{FF2B5EF4-FFF2-40B4-BE49-F238E27FC236}">
                <a16:creationId xmlns:a16="http://schemas.microsoft.com/office/drawing/2014/main" id="{E0F166C3-D45F-4A92-A291-15B874AD1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180" name="Group 4179">
            <a:extLst>
              <a:ext uri="{FF2B5EF4-FFF2-40B4-BE49-F238E27FC236}">
                <a16:creationId xmlns:a16="http://schemas.microsoft.com/office/drawing/2014/main" id="{6DBB4B8F-57A2-4546-9449-6DBBA6E7C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739089" y="-3532"/>
            <a:ext cx="4456394" cy="6861532"/>
            <a:chOff x="7739089" y="-3532"/>
            <a:chExt cx="4456394" cy="6861532"/>
          </a:xfrm>
        </p:grpSpPr>
        <p:sp>
          <p:nvSpPr>
            <p:cNvPr id="4181" name="Oval 4180">
              <a:extLst>
                <a:ext uri="{FF2B5EF4-FFF2-40B4-BE49-F238E27FC236}">
                  <a16:creationId xmlns:a16="http://schemas.microsoft.com/office/drawing/2014/main" id="{AC31B59C-8450-4595-B395-B86BCB944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07984" y="4121414"/>
              <a:ext cx="514757" cy="51694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4182" name="Freeform: Shape 4181">
              <a:extLst>
                <a:ext uri="{FF2B5EF4-FFF2-40B4-BE49-F238E27FC236}">
                  <a16:creationId xmlns:a16="http://schemas.microsoft.com/office/drawing/2014/main" id="{9FF4BA6E-92B7-48A3-891F-FF1DE970A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837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183" name="Freeform: Shape 4182">
              <a:extLst>
                <a:ext uri="{FF2B5EF4-FFF2-40B4-BE49-F238E27FC236}">
                  <a16:creationId xmlns:a16="http://schemas.microsoft.com/office/drawing/2014/main" id="{4599F993-966A-49D6-952F-B95A79671A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9158" y="340461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tx2">
                  <a:lumMod val="75000"/>
                  <a:lumOff val="25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4184" name="Graphic 9">
              <a:extLst>
                <a:ext uri="{FF2B5EF4-FFF2-40B4-BE49-F238E27FC236}">
                  <a16:creationId xmlns:a16="http://schemas.microsoft.com/office/drawing/2014/main" id="{90B896C1-7BD8-4907-8561-4AAB7316D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39089" y="-3532"/>
              <a:ext cx="3875603" cy="3875603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tx2">
                <a:lumMod val="25000"/>
                <a:lumOff val="75000"/>
                <a:alpha val="20000"/>
              </a:schemeClr>
            </a:solidFill>
            <a:ln w="2095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4186" name="Texture">
            <a:extLst>
              <a:ext uri="{FF2B5EF4-FFF2-40B4-BE49-F238E27FC236}">
                <a16:creationId xmlns:a16="http://schemas.microsoft.com/office/drawing/2014/main" id="{F34FFB17-4733-4A4C-9F36-CE82366CB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8DBB637-41D7-1B5C-F440-758833C2F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68049"/>
            <a:ext cx="6975566" cy="1325563"/>
          </a:xfrm>
        </p:spPr>
        <p:txBody>
          <a:bodyPr>
            <a:normAutofit/>
          </a:bodyPr>
          <a:lstStyle/>
          <a:p>
            <a:r>
              <a:rPr lang="it-IT" dirty="0"/>
              <a:t>How can </a:t>
            </a:r>
            <a:r>
              <a:rPr lang="it-IT" dirty="0" err="1"/>
              <a:t>we</a:t>
            </a:r>
            <a:r>
              <a:rPr lang="it-IT" dirty="0"/>
              <a:t> help?</a:t>
            </a:r>
          </a:p>
        </p:txBody>
      </p:sp>
      <p:pic>
        <p:nvPicPr>
          <p:cNvPr id="4101" name="Picture 5" descr="Orange Medicine Box Capsules Crossed Out Stock Vector (Royalty Free)  2069813999 | Shutterstock">
            <a:extLst>
              <a:ext uri="{FF2B5EF4-FFF2-40B4-BE49-F238E27FC236}">
                <a16:creationId xmlns:a16="http://schemas.microsoft.com/office/drawing/2014/main" id="{4EE2EC0C-82D3-3EF8-E02A-4349E45458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3" r="2" b="8361"/>
          <a:stretch/>
        </p:blipFill>
        <p:spPr bwMode="auto">
          <a:xfrm>
            <a:off x="7911010" y="291554"/>
            <a:ext cx="3531759" cy="3382321"/>
          </a:xfrm>
          <a:custGeom>
            <a:avLst/>
            <a:gdLst/>
            <a:ahLst/>
            <a:cxnLst/>
            <a:rect l="l" t="t" r="r" b="b"/>
            <a:pathLst>
              <a:path w="3646992" h="3646991">
                <a:moveTo>
                  <a:pt x="0" y="0"/>
                </a:moveTo>
                <a:lnTo>
                  <a:pt x="1820818" y="0"/>
                </a:lnTo>
                <a:cubicBezTo>
                  <a:pt x="2829397" y="0"/>
                  <a:pt x="3646992" y="817595"/>
                  <a:pt x="3646992" y="1826174"/>
                </a:cubicBezTo>
                <a:lnTo>
                  <a:pt x="3646992" y="3646991"/>
                </a:lnTo>
                <a:lnTo>
                  <a:pt x="1826174" y="3646991"/>
                </a:lnTo>
                <a:cubicBezTo>
                  <a:pt x="817595" y="3646991"/>
                  <a:pt x="0" y="2829396"/>
                  <a:pt x="0" y="182081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27" name="Rectangle 1">
            <a:extLst>
              <a:ext uri="{FF2B5EF4-FFF2-40B4-BE49-F238E27FC236}">
                <a16:creationId xmlns:a16="http://schemas.microsoft.com/office/drawing/2014/main" id="{18BFB6F4-BC83-7F4F-35AD-0C5346CD6C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003027"/>
              </p:ext>
            </p:extLst>
          </p:nvPr>
        </p:nvGraphicFramePr>
        <p:xfrm>
          <a:off x="457201" y="2096713"/>
          <a:ext cx="6975566" cy="408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51857867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VTI">
  <a:themeElements>
    <a:clrScheme name="Tropic">
      <a:dk1>
        <a:srgbClr val="000000"/>
      </a:dk1>
      <a:lt1>
        <a:sysClr val="window" lastClr="FFFFFF"/>
      </a:lt1>
      <a:dk2>
        <a:srgbClr val="09392F"/>
      </a:dk2>
      <a:lt2>
        <a:srgbClr val="ECF0F0"/>
      </a:lt2>
      <a:accent1>
        <a:srgbClr val="1EBE9B"/>
      </a:accent1>
      <a:accent2>
        <a:srgbClr val="FD7C7C"/>
      </a:accent2>
      <a:accent3>
        <a:srgbClr val="7DA8B5"/>
      </a:accent3>
      <a:accent4>
        <a:srgbClr val="168E74"/>
      </a:accent4>
      <a:accent5>
        <a:srgbClr val="FB7365"/>
      </a:accent5>
      <a:accent6>
        <a:srgbClr val="D39B17"/>
      </a:accent6>
      <a:hlink>
        <a:srgbClr val="EF08F7"/>
      </a:hlink>
      <a:folHlink>
        <a:srgbClr val="8477FE"/>
      </a:folHlink>
    </a:clrScheme>
    <a:fontScheme name="Tropic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opicVTI" id="{DE8751F2-0439-4D1D-A674-AFC241C9701D}" vid="{C41D9140-98E0-4A26-97C4-97FDCB8D6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134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Gill Sans Nova</vt:lpstr>
      <vt:lpstr>TropicVTI</vt:lpstr>
      <vt:lpstr>Antibiotic Resistance and Food Safety</vt:lpstr>
      <vt:lpstr>What is antibiotic resistance?</vt:lpstr>
      <vt:lpstr>Why Is Antibiotic resistance dangerous?</vt:lpstr>
      <vt:lpstr>How can we help?</vt:lpstr>
    </vt:vector>
  </TitlesOfParts>
  <Company>Gruppo Mediaset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Francesco Gagliardi</dc:creator>
  <cp:lastModifiedBy>Mauro Francesco Gagliardi</cp:lastModifiedBy>
  <cp:revision>1</cp:revision>
  <dcterms:created xsi:type="dcterms:W3CDTF">2025-04-08T20:50:21Z</dcterms:created>
  <dcterms:modified xsi:type="dcterms:W3CDTF">2025-04-08T21:20:59Z</dcterms:modified>
</cp:coreProperties>
</file>