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A5202-B41D-F3BB-F1F8-E9192A363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AD6EB2-57C8-EDE1-9B6C-ECCA9633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7BFEE7-B278-8B84-B305-9E2D331B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C8EFC5-26EA-2B9F-4884-0456415B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2EE03C-7AD6-CFB2-6B36-CBF3FDCC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03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D880D-6532-DAD9-7BB0-5EA9B601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00005F-15D9-1CDE-D43B-A7D7F287B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4D29E0-EAB7-AB44-4A16-C060653F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2983E5-B9B6-300C-C338-290D8976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D5050-DF59-2B81-8D91-172CC62B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91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1CC790-BC7D-75A9-E8AB-1A49FA2A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A5C368-79D5-B6B8-9798-B3AA01A89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7BC870-D614-0C80-F09C-B656030D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DAB4BD-EC2C-96FA-F40F-AF86443A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354195-0FC4-7976-5345-87364DF52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10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341AA-EB55-3D0C-D709-F50E2ED1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9E761-9376-28F8-18B1-7DEC3BDCA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8E9AD3-4608-6B59-587F-C38FC990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D8E7F3-3F2C-01CE-920A-0803502A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45D76B-1EDF-B0D5-70A1-8B99577F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75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AD8F2-CDB8-7D0B-138D-25ED794F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8D36CA-328A-193E-F76E-54BDB9BD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0D0033-3B2A-E0E1-5229-7FA4EF2B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26FE6A-9C8A-568D-991D-96F89281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527D49-C971-B42F-C5E4-8B8695A5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82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9172E-D7CF-9BF5-5974-E0E2ED44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577C96-17B8-81F1-13FB-BC96BAB3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45037A-3481-F8DC-33FE-204B230B1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F056AE-86E0-9F04-A107-A59F4F83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774E7E-E161-C8A1-AB92-E443A941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B8EF7C-575C-892E-2C80-1912D57A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42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5835B-1EFC-E5AE-FF51-284821C5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4C8215-FCA1-C66F-CB83-7DEDD2DB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147DA6-D443-EA4C-310D-9926A5E9F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4725F7-E308-8A3C-FDA7-379AD48FD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642DAE-6AA5-9F7F-CD3C-823A42C75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533284-3DE7-858D-FA39-263F43E3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E640E6-3670-E733-14A9-EAE821FC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A65D878-0105-C89D-D085-7EDE2597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5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000ABF-E20B-AD49-390E-9D4F2378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0260B22-99C5-C32C-C724-9AF748CA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E2A2AF-E611-5C69-2926-7923C326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E46202-3B9A-417D-8B9E-71296716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1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2C3701-4388-33D1-D198-60D1A01E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EC1EC2-998E-1207-A16E-2281747F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E86FE4-AECC-2129-DF12-6F8A5EC1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15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2F4559-63ED-DA07-89D9-5DB38D0C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E95991-98C7-5578-65B8-FA3B88E30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7E6901-5523-FCEB-B0BC-E47312020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F487C2-BD8E-8E50-E7EA-52E3FE55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54F02-2792-5DA3-1855-7F79324B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BBCC36-3327-E460-8C86-464C9AE9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74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7AC3A8-259D-7D77-2417-A39E4DF3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BAFE54-ED50-DED8-A47F-C270ADDD8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B27E33-DB1A-333B-4D4D-F4FA4BFF3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9B2274-E5F7-3AB8-35B3-813A01FC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53F809-EEF1-872C-4095-4B8C9CB2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458109-6B66-BED3-E3A8-C7D06296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8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B13CC2-2068-98D9-BC6C-DFB59457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700F1A-6192-CF3C-2A2B-EF5E3425B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50CD24-27DA-C75E-9ED7-FA6179191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D847D-6E97-4867-B551-D0084A924620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B2E2CE-91F2-4369-A52C-5D5B13F88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B40C0E-6761-C635-BF35-78D7234C6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ED24E-BDA6-4DCD-86BF-DD2415E970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6B0704-5D2C-A773-6B9A-D8C25D79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it-IT" sz="3700"/>
              <a:t>IL CIBO E LE ABITUDINI ALIMENTARI DEL CLERO NEL MEDIOEVO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AAC507-688D-1D59-3741-729FE705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it-IT" dirty="0"/>
              <a:t>Samuele Gagliardi</a:t>
            </a:r>
            <a:endParaRPr lang="it-IT"/>
          </a:p>
        </p:txBody>
      </p:sp>
      <p:pic>
        <p:nvPicPr>
          <p:cNvPr id="3074" name="Picture 2" descr="Il cibo nel medioevo. Alimenti e cottura - Scripta Manent">
            <a:extLst>
              <a:ext uri="{FF2B5EF4-FFF2-40B4-BE49-F238E27FC236}">
                <a16:creationId xmlns:a16="http://schemas.microsoft.com/office/drawing/2014/main" id="{06047194-E1BC-86A0-8161-1A209057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" r="-1" b="26344"/>
          <a:stretch>
            <a:fillRect/>
          </a:stretch>
        </p:blipFill>
        <p:spPr bwMode="auto"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8ED86C-61B5-D179-EF7D-12519BF5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42" y="0"/>
            <a:ext cx="6710463" cy="1807305"/>
          </a:xfrm>
        </p:spPr>
        <p:txBody>
          <a:bodyPr>
            <a:normAutofit/>
          </a:bodyPr>
          <a:lstStyle/>
          <a:p>
            <a:r>
              <a:rPr lang="it-IT" sz="3600" dirty="0"/>
              <a:t>Introduzione e principi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190E3-7C5C-F758-0ED5-9E1D3D41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90" y="1586205"/>
            <a:ext cx="7330407" cy="3843666"/>
          </a:xfrm>
        </p:spPr>
        <p:txBody>
          <a:bodyPr>
            <a:noAutofit/>
          </a:bodyPr>
          <a:lstStyle/>
          <a:p>
            <a:r>
              <a:rPr lang="it-IT" sz="2000" dirty="0"/>
              <a:t>Le abitudini alimentari del clero medievale erano profondamente influenzate da principi religiosi e regole monastiche.</a:t>
            </a:r>
          </a:p>
          <a:p>
            <a:endParaRPr lang="it-IT" sz="2000" dirty="0"/>
          </a:p>
          <a:p>
            <a:r>
              <a:rPr lang="it-IT" sz="2000" dirty="0"/>
              <a:t>Esistevano significative differenze geografiche:</a:t>
            </a:r>
          </a:p>
          <a:p>
            <a:pPr lvl="1"/>
            <a:r>
              <a:rPr lang="it-IT" sz="2000" dirty="0"/>
              <a:t>Il clero bizantino manteneva un atteggiamento più rigido, scoraggiando miglioramenti nella dieta.</a:t>
            </a:r>
          </a:p>
          <a:p>
            <a:pPr lvl="1"/>
            <a:r>
              <a:rPr lang="it-IT" sz="2000" dirty="0"/>
              <a:t>Il clero occidentale mostrava maggiore indulgenza.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Nei monasteri occidentali più ricchi, come i benedettini, si potevano servire fino a sedici portate durante le festività.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L'alimentazione base ecclesiastica si basava principalmente su cereali, legumi e verdure.</a:t>
            </a:r>
          </a:p>
        </p:txBody>
      </p:sp>
      <p:pic>
        <p:nvPicPr>
          <p:cNvPr id="1027" name="Picture 3" descr="Digiuno o dieta? Questo è il problema… - Re-blog">
            <a:extLst>
              <a:ext uri="{FF2B5EF4-FFF2-40B4-BE49-F238E27FC236}">
                <a16:creationId xmlns:a16="http://schemas.microsoft.com/office/drawing/2014/main" id="{0A83907A-A1F9-E996-7405-7F7807A8D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6" r="33133"/>
          <a:stretch/>
        </p:blipFill>
        <p:spPr bwMode="auto">
          <a:xfrm>
            <a:off x="8162790" y="0"/>
            <a:ext cx="402921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3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6D174F-50A9-D965-3A24-5FAFA678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370976" cy="1325563"/>
          </a:xfrm>
        </p:spPr>
        <p:txBody>
          <a:bodyPr>
            <a:normAutofit/>
          </a:bodyPr>
          <a:lstStyle/>
          <a:p>
            <a:r>
              <a:rPr lang="it-IT" dirty="0"/>
              <a:t>Valore simbolico e influenza medica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3EF9E3-4257-2CD5-870A-379A891F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46699"/>
            <a:ext cx="8052069" cy="4873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dirty="0"/>
              <a:t>Il cibo possedeva un profondo valore simbolico e spirituale.</a:t>
            </a:r>
          </a:p>
          <a:p>
            <a:pPr>
              <a:lnSpc>
                <a:spcPct val="100000"/>
              </a:lnSpc>
            </a:pPr>
            <a:r>
              <a:rPr lang="it-IT" sz="1800" dirty="0"/>
              <a:t>Il pane era l'alimento di maggiore prestigio per la sua centralità nell'Eucaristia.</a:t>
            </a:r>
          </a:p>
          <a:p>
            <a:pPr>
              <a:lnSpc>
                <a:spcPct val="100000"/>
              </a:lnSpc>
            </a:pPr>
            <a:r>
              <a:rPr lang="it-IT" sz="1800" dirty="0"/>
              <a:t>Sant'Agostino usava la preparazione del pane come metafora del percorso spirituale del cristiano.</a:t>
            </a:r>
          </a:p>
          <a:p>
            <a:pPr>
              <a:lnSpc>
                <a:spcPct val="100000"/>
              </a:lnSpc>
            </a:pPr>
            <a:r>
              <a:rPr lang="it-IT" sz="1800" dirty="0"/>
              <a:t>Anche l'olio d'oliva e il vino avevano grande valore simbolico e spirituale, essendo centrali nella liturgia.</a:t>
            </a:r>
          </a:p>
          <a:p>
            <a:pPr>
              <a:lnSpc>
                <a:spcPct val="100000"/>
              </a:lnSpc>
            </a:pPr>
            <a:r>
              <a:rPr lang="it-IT" sz="1800" dirty="0"/>
              <a:t>La medicina medievale, basata sulla teoria dei quattro umori di Galeno, influenzava le scelte alimentari.</a:t>
            </a:r>
          </a:p>
          <a:p>
            <a:pPr>
              <a:lnSpc>
                <a:spcPct val="100000"/>
              </a:lnSpc>
            </a:pPr>
            <a:r>
              <a:rPr lang="it-IT" sz="1800" dirty="0"/>
              <a:t>Il clero più istruito classificava i cibi in base a caldo/freddo e umido/secco per mantenere l'equilibrio degli umori.</a:t>
            </a:r>
          </a:p>
          <a:p>
            <a:pPr>
              <a:lnSpc>
                <a:spcPct val="100000"/>
              </a:lnSpc>
            </a:pPr>
            <a:r>
              <a:rPr lang="it-IT" sz="1800" dirty="0"/>
              <a:t>La digestione era vista come una cottura.</a:t>
            </a:r>
          </a:p>
          <a:p>
            <a:pPr>
              <a:lnSpc>
                <a:spcPct val="100000"/>
              </a:lnSpc>
            </a:pPr>
            <a:r>
              <a:rPr lang="it-IT" sz="1800" dirty="0"/>
              <a:t>Si prestava attenzione all'ordine di consumo dei cibi per evitare blocchi digestivi e umori cattivi</a:t>
            </a:r>
          </a:p>
        </p:txBody>
      </p:sp>
      <p:pic>
        <p:nvPicPr>
          <p:cNvPr id="2050" name="Picture 2" descr="Il Medioevo e quei pani che non t'aspetti – Una penna spuntata">
            <a:extLst>
              <a:ext uri="{FF2B5EF4-FFF2-40B4-BE49-F238E27FC236}">
                <a16:creationId xmlns:a16="http://schemas.microsoft.com/office/drawing/2014/main" id="{D7C02ABB-38EA-6493-CD1C-D705B694A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1" r="23529" b="1"/>
          <a:stretch/>
        </p:blipFill>
        <p:spPr bwMode="auto">
          <a:xfrm>
            <a:off x="8120368" y="1646042"/>
            <a:ext cx="4071632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0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EF7775-89D8-93BF-C839-505AFB031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89" y="0"/>
            <a:ext cx="7955603" cy="1807305"/>
          </a:xfrm>
        </p:spPr>
        <p:txBody>
          <a:bodyPr>
            <a:normAutofit/>
          </a:bodyPr>
          <a:lstStyle/>
          <a:p>
            <a:r>
              <a:rPr lang="it-IT" dirty="0"/>
              <a:t>Digiuno e restrizioni alimentari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5C9B16-4AA2-0253-3C73-8E4569CC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95" y="2099023"/>
            <a:ext cx="6910130" cy="384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La vita del clero era scandita da periodi di digiuno e astinenza per purificazione e penitenza.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La Quaresima era il periodo di maggiore restrizione, con divieto di consumare carne, causando lamentele.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Dal XIII secolo, l'interpretazione del digiuno divenne più formale che sostanziale, specialmente per l'alto clero.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Nei giorni di magro, si evitava la carne ma si mangiava abbondantemente usando sostituti elaborati.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Il pesce era l'alternativa principale.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Il latte di mandorle sostituiva quello animale.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2F2E79D-4E25-8CE8-8389-93B910584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0" t="-1" r="22547" b="-1"/>
          <a:stretch/>
        </p:blipFill>
        <p:spPr bwMode="auto">
          <a:xfrm>
            <a:off x="6927718" y="10"/>
            <a:ext cx="525131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8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DA03F4-573B-E7E4-EF2F-38A8A6EB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719" y="365125"/>
            <a:ext cx="6986079" cy="1807305"/>
          </a:xfrm>
        </p:spPr>
        <p:txBody>
          <a:bodyPr>
            <a:normAutofit/>
          </a:bodyPr>
          <a:lstStyle/>
          <a:p>
            <a:r>
              <a:rPr lang="it-IT" dirty="0"/>
              <a:t>Creatività culinaria e sostituti elaborati</a:t>
            </a:r>
          </a:p>
        </p:txBody>
      </p:sp>
      <p:pic>
        <p:nvPicPr>
          <p:cNvPr id="5122" name="Picture 2" descr="Cucina Monastica Italiana: Ricette Segrete | VMvacanze">
            <a:extLst>
              <a:ext uri="{FF2B5EF4-FFF2-40B4-BE49-F238E27FC236}">
                <a16:creationId xmlns:a16="http://schemas.microsoft.com/office/drawing/2014/main" id="{3382F8A3-B657-7A5E-E69D-3D4A03BEF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6" r="33437"/>
          <a:stretch/>
        </p:blipFill>
        <p:spPr bwMode="auto">
          <a:xfrm>
            <a:off x="20" y="10"/>
            <a:ext cx="419260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4C9A5F-1042-DDE9-4FDD-713EA7321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715" y="2333297"/>
            <a:ext cx="7093083" cy="3843666"/>
          </a:xfrm>
        </p:spPr>
        <p:txBody>
          <a:bodyPr>
            <a:noAutofit/>
          </a:bodyPr>
          <a:lstStyle/>
          <a:p>
            <a:r>
              <a:rPr lang="it-IT" sz="2000" dirty="0"/>
              <a:t>La creatività culinaria era stimolata dalle restrizioni alimentari.</a:t>
            </a:r>
          </a:p>
          <a:p>
            <a:r>
              <a:rPr lang="it-IT" sz="2000" dirty="0"/>
              <a:t>Si preparavano finte uova con latte di mandorle dentro gusci vuoti, colorate e insaporite con spezie.</a:t>
            </a:r>
          </a:p>
          <a:p>
            <a:r>
              <a:rPr lang="it-IT" sz="2000" dirty="0"/>
              <a:t>Le pratiche dimostravano come il rispetto formale delle regole potesse coesistere con un'alimentazione ricca e variegata.</a:t>
            </a:r>
          </a:p>
          <a:p>
            <a:r>
              <a:rPr lang="it-IT" sz="2000" dirty="0"/>
              <a:t>I periodi di digiuno portarono allo sviluppo di una specifica "gastronomia ecclesiastica".</a:t>
            </a:r>
          </a:p>
          <a:p>
            <a:r>
              <a:rPr lang="it-IT" sz="2000" dirty="0"/>
              <a:t>Le comunità monastiche più ricche elaboravano preparazioni alternative che rispettavano i divieti ma mantenevano un elevato livello di raffinatezza.</a:t>
            </a:r>
          </a:p>
        </p:txBody>
      </p:sp>
    </p:spTree>
    <p:extLst>
      <p:ext uri="{BB962C8B-B14F-4D97-AF65-F5344CB8AC3E}">
        <p14:creationId xmlns:p14="http://schemas.microsoft.com/office/powerpoint/2010/main" val="134166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8C978F-FB07-E4F6-0C30-7700CEF3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82" y="10646"/>
            <a:ext cx="7538936" cy="1807305"/>
          </a:xfrm>
        </p:spPr>
        <p:txBody>
          <a:bodyPr>
            <a:normAutofit/>
          </a:bodyPr>
          <a:lstStyle/>
          <a:p>
            <a:r>
              <a:rPr lang="it-IT" dirty="0"/>
              <a:t>La mensa monastica</a:t>
            </a:r>
          </a:p>
        </p:txBody>
      </p:sp>
      <p:pic>
        <p:nvPicPr>
          <p:cNvPr id="6148" name="Picture 4" descr="L">
            <a:extLst>
              <a:ext uri="{FF2B5EF4-FFF2-40B4-BE49-F238E27FC236}">
                <a16:creationId xmlns:a16="http://schemas.microsoft.com/office/drawing/2014/main" id="{C4AAA2FC-26FA-2244-BC13-240F074D1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r="37004" b="-2"/>
          <a:stretch/>
        </p:blipFill>
        <p:spPr bwMode="auto">
          <a:xfrm>
            <a:off x="20" y="10"/>
            <a:ext cx="431906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F97965-D991-BF39-7F0B-3EE81FDE1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081" y="1595336"/>
            <a:ext cx="7538937" cy="4581627"/>
          </a:xfrm>
        </p:spPr>
        <p:txBody>
          <a:bodyPr>
            <a:noAutofit/>
          </a:bodyPr>
          <a:lstStyle/>
          <a:p>
            <a:r>
              <a:rPr lang="it-IT" sz="1800" dirty="0"/>
              <a:t>La mensa monastica si basava tipicamente su cereali, legumi e verdure.</a:t>
            </a:r>
          </a:p>
          <a:p>
            <a:r>
              <a:rPr lang="it-IT" sz="1800" dirty="0"/>
              <a:t>Una libbra (circa mezzo chilo) di pane per persona era comune.</a:t>
            </a:r>
          </a:p>
          <a:p>
            <a:r>
              <a:rPr lang="it-IT" sz="1800" dirty="0"/>
              <a:t>Questa dieta rispettava l'ideale di semplicità garantendo il sostentamento.</a:t>
            </a:r>
          </a:p>
          <a:p>
            <a:r>
              <a:rPr lang="it-IT" sz="1800" dirty="0"/>
              <a:t>Nei monasteri benedettini più ricchi, l'abbondanza (fino a 16 portate) si giustificava con le festività e l'ospitalità.</a:t>
            </a:r>
          </a:p>
          <a:p>
            <a:r>
              <a:rPr lang="it-IT" sz="1800" dirty="0"/>
              <a:t>Il ritmo dei pasti prevedeva generalmente un pranzo a metà giornata e una cena più leggera.</a:t>
            </a:r>
          </a:p>
          <a:p>
            <a:r>
              <a:rPr lang="it-IT" sz="1800" dirty="0"/>
              <a:t>Gli spuntini tra i pasti erano scoraggiati, considerati gola.</a:t>
            </a:r>
          </a:p>
          <a:p>
            <a:r>
              <a:rPr lang="it-IT" sz="1800" dirty="0"/>
              <a:t>La qualità del pane variava dalla raffinatezza del frumento all'uso di cereali meno pregiati.</a:t>
            </a:r>
          </a:p>
          <a:p>
            <a:r>
              <a:rPr lang="it-IT" sz="1800" dirty="0"/>
              <a:t>Si consumavano gallette/crostini, pappe dense di frumento e farinate.</a:t>
            </a:r>
          </a:p>
          <a:p>
            <a:r>
              <a:rPr lang="it-IT" sz="1800" dirty="0"/>
              <a:t>Verdure (lattuga, cavoli) e legumi secchi erano importanti, specialmente come fonte proteica nei giorni di astinenza dalla carne.</a:t>
            </a:r>
          </a:p>
        </p:txBody>
      </p:sp>
    </p:spTree>
    <p:extLst>
      <p:ext uri="{BB962C8B-B14F-4D97-AF65-F5344CB8AC3E}">
        <p14:creationId xmlns:p14="http://schemas.microsoft.com/office/powerpoint/2010/main" val="345572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6D8A8A-466C-E8B5-7E1A-326C3083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39" y="-261728"/>
            <a:ext cx="5896581" cy="1807305"/>
          </a:xfrm>
        </p:spPr>
        <p:txBody>
          <a:bodyPr>
            <a:normAutofit/>
          </a:bodyPr>
          <a:lstStyle/>
          <a:p>
            <a:r>
              <a:rPr lang="it-IT" dirty="0"/>
              <a:t>Differenze sociali</a:t>
            </a:r>
          </a:p>
        </p:txBody>
      </p:sp>
      <p:pic>
        <p:nvPicPr>
          <p:cNvPr id="7170" name="Picture 2" descr="Generazione immagine completata">
            <a:extLst>
              <a:ext uri="{FF2B5EF4-FFF2-40B4-BE49-F238E27FC236}">
                <a16:creationId xmlns:a16="http://schemas.microsoft.com/office/drawing/2014/main" id="{CA16CB25-1ED5-3D82-4F5D-DC18B2BE2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-1" r="22528" b="-1"/>
          <a:stretch/>
        </p:blipFill>
        <p:spPr bwMode="auto">
          <a:xfrm>
            <a:off x="21" y="10"/>
            <a:ext cx="5535018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7F13D1-8599-DD5D-1E6B-533099C3D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150" y="1180087"/>
            <a:ext cx="6680876" cy="4854001"/>
          </a:xfrm>
        </p:spPr>
        <p:txBody>
          <a:bodyPr>
            <a:noAutofit/>
          </a:bodyPr>
          <a:lstStyle/>
          <a:p>
            <a:r>
              <a:rPr lang="it-IT" sz="1800" dirty="0"/>
              <a:t> L'alimentazione rifletteva le marcate differenze gerarchiche nella Chiesa.</a:t>
            </a:r>
          </a:p>
          <a:p>
            <a:r>
              <a:rPr lang="it-IT" sz="1800" dirty="0"/>
              <a:t>L'alto clero e i monasteri ricchi avevano diete varie e talvolta lussuose, simili ai nobili.</a:t>
            </a:r>
          </a:p>
          <a:p>
            <a:r>
              <a:rPr lang="it-IT" sz="1800" dirty="0"/>
              <a:t>Il basso clero e i monaci poveri condividevano le limitazioni dei contadini, con forte dipendenza dai cereali (fino a tre quarti delle calorie tra VII e XI secolo).</a:t>
            </a:r>
          </a:p>
          <a:p>
            <a:r>
              <a:rPr lang="it-IT" sz="1800" dirty="0"/>
              <a:t>Le diete basate sui soli cereali erano meno sostenibili nei climi freddi, evidenziando un divario alimentare interno all'istituzione.</a:t>
            </a:r>
          </a:p>
          <a:p>
            <a:r>
              <a:rPr lang="it-IT" sz="1800" dirty="0"/>
              <a:t>In caso di carestie, ci si adattava con alimenti meno pregiati come castagne, legumi secchi e ghiande.</a:t>
            </a:r>
          </a:p>
          <a:p>
            <a:r>
              <a:rPr lang="it-IT" sz="1800" dirty="0"/>
              <a:t>In sintesi, l'alimentazione del clero medievale era un complesso intreccio di regole religiose, teorie mediche, condizioni economiche e sociali.</a:t>
            </a:r>
          </a:p>
          <a:p>
            <a:r>
              <a:rPr lang="it-IT" sz="1800" dirty="0"/>
              <a:t>Il cibo andava oltre il nutrimento, assumendo profondi significati simbolici e spirituali.</a:t>
            </a:r>
          </a:p>
          <a:p>
            <a:r>
              <a:rPr lang="it-IT" sz="1800" dirty="0"/>
              <a:t>La tensione tra l'ideale di frugalità e la realtà quotidiana mostra pragmatismo e adattamento alle circostanze.</a:t>
            </a:r>
          </a:p>
        </p:txBody>
      </p:sp>
    </p:spTree>
    <p:extLst>
      <p:ext uri="{BB962C8B-B14F-4D97-AF65-F5344CB8AC3E}">
        <p14:creationId xmlns:p14="http://schemas.microsoft.com/office/powerpoint/2010/main" val="3739259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681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di Office</vt:lpstr>
      <vt:lpstr>IL CIBO E LE ABITUDINI ALIMENTARI DEL CLERO NEL MEDIOEVO</vt:lpstr>
      <vt:lpstr>Introduzione e principi generali</vt:lpstr>
      <vt:lpstr>Valore simbolico e influenza medica</vt:lpstr>
      <vt:lpstr>Digiuno e restrizioni alimentari</vt:lpstr>
      <vt:lpstr>Creatività culinaria e sostituti elaborati</vt:lpstr>
      <vt:lpstr>La mensa monastica</vt:lpstr>
      <vt:lpstr>Differenze sociali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2</cp:revision>
  <dcterms:created xsi:type="dcterms:W3CDTF">2025-05-19T16:42:14Z</dcterms:created>
  <dcterms:modified xsi:type="dcterms:W3CDTF">2025-05-19T17:41:49Z</dcterms:modified>
</cp:coreProperties>
</file>