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SLIDES_API81569943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SLIDES_API81569943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SLIDES_API81569943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SLIDES_API81569943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SLIDES_API81569943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SLIDES_API81569943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SLIDES_API81569943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SLIDES_API81569943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SLIDES_API81569943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SLIDES_API81569943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SLIDES_API81569943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SLIDES_API81569943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SLIDES_API81569943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SLIDES_API81569943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Glassware Cleaning Procedures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Laboratory Maintenance Guidelines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4F8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General Procedures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406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• Cleaning depends on chemicals used.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• Often no detergent needed.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/>
              <a:t>• Standard: Solvent rinse + </a:t>
            </a:r>
            <a:r>
              <a:rPr lang="it"/>
              <a:t>Deionized</a:t>
            </a:r>
            <a:r>
              <a:rPr lang="it"/>
              <a:t> water.</a:t>
            </a: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4826000" y="1152475"/>
            <a:ext cx="4064100" cy="3810000"/>
          </a:xfrm>
          <a:prstGeom prst="rect">
            <a:avLst/>
          </a:prstGeom>
          <a:solidFill>
            <a:srgbClr val="E0E0E0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Trascina qui un'immagine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(Inserisci &gt; Immagine &gt; Cerca nel web)</a:t>
            </a:r>
            <a:endParaRPr/>
          </a:p>
        </p:txBody>
      </p:sp>
      <p:pic>
        <p:nvPicPr>
          <p:cNvPr descr="Plastic bottle of distilled water (Fornito da Getty Images)"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6000" y="256600"/>
            <a:ext cx="4064099" cy="470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4F8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Removing Contaminants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406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• Soaking: Hot detergent for stubborn dirt.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/>
              <a:t>• Scrubbing: Use a brush for internal parts.</a:t>
            </a: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4826000" y="1152475"/>
            <a:ext cx="4064100" cy="3810000"/>
          </a:xfrm>
          <a:prstGeom prst="rect">
            <a:avLst/>
          </a:prstGeom>
          <a:solidFill>
            <a:srgbClr val="E0E0E0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Trascina qui un'immagine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(Inserisci &gt; Immagine &gt; Cerca nel web)</a:t>
            </a:r>
            <a:endParaRPr/>
          </a:p>
        </p:txBody>
      </p:sp>
      <p:pic>
        <p:nvPicPr>
          <p:cNvPr descr="File:Test tube brush fitting.jpg - Wikimedia Commons"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921025"/>
            <a:ext cx="4318100" cy="407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4F8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Removing Grease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406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• Boiling: Weak sodium carbonate solution.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/>
              <a:t>• Solvents: Acetone or ethanol.</a:t>
            </a: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4826000" y="1152475"/>
            <a:ext cx="4064100" cy="3810000"/>
          </a:xfrm>
          <a:prstGeom prst="rect">
            <a:avLst/>
          </a:prstGeom>
          <a:solidFill>
            <a:srgbClr val="E0E0E0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Trascina qui un'immagine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(Inserisci &gt; Immagine &gt; Cerca nel web)</a:t>
            </a:r>
            <a:endParaRPr/>
          </a:p>
        </p:txBody>
      </p:sp>
      <p:pic>
        <p:nvPicPr>
          <p:cNvPr descr="Free Images : metal, flame, fire, lamp, yellow, candle, lighting ..."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4350" y="1152475"/>
            <a:ext cx="4494152" cy="388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4F8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The Final Rinse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406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• CRITICAL: Always use </a:t>
            </a:r>
            <a:r>
              <a:rPr lang="it"/>
              <a:t>deionized</a:t>
            </a:r>
            <a:r>
              <a:rPr lang="it"/>
              <a:t> water.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/>
              <a:t>• Prevents mineral spots affecting results.</a:t>
            </a:r>
            <a:endParaRPr/>
          </a:p>
        </p:txBody>
      </p:sp>
      <p:sp>
        <p:nvSpPr>
          <p:cNvPr id="86" name="Google Shape;86;p17"/>
          <p:cNvSpPr/>
          <p:nvPr/>
        </p:nvSpPr>
        <p:spPr>
          <a:xfrm>
            <a:off x="4826000" y="1152475"/>
            <a:ext cx="4064100" cy="3810000"/>
          </a:xfrm>
          <a:prstGeom prst="rect">
            <a:avLst/>
          </a:prstGeom>
          <a:solidFill>
            <a:srgbClr val="E0E0E0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Trascina qui un'immagine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(Inserisci &gt; Immagine &gt; Cerca nel web)</a:t>
            </a:r>
            <a:endParaRPr/>
          </a:p>
        </p:txBody>
      </p:sp>
      <p:pic>
        <p:nvPicPr>
          <p:cNvPr descr="File:Lab wash-bottles water EtOH.jpg - Wikipedia"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6000" y="1152475"/>
            <a:ext cx="4123001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4F8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Drying Methods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406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• Drip-dry on racks.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• Hot air fans or Vacuum.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/>
              <a:t>• Acetone rinse for urgency.</a:t>
            </a:r>
            <a:endParaRPr/>
          </a:p>
        </p:txBody>
      </p:sp>
      <p:sp>
        <p:nvSpPr>
          <p:cNvPr id="94" name="Google Shape;94;p18"/>
          <p:cNvSpPr/>
          <p:nvPr/>
        </p:nvSpPr>
        <p:spPr>
          <a:xfrm>
            <a:off x="4826000" y="1152475"/>
            <a:ext cx="4064100" cy="3810000"/>
          </a:xfrm>
          <a:prstGeom prst="rect">
            <a:avLst/>
          </a:prstGeom>
          <a:solidFill>
            <a:srgbClr val="E0E0E0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Trascina qui un'immagine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(Inserisci &gt; Immagine &gt; Cerca nel web)</a:t>
            </a:r>
            <a:endParaRPr/>
          </a:p>
        </p:txBody>
      </p:sp>
      <p:pic>
        <p:nvPicPr>
          <p:cNvPr descr="File:MUIC Lab Drying Rack 1.jpg - Wikimedia Commons"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5800" y="1152475"/>
            <a:ext cx="4514299" cy="381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4F8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Special Treatments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152475"/>
            <a:ext cx="406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/>
              <a:t>• Autoclaving: For infectious substances.</a:t>
            </a:r>
            <a:endParaRPr/>
          </a:p>
        </p:txBody>
      </p:sp>
      <p:sp>
        <p:nvSpPr>
          <p:cNvPr id="102" name="Google Shape;102;p19"/>
          <p:cNvSpPr/>
          <p:nvPr/>
        </p:nvSpPr>
        <p:spPr>
          <a:xfrm>
            <a:off x="4826000" y="1152475"/>
            <a:ext cx="4064100" cy="3810000"/>
          </a:xfrm>
          <a:prstGeom prst="rect">
            <a:avLst/>
          </a:prstGeom>
          <a:solidFill>
            <a:srgbClr val="E0E0E0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Trascina qui un'immagine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(Inserisci &gt; Immagine &gt; Cerca nel web)</a:t>
            </a:r>
            <a:endParaRPr/>
          </a:p>
        </p:txBody>
      </p:sp>
      <p:pic>
        <p:nvPicPr>
          <p:cNvPr descr="File:Small autoclave.JPG - Wikimedia Commons"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6000" y="554450"/>
            <a:ext cx="4064099" cy="4754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