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73" r:id="rId2"/>
    <p:sldId id="303" r:id="rId3"/>
    <p:sldId id="267" r:id="rId4"/>
    <p:sldId id="276" r:id="rId5"/>
    <p:sldId id="269" r:id="rId6"/>
    <p:sldId id="272" r:id="rId7"/>
    <p:sldId id="279" r:id="rId8"/>
    <p:sldId id="271" r:id="rId9"/>
    <p:sldId id="257" r:id="rId10"/>
    <p:sldId id="261" r:id="rId11"/>
    <p:sldId id="277" r:id="rId12"/>
    <p:sldId id="278" r:id="rId13"/>
    <p:sldId id="300" r:id="rId14"/>
    <p:sldId id="275" r:id="rId15"/>
    <p:sldId id="280" r:id="rId16"/>
    <p:sldId id="293" r:id="rId17"/>
    <p:sldId id="302" r:id="rId18"/>
    <p:sldId id="298" r:id="rId19"/>
    <p:sldId id="283" r:id="rId20"/>
    <p:sldId id="284" r:id="rId21"/>
    <p:sldId id="285" r:id="rId22"/>
    <p:sldId id="286" r:id="rId23"/>
    <p:sldId id="294" r:id="rId24"/>
    <p:sldId id="287" r:id="rId25"/>
    <p:sldId id="295" r:id="rId26"/>
    <p:sldId id="296" r:id="rId27"/>
    <p:sldId id="297" r:id="rId28"/>
    <p:sldId id="288" r:id="rId29"/>
    <p:sldId id="289" r:id="rId30"/>
    <p:sldId id="290" r:id="rId31"/>
    <p:sldId id="299" r:id="rId32"/>
    <p:sldId id="292" r:id="rId33"/>
    <p:sldId id="291" r:id="rId34"/>
    <p:sldId id="281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86418" autoAdjust="0"/>
  </p:normalViewPr>
  <p:slideViewPr>
    <p:cSldViewPr>
      <p:cViewPr varScale="1">
        <p:scale>
          <a:sx n="75" d="100"/>
          <a:sy n="75" d="100"/>
        </p:scale>
        <p:origin x="10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55A3A4-5733-4AEA-8DB3-9E8C5EEE8C3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8DBEF86-1B7B-4C8D-9538-209F5C0193D0}">
      <dgm:prSet/>
      <dgm:spPr/>
      <dgm:t>
        <a:bodyPr/>
        <a:lstStyle/>
        <a:p>
          <a:r>
            <a:rPr lang="it-IT"/>
            <a:t>Malattia cardiaca</a:t>
          </a:r>
          <a:endParaRPr lang="en-US"/>
        </a:p>
      </dgm:t>
    </dgm:pt>
    <dgm:pt modelId="{1882178B-39C1-4CCC-8206-D807A4D212D1}" type="parTrans" cxnId="{C7A33A9E-7B30-4FF6-809A-564A9D00FA80}">
      <dgm:prSet/>
      <dgm:spPr/>
      <dgm:t>
        <a:bodyPr/>
        <a:lstStyle/>
        <a:p>
          <a:endParaRPr lang="en-US"/>
        </a:p>
      </dgm:t>
    </dgm:pt>
    <dgm:pt modelId="{7CFA31A2-CB78-4B1A-BF08-032A5BFAFBA1}" type="sibTrans" cxnId="{C7A33A9E-7B30-4FF6-809A-564A9D00FA80}">
      <dgm:prSet/>
      <dgm:spPr/>
      <dgm:t>
        <a:bodyPr/>
        <a:lstStyle/>
        <a:p>
          <a:endParaRPr lang="en-US"/>
        </a:p>
      </dgm:t>
    </dgm:pt>
    <dgm:pt modelId="{25E05949-96CB-4100-90B9-68F47DE7E911}">
      <dgm:prSet/>
      <dgm:spPr/>
      <dgm:t>
        <a:bodyPr/>
        <a:lstStyle/>
        <a:p>
          <a:r>
            <a:rPr lang="it-IT"/>
            <a:t>Folgorazione</a:t>
          </a:r>
          <a:endParaRPr lang="en-US"/>
        </a:p>
      </dgm:t>
    </dgm:pt>
    <dgm:pt modelId="{39592791-164E-49AB-A032-2981C4BD60AF}" type="parTrans" cxnId="{60BF329F-7ABE-4B43-9F56-3FBD9855686B}">
      <dgm:prSet/>
      <dgm:spPr/>
      <dgm:t>
        <a:bodyPr/>
        <a:lstStyle/>
        <a:p>
          <a:endParaRPr lang="en-US"/>
        </a:p>
      </dgm:t>
    </dgm:pt>
    <dgm:pt modelId="{00407782-D4BB-4779-AF8F-D24A7A373A58}" type="sibTrans" cxnId="{60BF329F-7ABE-4B43-9F56-3FBD9855686B}">
      <dgm:prSet/>
      <dgm:spPr/>
      <dgm:t>
        <a:bodyPr/>
        <a:lstStyle/>
        <a:p>
          <a:endParaRPr lang="en-US"/>
        </a:p>
      </dgm:t>
    </dgm:pt>
    <dgm:pt modelId="{03A1D217-E843-4883-8F58-71A7B9B82771}">
      <dgm:prSet/>
      <dgm:spPr/>
      <dgm:t>
        <a:bodyPr/>
        <a:lstStyle/>
        <a:p>
          <a:r>
            <a:rPr lang="it-IT"/>
            <a:t>Intossicazione</a:t>
          </a:r>
          <a:endParaRPr lang="en-US"/>
        </a:p>
      </dgm:t>
    </dgm:pt>
    <dgm:pt modelId="{0025346A-98BA-4C72-82F1-38D2453A56A4}" type="parTrans" cxnId="{A14045C4-143F-438F-A0DE-D31A7258EC5C}">
      <dgm:prSet/>
      <dgm:spPr/>
      <dgm:t>
        <a:bodyPr/>
        <a:lstStyle/>
        <a:p>
          <a:endParaRPr lang="en-US"/>
        </a:p>
      </dgm:t>
    </dgm:pt>
    <dgm:pt modelId="{C3C11CB9-F349-40D3-9191-5162E2BC2323}" type="sibTrans" cxnId="{A14045C4-143F-438F-A0DE-D31A7258EC5C}">
      <dgm:prSet/>
      <dgm:spPr/>
      <dgm:t>
        <a:bodyPr/>
        <a:lstStyle/>
        <a:p>
          <a:endParaRPr lang="en-US"/>
        </a:p>
      </dgm:t>
    </dgm:pt>
    <dgm:pt modelId="{68C87A29-D294-4B1F-B356-E9BB313083E3}">
      <dgm:prSet/>
      <dgm:spPr/>
      <dgm:t>
        <a:bodyPr/>
        <a:lstStyle/>
        <a:p>
          <a:r>
            <a:rPr lang="it-IT"/>
            <a:t>Soffocamento</a:t>
          </a:r>
          <a:endParaRPr lang="en-US"/>
        </a:p>
      </dgm:t>
    </dgm:pt>
    <dgm:pt modelId="{85C03281-4BC8-46CE-A867-A9B29910E1E5}" type="parTrans" cxnId="{57B345C0-AF1E-4C6A-B4BE-D06552BD5FCA}">
      <dgm:prSet/>
      <dgm:spPr/>
      <dgm:t>
        <a:bodyPr/>
        <a:lstStyle/>
        <a:p>
          <a:endParaRPr lang="en-US"/>
        </a:p>
      </dgm:t>
    </dgm:pt>
    <dgm:pt modelId="{D34C6469-4AA5-4B0B-AA02-26B5FFE1A9FF}" type="sibTrans" cxnId="{57B345C0-AF1E-4C6A-B4BE-D06552BD5FCA}">
      <dgm:prSet/>
      <dgm:spPr/>
      <dgm:t>
        <a:bodyPr/>
        <a:lstStyle/>
        <a:p>
          <a:endParaRPr lang="en-US"/>
        </a:p>
      </dgm:t>
    </dgm:pt>
    <dgm:pt modelId="{CA4714B3-9102-446F-94E9-2D900B79DEBB}">
      <dgm:prSet/>
      <dgm:spPr/>
      <dgm:t>
        <a:bodyPr/>
        <a:lstStyle/>
        <a:p>
          <a:r>
            <a:rPr lang="it-IT"/>
            <a:t>Reazione allergica</a:t>
          </a:r>
          <a:endParaRPr lang="en-US"/>
        </a:p>
      </dgm:t>
    </dgm:pt>
    <dgm:pt modelId="{C8BD1B3C-4C08-4F37-8BF7-7316C383E89D}" type="parTrans" cxnId="{7C8DF81A-6950-470D-807B-DB4DDD3A1FFD}">
      <dgm:prSet/>
      <dgm:spPr/>
      <dgm:t>
        <a:bodyPr/>
        <a:lstStyle/>
        <a:p>
          <a:endParaRPr lang="en-US"/>
        </a:p>
      </dgm:t>
    </dgm:pt>
    <dgm:pt modelId="{882FF98B-1B6A-498C-BA86-F4B4889CF058}" type="sibTrans" cxnId="{7C8DF81A-6950-470D-807B-DB4DDD3A1FFD}">
      <dgm:prSet/>
      <dgm:spPr/>
      <dgm:t>
        <a:bodyPr/>
        <a:lstStyle/>
        <a:p>
          <a:endParaRPr lang="en-US"/>
        </a:p>
      </dgm:t>
    </dgm:pt>
    <dgm:pt modelId="{60538D85-134B-49DA-A08A-9C25F0231318}" type="pres">
      <dgm:prSet presAssocID="{D855A3A4-5733-4AEA-8DB3-9E8C5EEE8C3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B6F7D5D-E034-451D-A50B-1D2B5FE7631C}" type="pres">
      <dgm:prSet presAssocID="{D855A3A4-5733-4AEA-8DB3-9E8C5EEE8C3F}" presName="dummyMaxCanvas" presStyleCnt="0">
        <dgm:presLayoutVars/>
      </dgm:prSet>
      <dgm:spPr/>
    </dgm:pt>
    <dgm:pt modelId="{5C125E18-9975-4B63-8386-93983040894E}" type="pres">
      <dgm:prSet presAssocID="{D855A3A4-5733-4AEA-8DB3-9E8C5EEE8C3F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3858F5A-5A15-4AD6-A638-1CD000022A57}" type="pres">
      <dgm:prSet presAssocID="{D855A3A4-5733-4AEA-8DB3-9E8C5EEE8C3F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C7836C8-FEF8-4D51-8587-299BC19EDDAE}" type="pres">
      <dgm:prSet presAssocID="{D855A3A4-5733-4AEA-8DB3-9E8C5EEE8C3F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6A4C55-F07F-409D-BE0D-5C64A6731883}" type="pres">
      <dgm:prSet presAssocID="{D855A3A4-5733-4AEA-8DB3-9E8C5EEE8C3F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CFA0F87-E1AE-4B99-828D-9BCA81A8A72D}" type="pres">
      <dgm:prSet presAssocID="{D855A3A4-5733-4AEA-8DB3-9E8C5EEE8C3F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E57A59C-ECEC-4C71-B913-6505F6ED49F6}" type="pres">
      <dgm:prSet presAssocID="{D855A3A4-5733-4AEA-8DB3-9E8C5EEE8C3F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A427695-ACD1-4CC3-B333-76190971B3E2}" type="pres">
      <dgm:prSet presAssocID="{D855A3A4-5733-4AEA-8DB3-9E8C5EEE8C3F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F072440-B3A0-40C5-951D-55AEB8B20D9C}" type="pres">
      <dgm:prSet presAssocID="{D855A3A4-5733-4AEA-8DB3-9E8C5EEE8C3F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3D4CEBB-77A6-45CC-877C-2F989F461A1F}" type="pres">
      <dgm:prSet presAssocID="{D855A3A4-5733-4AEA-8DB3-9E8C5EEE8C3F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7E853A-BF73-43D3-82BB-80D6A05210EB}" type="pres">
      <dgm:prSet presAssocID="{D855A3A4-5733-4AEA-8DB3-9E8C5EEE8C3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C276F8-8FEE-49B1-9479-53537F51A6A4}" type="pres">
      <dgm:prSet presAssocID="{D855A3A4-5733-4AEA-8DB3-9E8C5EEE8C3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93760F2-196A-41F8-A8D0-EF37FB49A499}" type="pres">
      <dgm:prSet presAssocID="{D855A3A4-5733-4AEA-8DB3-9E8C5EEE8C3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AB1DD5-67B6-46BC-97F6-7EEFB0FAE0B3}" type="pres">
      <dgm:prSet presAssocID="{D855A3A4-5733-4AEA-8DB3-9E8C5EEE8C3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684ADF-BE3C-43A7-BCC0-C441A1407527}" type="pres">
      <dgm:prSet presAssocID="{D855A3A4-5733-4AEA-8DB3-9E8C5EEE8C3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7A33A9E-7B30-4FF6-809A-564A9D00FA80}" srcId="{D855A3A4-5733-4AEA-8DB3-9E8C5EEE8C3F}" destId="{28DBEF86-1B7B-4C8D-9538-209F5C0193D0}" srcOrd="0" destOrd="0" parTransId="{1882178B-39C1-4CCC-8206-D807A4D212D1}" sibTransId="{7CFA31A2-CB78-4B1A-BF08-032A5BFAFBA1}"/>
    <dgm:cxn modelId="{AA28D865-EFC6-4064-8133-0E9DCB5E73F9}" type="presOf" srcId="{D34C6469-4AA5-4B0B-AA02-26B5FFE1A9FF}" destId="{63D4CEBB-77A6-45CC-877C-2F989F461A1F}" srcOrd="0" destOrd="0" presId="urn:microsoft.com/office/officeart/2005/8/layout/vProcess5"/>
    <dgm:cxn modelId="{6F217510-E42A-4BAD-BD2F-D9F2E1787B52}" type="presOf" srcId="{03A1D217-E843-4883-8F58-71A7B9B82771}" destId="{DC7836C8-FEF8-4D51-8587-299BC19EDDAE}" srcOrd="0" destOrd="0" presId="urn:microsoft.com/office/officeart/2005/8/layout/vProcess5"/>
    <dgm:cxn modelId="{A34FCC37-C139-4B4D-B0D1-E38E88CBBC6A}" type="presOf" srcId="{7CFA31A2-CB78-4B1A-BF08-032A5BFAFBA1}" destId="{2E57A59C-ECEC-4C71-B913-6505F6ED49F6}" srcOrd="0" destOrd="0" presId="urn:microsoft.com/office/officeart/2005/8/layout/vProcess5"/>
    <dgm:cxn modelId="{33BF75C3-E07A-4322-A0E9-B22283B2CF17}" type="presOf" srcId="{68C87A29-D294-4B1F-B356-E9BB313083E3}" destId="{32AB1DD5-67B6-46BC-97F6-7EEFB0FAE0B3}" srcOrd="1" destOrd="0" presId="urn:microsoft.com/office/officeart/2005/8/layout/vProcess5"/>
    <dgm:cxn modelId="{A14045C4-143F-438F-A0DE-D31A7258EC5C}" srcId="{D855A3A4-5733-4AEA-8DB3-9E8C5EEE8C3F}" destId="{03A1D217-E843-4883-8F58-71A7B9B82771}" srcOrd="2" destOrd="0" parTransId="{0025346A-98BA-4C72-82F1-38D2453A56A4}" sibTransId="{C3C11CB9-F349-40D3-9191-5162E2BC2323}"/>
    <dgm:cxn modelId="{7C8DF81A-6950-470D-807B-DB4DDD3A1FFD}" srcId="{D855A3A4-5733-4AEA-8DB3-9E8C5EEE8C3F}" destId="{CA4714B3-9102-446F-94E9-2D900B79DEBB}" srcOrd="4" destOrd="0" parTransId="{C8BD1B3C-4C08-4F37-8BF7-7316C383E89D}" sibTransId="{882FF98B-1B6A-498C-BA86-F4B4889CF058}"/>
    <dgm:cxn modelId="{82A1F392-9EEB-4236-9B51-6232C26987CA}" type="presOf" srcId="{00407782-D4BB-4779-AF8F-D24A7A373A58}" destId="{8A427695-ACD1-4CC3-B333-76190971B3E2}" srcOrd="0" destOrd="0" presId="urn:microsoft.com/office/officeart/2005/8/layout/vProcess5"/>
    <dgm:cxn modelId="{16ECCC6B-D651-40FC-BB51-49AC9F161D67}" type="presOf" srcId="{25E05949-96CB-4100-90B9-68F47DE7E911}" destId="{CDC276F8-8FEE-49B1-9479-53537F51A6A4}" srcOrd="1" destOrd="0" presId="urn:microsoft.com/office/officeart/2005/8/layout/vProcess5"/>
    <dgm:cxn modelId="{15AA9421-BE58-4D0B-A9FC-6864282167C7}" type="presOf" srcId="{D855A3A4-5733-4AEA-8DB3-9E8C5EEE8C3F}" destId="{60538D85-134B-49DA-A08A-9C25F0231318}" srcOrd="0" destOrd="0" presId="urn:microsoft.com/office/officeart/2005/8/layout/vProcess5"/>
    <dgm:cxn modelId="{838CC0D6-0B93-4560-9322-2DF0EA56C927}" type="presOf" srcId="{28DBEF86-1B7B-4C8D-9538-209F5C0193D0}" destId="{5C125E18-9975-4B63-8386-93983040894E}" srcOrd="0" destOrd="0" presId="urn:microsoft.com/office/officeart/2005/8/layout/vProcess5"/>
    <dgm:cxn modelId="{F0EDFEF6-1F7F-40E4-AAB6-B843D8C0D0FD}" type="presOf" srcId="{03A1D217-E843-4883-8F58-71A7B9B82771}" destId="{693760F2-196A-41F8-A8D0-EF37FB49A499}" srcOrd="1" destOrd="0" presId="urn:microsoft.com/office/officeart/2005/8/layout/vProcess5"/>
    <dgm:cxn modelId="{759611F1-73CC-4100-81DF-67F7534761B1}" type="presOf" srcId="{28DBEF86-1B7B-4C8D-9538-209F5C0193D0}" destId="{587E853A-BF73-43D3-82BB-80D6A05210EB}" srcOrd="1" destOrd="0" presId="urn:microsoft.com/office/officeart/2005/8/layout/vProcess5"/>
    <dgm:cxn modelId="{2168960C-B891-4B64-A7DE-6D6AAAF51A37}" type="presOf" srcId="{68C87A29-D294-4B1F-B356-E9BB313083E3}" destId="{F46A4C55-F07F-409D-BE0D-5C64A6731883}" srcOrd="0" destOrd="0" presId="urn:microsoft.com/office/officeart/2005/8/layout/vProcess5"/>
    <dgm:cxn modelId="{2FDEEAFA-8892-4053-A02E-DFDE5B50A682}" type="presOf" srcId="{25E05949-96CB-4100-90B9-68F47DE7E911}" destId="{93858F5A-5A15-4AD6-A638-1CD000022A57}" srcOrd="0" destOrd="0" presId="urn:microsoft.com/office/officeart/2005/8/layout/vProcess5"/>
    <dgm:cxn modelId="{57B345C0-AF1E-4C6A-B4BE-D06552BD5FCA}" srcId="{D855A3A4-5733-4AEA-8DB3-9E8C5EEE8C3F}" destId="{68C87A29-D294-4B1F-B356-E9BB313083E3}" srcOrd="3" destOrd="0" parTransId="{85C03281-4BC8-46CE-A867-A9B29910E1E5}" sibTransId="{D34C6469-4AA5-4B0B-AA02-26B5FFE1A9FF}"/>
    <dgm:cxn modelId="{495F85E5-670E-46BD-97F7-E5943B626FAB}" type="presOf" srcId="{CA4714B3-9102-446F-94E9-2D900B79DEBB}" destId="{2CFA0F87-E1AE-4B99-828D-9BCA81A8A72D}" srcOrd="0" destOrd="0" presId="urn:microsoft.com/office/officeart/2005/8/layout/vProcess5"/>
    <dgm:cxn modelId="{F72BBDF8-DB64-408F-B4CC-8907DF0F4C22}" type="presOf" srcId="{C3C11CB9-F349-40D3-9191-5162E2BC2323}" destId="{0F072440-B3A0-40C5-951D-55AEB8B20D9C}" srcOrd="0" destOrd="0" presId="urn:microsoft.com/office/officeart/2005/8/layout/vProcess5"/>
    <dgm:cxn modelId="{32EE2AA1-4114-448A-944B-50EF0AE93383}" type="presOf" srcId="{CA4714B3-9102-446F-94E9-2D900B79DEBB}" destId="{D0684ADF-BE3C-43A7-BCC0-C441A1407527}" srcOrd="1" destOrd="0" presId="urn:microsoft.com/office/officeart/2005/8/layout/vProcess5"/>
    <dgm:cxn modelId="{60BF329F-7ABE-4B43-9F56-3FBD9855686B}" srcId="{D855A3A4-5733-4AEA-8DB3-9E8C5EEE8C3F}" destId="{25E05949-96CB-4100-90B9-68F47DE7E911}" srcOrd="1" destOrd="0" parTransId="{39592791-164E-49AB-A032-2981C4BD60AF}" sibTransId="{00407782-D4BB-4779-AF8F-D24A7A373A58}"/>
    <dgm:cxn modelId="{837F6C0B-AC99-4BAA-9C19-FA49A6959F60}" type="presParOf" srcId="{60538D85-134B-49DA-A08A-9C25F0231318}" destId="{5B6F7D5D-E034-451D-A50B-1D2B5FE7631C}" srcOrd="0" destOrd="0" presId="urn:microsoft.com/office/officeart/2005/8/layout/vProcess5"/>
    <dgm:cxn modelId="{7FA619F8-082F-4CEE-9803-68F51C59E61A}" type="presParOf" srcId="{60538D85-134B-49DA-A08A-9C25F0231318}" destId="{5C125E18-9975-4B63-8386-93983040894E}" srcOrd="1" destOrd="0" presId="urn:microsoft.com/office/officeart/2005/8/layout/vProcess5"/>
    <dgm:cxn modelId="{C6795FE2-04AF-4799-B7F0-4C3C952D04F9}" type="presParOf" srcId="{60538D85-134B-49DA-A08A-9C25F0231318}" destId="{93858F5A-5A15-4AD6-A638-1CD000022A57}" srcOrd="2" destOrd="0" presId="urn:microsoft.com/office/officeart/2005/8/layout/vProcess5"/>
    <dgm:cxn modelId="{D16325D3-B282-4FB5-B90E-4F8DAAB184AD}" type="presParOf" srcId="{60538D85-134B-49DA-A08A-9C25F0231318}" destId="{DC7836C8-FEF8-4D51-8587-299BC19EDDAE}" srcOrd="3" destOrd="0" presId="urn:microsoft.com/office/officeart/2005/8/layout/vProcess5"/>
    <dgm:cxn modelId="{80459E7A-D03A-473E-88E9-F16D1996FF15}" type="presParOf" srcId="{60538D85-134B-49DA-A08A-9C25F0231318}" destId="{F46A4C55-F07F-409D-BE0D-5C64A6731883}" srcOrd="4" destOrd="0" presId="urn:microsoft.com/office/officeart/2005/8/layout/vProcess5"/>
    <dgm:cxn modelId="{213CE5F4-29D4-42E8-88E5-54D8B4F8AA00}" type="presParOf" srcId="{60538D85-134B-49DA-A08A-9C25F0231318}" destId="{2CFA0F87-E1AE-4B99-828D-9BCA81A8A72D}" srcOrd="5" destOrd="0" presId="urn:microsoft.com/office/officeart/2005/8/layout/vProcess5"/>
    <dgm:cxn modelId="{1F6E2163-9B2D-449F-B165-56F09BA6A999}" type="presParOf" srcId="{60538D85-134B-49DA-A08A-9C25F0231318}" destId="{2E57A59C-ECEC-4C71-B913-6505F6ED49F6}" srcOrd="6" destOrd="0" presId="urn:microsoft.com/office/officeart/2005/8/layout/vProcess5"/>
    <dgm:cxn modelId="{2A547527-582A-46A1-A0E8-EB6D28B8E995}" type="presParOf" srcId="{60538D85-134B-49DA-A08A-9C25F0231318}" destId="{8A427695-ACD1-4CC3-B333-76190971B3E2}" srcOrd="7" destOrd="0" presId="urn:microsoft.com/office/officeart/2005/8/layout/vProcess5"/>
    <dgm:cxn modelId="{252CE513-3506-4DBB-978E-1BD112BD2E0F}" type="presParOf" srcId="{60538D85-134B-49DA-A08A-9C25F0231318}" destId="{0F072440-B3A0-40C5-951D-55AEB8B20D9C}" srcOrd="8" destOrd="0" presId="urn:microsoft.com/office/officeart/2005/8/layout/vProcess5"/>
    <dgm:cxn modelId="{C6A9C459-C770-453A-9C44-F2DD2BB0E77B}" type="presParOf" srcId="{60538D85-134B-49DA-A08A-9C25F0231318}" destId="{63D4CEBB-77A6-45CC-877C-2F989F461A1F}" srcOrd="9" destOrd="0" presId="urn:microsoft.com/office/officeart/2005/8/layout/vProcess5"/>
    <dgm:cxn modelId="{18B1CCAA-B481-4A7C-9719-2591DA8E1D7D}" type="presParOf" srcId="{60538D85-134B-49DA-A08A-9C25F0231318}" destId="{587E853A-BF73-43D3-82BB-80D6A05210EB}" srcOrd="10" destOrd="0" presId="urn:microsoft.com/office/officeart/2005/8/layout/vProcess5"/>
    <dgm:cxn modelId="{F5CE28BC-F0B9-4F0C-B590-89A4ACC85008}" type="presParOf" srcId="{60538D85-134B-49DA-A08A-9C25F0231318}" destId="{CDC276F8-8FEE-49B1-9479-53537F51A6A4}" srcOrd="11" destOrd="0" presId="urn:microsoft.com/office/officeart/2005/8/layout/vProcess5"/>
    <dgm:cxn modelId="{0D6B69A3-3AE8-480A-B339-7129A15E7DF3}" type="presParOf" srcId="{60538D85-134B-49DA-A08A-9C25F0231318}" destId="{693760F2-196A-41F8-A8D0-EF37FB49A499}" srcOrd="12" destOrd="0" presId="urn:microsoft.com/office/officeart/2005/8/layout/vProcess5"/>
    <dgm:cxn modelId="{30A67B44-D862-42DC-80F4-BD107B2E0C0B}" type="presParOf" srcId="{60538D85-134B-49DA-A08A-9C25F0231318}" destId="{32AB1DD5-67B6-46BC-97F6-7EEFB0FAE0B3}" srcOrd="13" destOrd="0" presId="urn:microsoft.com/office/officeart/2005/8/layout/vProcess5"/>
    <dgm:cxn modelId="{0451529D-B4E6-4C00-9688-793D67C37E69}" type="presParOf" srcId="{60538D85-134B-49DA-A08A-9C25F0231318}" destId="{D0684ADF-BE3C-43A7-BCC0-C441A140752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25E18-9975-4B63-8386-93983040894E}">
      <dsp:nvSpPr>
        <dsp:cNvPr id="0" name=""/>
        <dsp:cNvSpPr/>
      </dsp:nvSpPr>
      <dsp:spPr>
        <a:xfrm>
          <a:off x="0" y="0"/>
          <a:ext cx="6292786" cy="6039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/>
            <a:t>Malattia cardiaca</a:t>
          </a:r>
          <a:endParaRPr lang="en-US" sz="2700" kern="1200"/>
        </a:p>
      </dsp:txBody>
      <dsp:txXfrm>
        <a:off x="17688" y="17688"/>
        <a:ext cx="5570447" cy="568547"/>
      </dsp:txXfrm>
    </dsp:sp>
    <dsp:sp modelId="{93858F5A-5A15-4AD6-A638-1CD000022A57}">
      <dsp:nvSpPr>
        <dsp:cNvPr id="0" name=""/>
        <dsp:cNvSpPr/>
      </dsp:nvSpPr>
      <dsp:spPr>
        <a:xfrm>
          <a:off x="469915" y="687801"/>
          <a:ext cx="6292786" cy="6039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/>
            <a:t>Folgorazione</a:t>
          </a:r>
          <a:endParaRPr lang="en-US" sz="2700" kern="1200"/>
        </a:p>
      </dsp:txBody>
      <dsp:txXfrm>
        <a:off x="487603" y="705489"/>
        <a:ext cx="5394944" cy="568547"/>
      </dsp:txXfrm>
    </dsp:sp>
    <dsp:sp modelId="{DC7836C8-FEF8-4D51-8587-299BC19EDDAE}">
      <dsp:nvSpPr>
        <dsp:cNvPr id="0" name=""/>
        <dsp:cNvSpPr/>
      </dsp:nvSpPr>
      <dsp:spPr>
        <a:xfrm>
          <a:off x="939831" y="1375603"/>
          <a:ext cx="6292786" cy="60392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/>
            <a:t>Intossicazione</a:t>
          </a:r>
          <a:endParaRPr lang="en-US" sz="2700" kern="1200"/>
        </a:p>
      </dsp:txBody>
      <dsp:txXfrm>
        <a:off x="957519" y="1393291"/>
        <a:ext cx="5394944" cy="568547"/>
      </dsp:txXfrm>
    </dsp:sp>
    <dsp:sp modelId="{F46A4C55-F07F-409D-BE0D-5C64A6731883}">
      <dsp:nvSpPr>
        <dsp:cNvPr id="0" name=""/>
        <dsp:cNvSpPr/>
      </dsp:nvSpPr>
      <dsp:spPr>
        <a:xfrm>
          <a:off x="1409747" y="2063404"/>
          <a:ext cx="6292786" cy="6039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/>
            <a:t>Soffocamento</a:t>
          </a:r>
          <a:endParaRPr lang="en-US" sz="2700" kern="1200"/>
        </a:p>
      </dsp:txBody>
      <dsp:txXfrm>
        <a:off x="1427435" y="2081092"/>
        <a:ext cx="5394944" cy="568547"/>
      </dsp:txXfrm>
    </dsp:sp>
    <dsp:sp modelId="{2CFA0F87-E1AE-4B99-828D-9BCA81A8A72D}">
      <dsp:nvSpPr>
        <dsp:cNvPr id="0" name=""/>
        <dsp:cNvSpPr/>
      </dsp:nvSpPr>
      <dsp:spPr>
        <a:xfrm>
          <a:off x="1879663" y="2751206"/>
          <a:ext cx="6292786" cy="6039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700" kern="1200"/>
            <a:t>Reazione allergica</a:t>
          </a:r>
          <a:endParaRPr lang="en-US" sz="2700" kern="1200"/>
        </a:p>
      </dsp:txBody>
      <dsp:txXfrm>
        <a:off x="1897351" y="2768894"/>
        <a:ext cx="5394944" cy="568547"/>
      </dsp:txXfrm>
    </dsp:sp>
    <dsp:sp modelId="{2E57A59C-ECEC-4C71-B913-6505F6ED49F6}">
      <dsp:nvSpPr>
        <dsp:cNvPr id="0" name=""/>
        <dsp:cNvSpPr/>
      </dsp:nvSpPr>
      <dsp:spPr>
        <a:xfrm>
          <a:off x="5900236" y="441199"/>
          <a:ext cx="392550" cy="39255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5988560" y="441199"/>
        <a:ext cx="215902" cy="295394"/>
      </dsp:txXfrm>
    </dsp:sp>
    <dsp:sp modelId="{8A427695-ACD1-4CC3-B333-76190971B3E2}">
      <dsp:nvSpPr>
        <dsp:cNvPr id="0" name=""/>
        <dsp:cNvSpPr/>
      </dsp:nvSpPr>
      <dsp:spPr>
        <a:xfrm>
          <a:off x="6370152" y="1129001"/>
          <a:ext cx="392550" cy="39255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6458476" y="1129001"/>
        <a:ext cx="215902" cy="295394"/>
      </dsp:txXfrm>
    </dsp:sp>
    <dsp:sp modelId="{0F072440-B3A0-40C5-951D-55AEB8B20D9C}">
      <dsp:nvSpPr>
        <dsp:cNvPr id="0" name=""/>
        <dsp:cNvSpPr/>
      </dsp:nvSpPr>
      <dsp:spPr>
        <a:xfrm>
          <a:off x="6840068" y="1806737"/>
          <a:ext cx="392550" cy="39255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6928392" y="1806737"/>
        <a:ext cx="215902" cy="295394"/>
      </dsp:txXfrm>
    </dsp:sp>
    <dsp:sp modelId="{63D4CEBB-77A6-45CC-877C-2F989F461A1F}">
      <dsp:nvSpPr>
        <dsp:cNvPr id="0" name=""/>
        <dsp:cNvSpPr/>
      </dsp:nvSpPr>
      <dsp:spPr>
        <a:xfrm>
          <a:off x="7309983" y="2501249"/>
          <a:ext cx="392550" cy="39255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7398307" y="2501249"/>
        <a:ext cx="215902" cy="295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F9F02-8E3C-4ACB-AD48-17C9149381D3}" type="datetimeFigureOut">
              <a:rPr lang="it-IT" smtClean="0"/>
              <a:pPr/>
              <a:t>02/04/2022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74768-9C28-4122-AB0D-81B182CD15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08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4768-9C28-4122-AB0D-81B182CD15B6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296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4768-9C28-4122-AB0D-81B182CD15B6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11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4768-9C28-4122-AB0D-81B182CD15B6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699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4768-9C28-4122-AB0D-81B182CD15B6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567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4768-9C28-4122-AB0D-81B182CD15B6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52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CE58-A03B-4844-8C0A-3CA6C159521A}" type="datetimeFigureOut">
              <a:rPr lang="it-IT" smtClean="0"/>
              <a:pPr/>
              <a:t>02/04/2022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F79A-A888-4FA3-8174-523619FD387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94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CE58-A03B-4844-8C0A-3CA6C159521A}" type="datetimeFigureOut">
              <a:rPr lang="it-IT" smtClean="0"/>
              <a:pPr/>
              <a:t>02/04/2022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F79A-A888-4FA3-8174-523619FD387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58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207CE58-A03B-4844-8C0A-3CA6C159521A}" type="datetimeFigureOut">
              <a:rPr lang="it-IT" smtClean="0"/>
              <a:pPr/>
              <a:t>02/04/2022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5ECF79A-A888-4FA3-8174-523619FD387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516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71600" y="5661248"/>
            <a:ext cx="6696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L’apparato cardiocircolatorio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86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cuore e circolazione per bamb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02" y="188640"/>
            <a:ext cx="3238500" cy="592455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isultati immagini per globuli rossi siamo fatti cos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6592" b="8313"/>
          <a:stretch>
            <a:fillRect/>
          </a:stretch>
        </p:blipFill>
        <p:spPr bwMode="auto">
          <a:xfrm>
            <a:off x="147298" y="2575256"/>
            <a:ext cx="2619481" cy="171451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isultati immagini per globuli rossi siamo fatti così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391" y="2575256"/>
            <a:ext cx="2620800" cy="171360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isultati immagini per piastrine esplorando il corpo uma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06" y="5805264"/>
            <a:ext cx="1360631" cy="1020473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381524" y="4500570"/>
            <a:ext cx="276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Il sangue arterioso è ricco di O2 e ha un colore rosso brillante</a:t>
            </a:r>
          </a:p>
        </p:txBody>
      </p:sp>
      <p:sp>
        <p:nvSpPr>
          <p:cNvPr id="9" name="Rettangolo 8"/>
          <p:cNvSpPr/>
          <p:nvPr/>
        </p:nvSpPr>
        <p:spPr>
          <a:xfrm>
            <a:off x="0" y="4421984"/>
            <a:ext cx="29492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Il sangue venoso è ricco di CO2 (anidride carbonica), che è lo scarto prodotto dalle nostre cellule. Ha un colore più scuro di quello arterioso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207934" y="161164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/>
              <a:t>Nei polmoni i globuli rossi </a:t>
            </a:r>
          </a:p>
          <a:p>
            <a:pPr algn="just"/>
            <a:r>
              <a:rPr lang="it-IT" sz="1600" dirty="0"/>
              <a:t>fanno il pieno di O2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745939"/>
            <a:ext cx="1068053" cy="8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189004"/>
              </p:ext>
            </p:extLst>
          </p:nvPr>
        </p:nvGraphicFramePr>
        <p:xfrm>
          <a:off x="603249" y="1005898"/>
          <a:ext cx="7937499" cy="4846212"/>
        </p:xfrm>
        <a:graphic>
          <a:graphicData uri="http://schemas.openxmlformats.org/drawingml/2006/table">
            <a:tbl>
              <a:tblPr/>
              <a:tblGrid>
                <a:gridCol w="18636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73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65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Tartaruga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  6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150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Elefante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30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 70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Cavallo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44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 40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Mucca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65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 22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Maiale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70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 25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Balena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80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 20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Cane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90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 15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Gatto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150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 15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Scimmia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190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 15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Coniglio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205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   9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Criceto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450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   3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3851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Colibrì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600 battiti al minuto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</a:rPr>
                        <a:t> 0,5 anni di vita</a:t>
                      </a:r>
                    </a:p>
                  </a:txBody>
                  <a:tcPr marL="35914" marR="35914" marT="35914" marB="35914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7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4" y="804333"/>
            <a:ext cx="6999108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2953FD7-F17A-4D8D-8237-93E8D5671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0AE4C84F-7457-4662-AFA3-554A32B9C3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7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DF9B39E-8A25-4BC3-B3C0-ACD46B94E6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72457"/>
            <a:ext cx="9141714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3E144719-5C9C-405C-A4FD-8E8D245ABF74}"/>
              </a:ext>
            </a:extLst>
          </p:cNvPr>
          <p:cNvSpPr txBox="1"/>
          <p:nvPr/>
        </p:nvSpPr>
        <p:spPr>
          <a:xfrm>
            <a:off x="768096" y="4971088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 cap="all" spc="1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Cause </a:t>
            </a:r>
            <a:r>
              <a:rPr lang="en-US" sz="5000" kern="1200" cap="all" spc="1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dell’arresto</a:t>
            </a:r>
            <a:r>
              <a:rPr lang="en-US" sz="5000" kern="1200" cap="all" spc="1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cap="all" spc="1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cardiaco</a:t>
            </a:r>
            <a:endParaRPr lang="en-US" sz="5000" kern="1200" cap="all" spc="1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22">
            <a:extLst>
              <a:ext uri="{FF2B5EF4-FFF2-40B4-BE49-F238E27FC236}">
                <a16:creationId xmlns:a16="http://schemas.microsoft.com/office/drawing/2014/main" xmlns="" id="{BA91CE2E-0B4F-41F3-95F2-0EB7003685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571500" y="5242273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asellaDiTesto 2">
            <a:extLst>
              <a:ext uri="{FF2B5EF4-FFF2-40B4-BE49-F238E27FC236}">
                <a16:creationId xmlns:a16="http://schemas.microsoft.com/office/drawing/2014/main" xmlns="" id="{6EA6FC53-62CF-BE02-58B1-E18DFCED98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9337329"/>
              </p:ext>
            </p:extLst>
          </p:nvPr>
        </p:nvGraphicFramePr>
        <p:xfrm>
          <a:off x="482203" y="642938"/>
          <a:ext cx="8172450" cy="335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65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85720" y="332656"/>
            <a:ext cx="839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b="1" dirty="0">
                <a:solidFill>
                  <a:srgbClr val="FF0000"/>
                </a:solidFill>
              </a:rPr>
              <a:t>BLS (BASIC LIFE SUPPORT) </a:t>
            </a:r>
          </a:p>
          <a:p>
            <a:pPr algn="ctr"/>
            <a:r>
              <a:rPr lang="it-IT" sz="3200" b="1" dirty="0">
                <a:solidFill>
                  <a:srgbClr val="FF0000"/>
                </a:solidFill>
              </a:rPr>
              <a:t>nella scuola primaria</a:t>
            </a:r>
          </a:p>
        </p:txBody>
      </p:sp>
      <p:sp>
        <p:nvSpPr>
          <p:cNvPr id="5" name="Rettangolo 4"/>
          <p:cNvSpPr/>
          <p:nvPr/>
        </p:nvSpPr>
        <p:spPr>
          <a:xfrm>
            <a:off x="214282" y="1428736"/>
            <a:ext cx="87868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/>
              <a:t>Con l’articolo 3, comma 7, del disegno di legge “Buona Scuola” il Primo Soccorso entra di fatto come materia formativa nelle scuole italiane.</a:t>
            </a:r>
            <a:r>
              <a:rPr lang="it-IT" sz="2400" dirty="0"/>
              <a:t> </a:t>
            </a:r>
          </a:p>
          <a:p>
            <a:pPr algn="just"/>
            <a:endParaRPr lang="it-IT" sz="2400" i="1" dirty="0"/>
          </a:p>
          <a:p>
            <a:pPr algn="just"/>
            <a:r>
              <a:rPr lang="it-IT" sz="2400" i="1" dirty="0"/>
              <a:t>Intervenire prontamente in caso di</a:t>
            </a:r>
            <a:r>
              <a:rPr lang="it-IT" sz="2400" b="1" i="1" dirty="0"/>
              <a:t> arresto cardiaco</a:t>
            </a:r>
            <a:r>
              <a:rPr lang="it-IT" sz="2400" i="1" dirty="0"/>
              <a:t>, possibilmente entro i primi 4 minuti dall’attacco, può salvare una vita umana. </a:t>
            </a:r>
            <a:r>
              <a:rPr lang="it-IT" sz="2400" b="1" i="1" dirty="0"/>
              <a:t>Si è calcolato che imparare a farlo a scuola potrebbe apportare un beneficio all’intera società, riuscendo a salvare circa 15.000 persone l’anno nel nostro paese</a:t>
            </a:r>
            <a:r>
              <a:rPr lang="it-IT" b="1" i="1" dirty="0"/>
              <a:t>. </a:t>
            </a:r>
            <a:endParaRPr lang="it-IT" b="1" dirty="0"/>
          </a:p>
        </p:txBody>
      </p:sp>
      <p:pic>
        <p:nvPicPr>
          <p:cNvPr id="6" name="Picture 2" descr="Risultati immagini per cuore e circolazione per bambi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2304" y="5553235"/>
            <a:ext cx="1488166" cy="1116125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556792"/>
            <a:ext cx="9102521" cy="3168352"/>
          </a:xfrm>
          <a:prstGeom prst="rect">
            <a:avLst/>
          </a:prstGeom>
        </p:spPr>
      </p:pic>
      <p:pic>
        <p:nvPicPr>
          <p:cNvPr id="3" name="Picture 2" descr="KIDS SAVE LIVES – Saving a life is a child's play">
            <a:extLst>
              <a:ext uri="{FF2B5EF4-FFF2-40B4-BE49-F238E27FC236}">
                <a16:creationId xmlns:a16="http://schemas.microsoft.com/office/drawing/2014/main" xmlns="" id="{59106914-591F-428A-827E-ADC0883E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2" y="5229199"/>
            <a:ext cx="7933386" cy="12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1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821C225-5C4D-4168-90AF-3D263D72CB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39E4C68A-A4A9-48A4-9FF2-D2896B1EA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2B9AEA5-52CB-49A6-AF8A-33502F291B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108939" y="908720"/>
            <a:ext cx="3491459" cy="524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SVENUTO </a:t>
            </a:r>
            <a:endParaRPr lang="en-US" sz="3600" cap="all" spc="100" dirty="0" smtClean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3600" cap="all" spc="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spc="1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800" cap="all" spc="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spc="1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INCOSCIENTE</a:t>
            </a:r>
            <a:endParaRPr lang="en-US" sz="3600" cap="all" spc="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97380" y="0"/>
            <a:ext cx="4729502" cy="3208268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altLang="it-IT" sz="2400" b="1" u="sng" dirty="0">
                <a:latin typeface="Arial" panose="020B0604020202020204" pitchFamily="34" charset="0"/>
              </a:rPr>
              <a:t>SVENUTO: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dirty="0">
                <a:latin typeface="Arial" panose="020B0604020202020204" pitchFamily="34" charset="0"/>
              </a:rPr>
              <a:t>LA PERSONA CADE A TERRA 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dirty="0">
                <a:latin typeface="Arial" panose="020B0604020202020204" pitchFamily="34" charset="0"/>
              </a:rPr>
              <a:t>APRE GLI OCCHI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it-IT" dirty="0">
                <a:latin typeface="Arial" panose="020B0604020202020204" pitchFamily="34" charset="0"/>
              </a:rPr>
              <a:t>MI STRINGE LA MANO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it-IT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altLang="it-IT" sz="2400" b="1" dirty="0">
                <a:latin typeface="Arial" panose="020B0604020202020204" pitchFamily="34" charset="0"/>
              </a:rPr>
              <a:t>NON E’ IN PERICOLO DI VITA</a:t>
            </a:r>
          </a:p>
        </p:txBody>
      </p:sp>
      <p:sp>
        <p:nvSpPr>
          <p:cNvPr id="3" name="Rettangolo 2"/>
          <p:cNvSpPr/>
          <p:nvPr/>
        </p:nvSpPr>
        <p:spPr>
          <a:xfrm>
            <a:off x="3779912" y="3781790"/>
            <a:ext cx="518457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altLang="it-IT" sz="2400" b="1" u="sng" dirty="0">
                <a:latin typeface="Arial" panose="020B0604020202020204" pitchFamily="34" charset="0"/>
              </a:rPr>
              <a:t>INCOSCIENTE</a:t>
            </a:r>
            <a:r>
              <a:rPr lang="it-IT" altLang="it-IT" sz="2400" dirty="0">
                <a:latin typeface="Arial" panose="020B0604020202020204" pitchFamily="34" charset="0"/>
              </a:rPr>
              <a:t>: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latin typeface="Arial" panose="020B0604020202020204" pitchFamily="34" charset="0"/>
              </a:rPr>
              <a:t>LA PERSONA CADE A TERRA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latin typeface="Arial" panose="020B0604020202020204" pitchFamily="34" charset="0"/>
              </a:rPr>
              <a:t>NON SI MUOVE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latin typeface="Arial" panose="020B0604020202020204" pitchFamily="34" charset="0"/>
              </a:rPr>
              <a:t>NON RISPONDE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it-IT" dirty="0">
                <a:latin typeface="Arial" panose="020B0604020202020204" pitchFamily="34" charset="0"/>
              </a:rPr>
              <a:t>NON RESPIRA</a:t>
            </a:r>
            <a:r>
              <a:rPr lang="it-IT" altLang="it-IT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</a:t>
            </a:r>
          </a:p>
          <a:p>
            <a:pPr>
              <a:spcAft>
                <a:spcPts val="600"/>
              </a:spcAft>
            </a:pPr>
            <a:endParaRPr lang="it-IT" altLang="it-IT" sz="2400" b="1" u="sng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altLang="it-IT" sz="2400" b="1" u="sng" dirty="0">
                <a:solidFill>
                  <a:srgbClr val="FF0000"/>
                </a:solidFill>
                <a:latin typeface="Arial" panose="020B0604020202020204" pitchFamily="34" charset="0"/>
              </a:rPr>
              <a:t>E’ IN PERICOLO DI VITA</a:t>
            </a:r>
          </a:p>
        </p:txBody>
      </p:sp>
      <p:pic>
        <p:nvPicPr>
          <p:cNvPr id="2052" name="Picture 4" descr="Cartello &quot;Pericolo generico&quot; in alluminio riflettente">
            <a:extLst>
              <a:ext uri="{FF2B5EF4-FFF2-40B4-BE49-F238E27FC236}">
                <a16:creationId xmlns:a16="http://schemas.microsoft.com/office/drawing/2014/main" xmlns="" id="{B5343ED2-7C80-489C-AD5E-E0AA034C1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65611"/>
            <a:ext cx="1288590" cy="114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xmlns="" id="{83ABA7DD-7CD0-4559-AA99-6B723AAFBDBE}"/>
              </a:ext>
            </a:extLst>
          </p:cNvPr>
          <p:cNvCxnSpPr>
            <a:cxnSpLocks/>
          </p:cNvCxnSpPr>
          <p:nvPr/>
        </p:nvCxnSpPr>
        <p:spPr>
          <a:xfrm>
            <a:off x="3490722" y="3429000"/>
            <a:ext cx="5653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25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A8EC506-B1DA-46A1-B44D-774E68468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>
            <a:extLst>
              <a:ext uri="{FF2B5EF4-FFF2-40B4-BE49-F238E27FC236}">
                <a16:creationId xmlns:a16="http://schemas.microsoft.com/office/drawing/2014/main" xmlns="" id="{BFF30785-305E-45D7-984F-5AA93D3CA5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5E01FA5-D766-43CA-A83D-E7CF3F04E9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C411DB08-1669-426B-BBEB-FAD285EF8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544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29E4219-121F-4CD1-AA58-24746CD29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84BC2D08-774B-483F-9A23-5573BA0674C6}"/>
              </a:ext>
            </a:extLst>
          </p:cNvPr>
          <p:cNvSpPr txBox="1"/>
          <p:nvPr/>
        </p:nvSpPr>
        <p:spPr>
          <a:xfrm>
            <a:off x="354127" y="692696"/>
            <a:ext cx="3156492" cy="303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Are 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2F50912-06FD-4216-BAD3-21050F5956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90009" y="3765314"/>
            <a:ext cx="294894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EFA34C0-EAF4-4302-B193-3CF136BD7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305" y="74631"/>
            <a:ext cx="3732464" cy="675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832D16-7558-4209-B5E6-60CFB7383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xmlns="" id="{0B201792-59B9-4FE8-9B2A-7F7A5AED03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61931C1-E9DE-4D66-831E-9ABDF15748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6E039C7D-A523-4912-B3A2-6144DB1AC6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544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9D93EC-2D05-4681-A2EE-7D7A25EAFA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6509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3ACF1D63-F062-4AE8-B32B-0051C56DAFBB}"/>
              </a:ext>
            </a:extLst>
          </p:cNvPr>
          <p:cNvSpPr txBox="1"/>
          <p:nvPr/>
        </p:nvSpPr>
        <p:spPr>
          <a:xfrm>
            <a:off x="-140165" y="670078"/>
            <a:ext cx="4698966" cy="303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cap="all" spc="1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Respira</a:t>
            </a:r>
            <a:endParaRPr lang="en-US" sz="5000" cap="all" spc="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D7D3C65-D503-4F0E-8F4A-DBAB9EB66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401" y="3252798"/>
            <a:ext cx="2804453" cy="13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442687C-F41B-4C0D-9F5D-4EDE18A556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90009" y="3765314"/>
            <a:ext cx="44577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C387DDE-52C2-408A-99AE-260D7695C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5102" y="5096387"/>
            <a:ext cx="2804453" cy="117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CAD87360-6AA7-4C9C-8532-D44A0136B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689661"/>
            <a:ext cx="2803048" cy="146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27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7639"/>
          <a:stretch/>
        </p:blipFill>
        <p:spPr>
          <a:xfrm>
            <a:off x="718781" y="804333"/>
            <a:ext cx="7706434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interni&#10;&#10;Descrizione generata automaticamente">
            <a:extLst>
              <a:ext uri="{FF2B5EF4-FFF2-40B4-BE49-F238E27FC236}">
                <a16:creationId xmlns:a16="http://schemas.microsoft.com/office/drawing/2014/main" xmlns="" id="{9BEE25A6-B2F1-468E-8EB7-4FD792B4C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0" r="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A1CB97F9-BFE2-4840-B393-0A7BBD2949B7}"/>
              </a:ext>
            </a:extLst>
          </p:cNvPr>
          <p:cNvSpPr txBox="1"/>
          <p:nvPr/>
        </p:nvSpPr>
        <p:spPr>
          <a:xfrm>
            <a:off x="0" y="764704"/>
            <a:ext cx="467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L’Apparato Cardiocircolatorio</a:t>
            </a:r>
            <a:endParaRPr lang="it-IT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3BF6699F-9DB4-4E82-9614-FCACDCA0005E}"/>
              </a:ext>
            </a:extLst>
          </p:cNvPr>
          <p:cNvSpPr txBox="1"/>
          <p:nvPr/>
        </p:nvSpPr>
        <p:spPr>
          <a:xfrm>
            <a:off x="395536" y="6381328"/>
            <a:ext cx="2839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Dr.ssa Nadia </a:t>
            </a:r>
            <a:r>
              <a:rPr lang="it-IT" sz="2000" dirty="0" err="1">
                <a:solidFill>
                  <a:srgbClr val="FF0000"/>
                </a:solidFill>
              </a:rPr>
              <a:t>Mollichelli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57" y="804333"/>
            <a:ext cx="7367482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29" y="804333"/>
            <a:ext cx="7316139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957" y="804333"/>
            <a:ext cx="7046082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3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731288"/>
              </p:ext>
            </p:extLst>
          </p:nvPr>
        </p:nvGraphicFramePr>
        <p:xfrm>
          <a:off x="1619672" y="1052737"/>
          <a:ext cx="6048673" cy="4816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Immagine bitmap" r:id="rId3" imgW="5210902" imgH="4009524" progId="Paint.Picture">
                  <p:embed/>
                </p:oleObj>
              </mc:Choice>
              <mc:Fallback>
                <p:oleObj name="Immagine bitmap" r:id="rId3" imgW="5210902" imgH="4009524" progId="Paint.Picture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052737"/>
                        <a:ext cx="6048673" cy="4816252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435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25" y="804333"/>
            <a:ext cx="7141946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200C8B5-FB5A-4F8B-A9BD-693C051418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FAE1107-CEC3-4041-8BAA-CDB6F6759B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AEA88FB-F5DD-45CE-AAE1-7B33D0ABDD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768096" y="2286000"/>
            <a:ext cx="2843784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it-IT" sz="1700" b="1" dirty="0">
                <a:solidFill>
                  <a:srgbClr val="FFFFFF"/>
                </a:solidFill>
              </a:rPr>
              <a:t>*</a:t>
            </a:r>
            <a:r>
              <a:rPr lang="en-US" altLang="it-IT" sz="1700" dirty="0">
                <a:solidFill>
                  <a:srgbClr val="FFFFFF"/>
                </a:solidFill>
              </a:rPr>
              <a:t> GRATUITO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it-IT" sz="1700" dirty="0">
                <a:solidFill>
                  <a:srgbClr val="FFFFFF"/>
                </a:solidFill>
              </a:rPr>
              <a:t>* EUROPEO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it-IT" sz="1700" dirty="0">
                <a:solidFill>
                  <a:srgbClr val="FFFFFF"/>
                </a:solidFill>
              </a:rPr>
              <a:t>* BREVE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it-IT" sz="1700" dirty="0">
                <a:solidFill>
                  <a:srgbClr val="FFFFFF"/>
                </a:solidFill>
              </a:rPr>
              <a:t>* SENZA PREFISSO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altLang="it-IT" sz="17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it-IT" sz="1700" dirty="0">
                <a:solidFill>
                  <a:srgbClr val="FFFFFF"/>
                </a:solidFill>
              </a:rPr>
              <a:t> E’ COLLEGATO AD UNA CENTRALE OPERATIVA CHE SMISTA LE CHIAMATE ALL’ENTE COMPETENTE: CARABINIERI, POLIZIA DI STATO, VIGILI DEL FUOCO, EMERGENZA SANITARIA.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0189"/>
            <a:ext cx="4091940" cy="403762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850BC629-5112-4C32-B4BD-84CC261C3242}"/>
              </a:ext>
            </a:extLst>
          </p:cNvPr>
          <p:cNvSpPr txBox="1"/>
          <p:nvPr/>
        </p:nvSpPr>
        <p:spPr>
          <a:xfrm>
            <a:off x="768096" y="707533"/>
            <a:ext cx="4572000" cy="1151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it-IT" sz="3500" b="1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NUMERO UNICO 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it-IT" sz="3500" b="1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 L’EMERGENZA</a:t>
            </a:r>
          </a:p>
        </p:txBody>
      </p:sp>
    </p:spTree>
    <p:extLst>
      <p:ext uri="{BB962C8B-B14F-4D97-AF65-F5344CB8AC3E}">
        <p14:creationId xmlns:p14="http://schemas.microsoft.com/office/powerpoint/2010/main" val="184965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200C8B5-FB5A-4F8B-A9BD-693C051418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FAE1107-CEC3-4041-8BAA-CDB6F6759B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/>
          <p:cNvSpPr/>
          <p:nvPr/>
        </p:nvSpPr>
        <p:spPr>
          <a:xfrm>
            <a:off x="768096" y="585216"/>
            <a:ext cx="283431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/>
            </a:pPr>
            <a:r>
              <a:rPr lang="en-US" altLang="it-IT" sz="3500" b="1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 COSA DICO AL 112?</a:t>
            </a:r>
            <a:r>
              <a:rPr lang="en-US" altLang="ja-JP" sz="3500" b="1" cap="all" spc="1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	</a:t>
            </a:r>
            <a:endParaRPr lang="en-US" altLang="it-IT" sz="3500" b="1" cap="all" spc="1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AEA88FB-F5DD-45CE-AAE1-7B33D0ABDD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768096" y="2286000"/>
            <a:ext cx="2843784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339725" indent="-33972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altLang="it-IT">
                <a:solidFill>
                  <a:srgbClr val="FFFFFF"/>
                </a:solidFill>
              </a:rPr>
              <a:t>PAESE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altLang="it-IT">
                <a:solidFill>
                  <a:srgbClr val="FFFFFF"/>
                </a:solidFill>
              </a:rPr>
              <a:t>VIA E NUMERO CIVICO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altLang="it-IT">
                <a:solidFill>
                  <a:srgbClr val="FFFFFF"/>
                </a:solidFill>
              </a:rPr>
              <a:t>PIANO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altLang="it-IT">
                <a:solidFill>
                  <a:srgbClr val="FFFFFF"/>
                </a:solidFill>
              </a:rPr>
              <a:t>SCALA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altLang="it-IT">
                <a:solidFill>
                  <a:srgbClr val="FFFFFF"/>
                </a:solidFill>
              </a:rPr>
              <a:t>COGNOME O CODICE SUL CITOFONO</a:t>
            </a:r>
          </a:p>
          <a:p>
            <a:pPr marL="339725" indent="-33972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Tx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altLang="it-IT">
                <a:solidFill>
                  <a:srgbClr val="FFFFFF"/>
                </a:solidFill>
              </a:rPr>
              <a:t>PERSONA INCOSCIENTE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0189"/>
            <a:ext cx="4091940" cy="403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1268760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100"/>
              </a:spcBef>
              <a:buClr>
                <a:srgbClr val="000000"/>
              </a:buClr>
              <a:defRPr/>
            </a:pPr>
            <a:r>
              <a:rPr lang="en-GB" altLang="it-IT" sz="36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  <a:ea typeface="MS PGothic" pitchFamily="34" charset="-128"/>
              </a:rPr>
              <a:t>BUONGIORNO, SIAMO A GARDALAND, IL MIO AMICO CHE HA APPENA MANGIATO UN PANINO CON LA COTOLETTA E BEVUTO COCA-COLA E’ INCOSCIENTE. SIAMO IN FILA SOTTO IL SOLE DAVANTI AL BLU TORNADO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4919782"/>
            <a:ext cx="1705453" cy="1682814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>
            <a:off x="467544" y="3284984"/>
            <a:ext cx="8208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467544" y="2708920"/>
            <a:ext cx="8208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572000" y="2204864"/>
            <a:ext cx="4104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4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87" y="804333"/>
            <a:ext cx="7393423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87" y="804333"/>
            <a:ext cx="7393423" cy="5249331"/>
          </a:xfrm>
          <a:prstGeom prst="rect">
            <a:avLst/>
          </a:prstGeom>
        </p:spPr>
      </p:pic>
      <p:pic>
        <p:nvPicPr>
          <p:cNvPr id="3" name="Picture 5" descr="http://www.riaonweb.it/Immagini/bottoni2009/logo_dae_ilc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4" y="5705872"/>
            <a:ext cx="1155246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63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" y="354936"/>
            <a:ext cx="2520280" cy="614812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603968" y="2106722"/>
            <a:ext cx="35352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CUORE</a:t>
            </a:r>
            <a:r>
              <a:rPr lang="it-IT" dirty="0"/>
              <a:t>: POMPA IDRAULICA</a:t>
            </a:r>
          </a:p>
          <a:p>
            <a:r>
              <a:rPr lang="it-IT" dirty="0">
                <a:solidFill>
                  <a:srgbClr val="FF0000"/>
                </a:solidFill>
              </a:rPr>
              <a:t>SANGUE</a:t>
            </a:r>
            <a:r>
              <a:rPr lang="it-IT" dirty="0"/>
              <a:t>: ACQUA DI IRRIGAZIONE</a:t>
            </a:r>
          </a:p>
          <a:p>
            <a:r>
              <a:rPr lang="it-IT" dirty="0">
                <a:solidFill>
                  <a:srgbClr val="FF0000"/>
                </a:solidFill>
              </a:rPr>
              <a:t>ARTERIE</a:t>
            </a:r>
            <a:r>
              <a:rPr lang="it-IT" dirty="0"/>
              <a:t>: TUBI DI IRRIGAZIONE</a:t>
            </a:r>
          </a:p>
          <a:p>
            <a:r>
              <a:rPr lang="it-IT" dirty="0">
                <a:solidFill>
                  <a:srgbClr val="FF0000"/>
                </a:solidFill>
              </a:rPr>
              <a:t>VENE</a:t>
            </a:r>
            <a:r>
              <a:rPr lang="it-IT" dirty="0"/>
              <a:t>: SERBATOIO PER IL RECUPERO</a:t>
            </a:r>
          </a:p>
          <a:p>
            <a:r>
              <a:rPr lang="it-IT" dirty="0"/>
              <a:t>DELL’ACQUA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98" y="362299"/>
            <a:ext cx="2317159" cy="6148800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27855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54" y="804333"/>
            <a:ext cx="7093689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C23416DF-B283-4D9F-A625-146552CA9E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Oval 5">
            <a:extLst>
              <a:ext uri="{FF2B5EF4-FFF2-40B4-BE49-F238E27FC236}">
                <a16:creationId xmlns:a16="http://schemas.microsoft.com/office/drawing/2014/main" xmlns="" id="{73834904-4D9B-41F7-8DA6-0709FD9F7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C00D1207-ECAF-48E9-8834-2CE4D21982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8B5B693-C595-4524-A03C-B775B6BE5D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he cos’è un Defibrillatore e come funziona">
            <a:extLst>
              <a:ext uri="{FF2B5EF4-FFF2-40B4-BE49-F238E27FC236}">
                <a16:creationId xmlns:a16="http://schemas.microsoft.com/office/drawing/2014/main" xmlns="" id="{AB9648A4-3FA9-48EB-A04A-9815666A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706" y="1001327"/>
            <a:ext cx="5756818" cy="320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http://www.riaonweb.it/Immagini/bottoni2009/logo_dae_ilcor.png">
            <a:extLst>
              <a:ext uri="{FF2B5EF4-FFF2-40B4-BE49-F238E27FC236}">
                <a16:creationId xmlns:a16="http://schemas.microsoft.com/office/drawing/2014/main" xmlns="" id="{6402EDEC-2252-4FBF-AFDF-FD345273B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3175" y="1450659"/>
            <a:ext cx="2310764" cy="231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211CBF94-6002-4EC8-9498-6AC47E680A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706" y="4676775"/>
            <a:ext cx="8188233" cy="1546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2E1D2FF-EFEB-4C5B-B8FA-6AE7A9AD0ED3}"/>
              </a:ext>
            </a:extLst>
          </p:cNvPr>
          <p:cNvSpPr txBox="1"/>
          <p:nvPr/>
        </p:nvSpPr>
        <p:spPr>
          <a:xfrm>
            <a:off x="714375" y="4773068"/>
            <a:ext cx="5457825" cy="1354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cap="all" spc="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Defibrillatore automatico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981A7DF2-B382-4775-B387-03B45F29E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290132" y="499305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7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30" y="804333"/>
            <a:ext cx="7117737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1657BD-3333-446A-A16A-CBDC77C8E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2CAFF06-4D3A-42A5-8614-B1FA47EA0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600" y="643467"/>
            <a:ext cx="8178799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37" y="804333"/>
            <a:ext cx="7341722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5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st Aid  Mr. Bean Offic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13940" y="-99392"/>
            <a:ext cx="1236869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3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2" name="Straight Connector 198">
            <a:extLst>
              <a:ext uri="{FF2B5EF4-FFF2-40B4-BE49-F238E27FC236}">
                <a16:creationId xmlns:a16="http://schemas.microsoft.com/office/drawing/2014/main" xmlns="" id="{4FF57890-95DF-44E6-AF9F-51E850497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53" name="Rectangle 200">
            <a:extLst>
              <a:ext uri="{FF2B5EF4-FFF2-40B4-BE49-F238E27FC236}">
                <a16:creationId xmlns:a16="http://schemas.microsoft.com/office/drawing/2014/main" xmlns="" id="{A2A6AE22-BBE0-43F6-99F4-FB9E9CF16E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Rectangle 202">
            <a:extLst>
              <a:ext uri="{FF2B5EF4-FFF2-40B4-BE49-F238E27FC236}">
                <a16:creationId xmlns:a16="http://schemas.microsoft.com/office/drawing/2014/main" xmlns="" id="{0409F9E5-AB70-4831-B790-F83D7EA990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923308" y="484632"/>
            <a:ext cx="5846042" cy="3511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Rectangle 204">
            <a:extLst>
              <a:ext uri="{FF2B5EF4-FFF2-40B4-BE49-F238E27FC236}">
                <a16:creationId xmlns:a16="http://schemas.microsoft.com/office/drawing/2014/main" xmlns="" id="{750554A5-6C32-457E-B146-814951FBF9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923308" y="4150595"/>
            <a:ext cx="5846042" cy="221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3513677" y="4391025"/>
            <a:ext cx="5014130" cy="1738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cap="all" spc="1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IL SANGUE</a:t>
            </a:r>
          </a:p>
        </p:txBody>
      </p:sp>
      <p:pic>
        <p:nvPicPr>
          <p:cNvPr id="2050" name="Picture 2" descr="Che cos'è il plasma? - Med4Care">
            <a:extLst>
              <a:ext uri="{FF2B5EF4-FFF2-40B4-BE49-F238E27FC236}">
                <a16:creationId xmlns:a16="http://schemas.microsoft.com/office/drawing/2014/main" xmlns="" id="{D55F9D0F-9F5A-45C0-930F-70362220C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74" y="664782"/>
            <a:ext cx="2436390" cy="149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74" y="2664114"/>
            <a:ext cx="2436390" cy="15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389652" y="874135"/>
            <a:ext cx="5362956" cy="287121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55% PLASMA</a:t>
            </a: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ACQUA, PROTEINE, SALI,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ZUCCHERI, ORMONI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7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CORPUSCOLATA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GLOBULI ROSSI, GLOBULI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BIANCHI E PIASTRINE</a:t>
            </a:r>
          </a:p>
        </p:txBody>
      </p:sp>
      <p:pic>
        <p:nvPicPr>
          <p:cNvPr id="1030" name="Picture 6" descr="Risultati immagini per midollo osseo ross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74" y="4831785"/>
            <a:ext cx="2436390" cy="124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6" name="Straight Connector 206">
            <a:extLst>
              <a:ext uri="{FF2B5EF4-FFF2-40B4-BE49-F238E27FC236}">
                <a16:creationId xmlns:a16="http://schemas.microsoft.com/office/drawing/2014/main" xmlns="" id="{39B97B61-D9FD-4F1C-A03B-75BC945B37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3317081" y="4803229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7627629" y="6237312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147146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metto 4 4"/>
          <p:cNvSpPr/>
          <p:nvPr/>
        </p:nvSpPr>
        <p:spPr>
          <a:xfrm>
            <a:off x="-86054" y="234904"/>
            <a:ext cx="2944980" cy="2289554"/>
          </a:xfrm>
          <a:prstGeom prst="cloudCallout">
            <a:avLst>
              <a:gd name="adj1" fmla="val 54641"/>
              <a:gd name="adj2" fmla="val 58199"/>
            </a:avLst>
          </a:prstGeom>
          <a:solidFill>
            <a:srgbClr val="FF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umetto 4 3"/>
          <p:cNvSpPr/>
          <p:nvPr/>
        </p:nvSpPr>
        <p:spPr>
          <a:xfrm>
            <a:off x="274229" y="4632830"/>
            <a:ext cx="2641587" cy="2108538"/>
          </a:xfrm>
          <a:prstGeom prst="cloudCallout">
            <a:avLst>
              <a:gd name="adj1" fmla="val 63842"/>
              <a:gd name="adj2" fmla="val -91370"/>
            </a:avLst>
          </a:prstGeom>
          <a:solidFill>
            <a:srgbClr val="FF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umetto 4 20"/>
          <p:cNvSpPr/>
          <p:nvPr/>
        </p:nvSpPr>
        <p:spPr>
          <a:xfrm>
            <a:off x="3162937" y="4632830"/>
            <a:ext cx="2777215" cy="2108538"/>
          </a:xfrm>
          <a:prstGeom prst="cloudCallout">
            <a:avLst>
              <a:gd name="adj1" fmla="val -2091"/>
              <a:gd name="adj2" fmla="val -80273"/>
            </a:avLst>
          </a:prstGeom>
          <a:solidFill>
            <a:srgbClr val="FF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umetto 4 19"/>
          <p:cNvSpPr/>
          <p:nvPr/>
        </p:nvSpPr>
        <p:spPr>
          <a:xfrm rot="10800000">
            <a:off x="6106479" y="3904410"/>
            <a:ext cx="2627783" cy="2636912"/>
          </a:xfrm>
          <a:prstGeom prst="cloudCallout">
            <a:avLst>
              <a:gd name="adj1" fmla="val 89959"/>
              <a:gd name="adj2" fmla="val 74153"/>
            </a:avLst>
          </a:prstGeom>
          <a:solidFill>
            <a:srgbClr val="FF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umetto 4 11"/>
          <p:cNvSpPr/>
          <p:nvPr/>
        </p:nvSpPr>
        <p:spPr>
          <a:xfrm>
            <a:off x="5724392" y="0"/>
            <a:ext cx="3331717" cy="2564904"/>
          </a:xfrm>
          <a:prstGeom prst="cloudCallout">
            <a:avLst>
              <a:gd name="adj1" fmla="val -44056"/>
              <a:gd name="adj2" fmla="val 72252"/>
            </a:avLst>
          </a:prstGeom>
          <a:solidFill>
            <a:srgbClr val="FF00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08475" y="501317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GLOBULI ROSSI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563888" y="501317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GLOBULI BIANCHI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826559" y="4376333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PIASTRINE</a:t>
            </a:r>
          </a:p>
        </p:txBody>
      </p:sp>
      <p:pic>
        <p:nvPicPr>
          <p:cNvPr id="16" name="Picture 8" descr="Risultati immagini per globuli bianchi esplorando il corpo um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57" y="5462954"/>
            <a:ext cx="2272735" cy="127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isultati immagini per globuli ross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85" y="5462954"/>
            <a:ext cx="1765187" cy="71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/>
          <p:cNvSpPr txBox="1"/>
          <p:nvPr/>
        </p:nvSpPr>
        <p:spPr>
          <a:xfrm>
            <a:off x="6026495" y="345056"/>
            <a:ext cx="295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SOSTANZE NUTRITIZIE CHE 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VENGONO DAI CIBI CHE 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MANGIAMO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1083771" y="359124"/>
            <a:ext cx="800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O2</a:t>
            </a:r>
          </a:p>
        </p:txBody>
      </p:sp>
      <p:pic>
        <p:nvPicPr>
          <p:cNvPr id="19" name="Picture 2" descr="Risultati immagini per immagine piramide alimenta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01781"/>
            <a:ext cx="1241569" cy="116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60" y="4771374"/>
            <a:ext cx="1708776" cy="14951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3" y="736284"/>
            <a:ext cx="1792466" cy="1424198"/>
          </a:xfrm>
          <a:prstGeom prst="rect">
            <a:avLst/>
          </a:prstGeom>
        </p:spPr>
      </p:pic>
      <p:pic>
        <p:nvPicPr>
          <p:cNvPr id="1026" name="Picture 2" descr="Risultati immagini per PIASTR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709" y="2075790"/>
            <a:ext cx="4564523" cy="258656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095709" y="2075790"/>
            <a:ext cx="3041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SANGUE</a:t>
            </a:r>
          </a:p>
        </p:txBody>
      </p:sp>
    </p:spTree>
    <p:extLst>
      <p:ext uri="{BB962C8B-B14F-4D97-AF65-F5344CB8AC3E}">
        <p14:creationId xmlns:p14="http://schemas.microsoft.com/office/powerpoint/2010/main" val="147208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immagine piramide aliment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"/>
            <a:ext cx="7324967" cy="685799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52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9" y="1287015"/>
            <a:ext cx="3624064" cy="27180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627784" y="188640"/>
            <a:ext cx="425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AL MICROSCOPIO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754419" y="90872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GLUBULO BIANCO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3704" t="2631"/>
          <a:stretch/>
        </p:blipFill>
        <p:spPr>
          <a:xfrm>
            <a:off x="4716015" y="1287015"/>
            <a:ext cx="3819962" cy="271804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52" y="4144915"/>
            <a:ext cx="3623082" cy="261553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403648" y="836712"/>
            <a:ext cx="3535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GLUBULI ROSSI</a:t>
            </a:r>
          </a:p>
        </p:txBody>
      </p:sp>
      <p:sp>
        <p:nvSpPr>
          <p:cNvPr id="8" name="Rettangolo 7"/>
          <p:cNvSpPr/>
          <p:nvPr/>
        </p:nvSpPr>
        <p:spPr>
          <a:xfrm>
            <a:off x="4727580" y="5291916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PIASTRINA</a:t>
            </a:r>
          </a:p>
        </p:txBody>
      </p:sp>
    </p:spTree>
    <p:extLst>
      <p:ext uri="{BB962C8B-B14F-4D97-AF65-F5344CB8AC3E}">
        <p14:creationId xmlns:p14="http://schemas.microsoft.com/office/powerpoint/2010/main" val="144043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72" y="476672"/>
            <a:ext cx="5980580" cy="5904656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04121"/>
            <a:ext cx="1792466" cy="142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4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cuore e circolazione per bamb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44" y="1017240"/>
            <a:ext cx="6096000" cy="457200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0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3721</TotalTime>
  <Words>361</Words>
  <Application>Microsoft Office PowerPoint</Application>
  <PresentationFormat>Presentazione su schermo (4:3)</PresentationFormat>
  <Paragraphs>122</Paragraphs>
  <Slides>34</Slides>
  <Notes>5</Notes>
  <HiddenSlides>1</HiddenSlides>
  <MMClips>1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4" baseType="lpstr">
      <vt:lpstr>メイリオ</vt:lpstr>
      <vt:lpstr>MS PGothic</vt:lpstr>
      <vt:lpstr>Arial</vt:lpstr>
      <vt:lpstr>Britannic Bold</vt:lpstr>
      <vt:lpstr>Calibri</vt:lpstr>
      <vt:lpstr>Tw Cen MT</vt:lpstr>
      <vt:lpstr>Tw Cen MT Condensed</vt:lpstr>
      <vt:lpstr>Wingdings 3</vt:lpstr>
      <vt:lpstr>Integrale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Mauro</dc:creator>
  <cp:lastModifiedBy>Toshiba</cp:lastModifiedBy>
  <cp:revision>125</cp:revision>
  <dcterms:created xsi:type="dcterms:W3CDTF">2017-05-03T07:33:30Z</dcterms:created>
  <dcterms:modified xsi:type="dcterms:W3CDTF">2022-04-02T10:47:33Z</dcterms:modified>
</cp:coreProperties>
</file>