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>
        <p:scale>
          <a:sx n="90" d="100"/>
          <a:sy n="90" d="100"/>
        </p:scale>
        <p:origin x="1160" y="-276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7833C-E112-43D6-B0E2-F13FFD63C5F6}" type="datetimeFigureOut">
              <a:rPr lang="it-IT" smtClean="0"/>
              <a:t>28/03/2022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DCCFC-48DC-4943-B88C-1BE29D11B0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1285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7833C-E112-43D6-B0E2-F13FFD63C5F6}" type="datetimeFigureOut">
              <a:rPr lang="it-IT" smtClean="0"/>
              <a:t>28/03/2022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DCCFC-48DC-4943-B88C-1BE29D11B0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8115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7833C-E112-43D6-B0E2-F13FFD63C5F6}" type="datetimeFigureOut">
              <a:rPr lang="it-IT" smtClean="0"/>
              <a:t>28/03/2022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DCCFC-48DC-4943-B88C-1BE29D11B0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1976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7833C-E112-43D6-B0E2-F13FFD63C5F6}" type="datetimeFigureOut">
              <a:rPr lang="it-IT" smtClean="0"/>
              <a:t>28/03/2022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DCCFC-48DC-4943-B88C-1BE29D11B0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8946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7833C-E112-43D6-B0E2-F13FFD63C5F6}" type="datetimeFigureOut">
              <a:rPr lang="it-IT" smtClean="0"/>
              <a:t>28/03/2022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DCCFC-48DC-4943-B88C-1BE29D11B0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7683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7833C-E112-43D6-B0E2-F13FFD63C5F6}" type="datetimeFigureOut">
              <a:rPr lang="it-IT" smtClean="0"/>
              <a:t>28/03/2022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DCCFC-48DC-4943-B88C-1BE29D11B0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5067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7833C-E112-43D6-B0E2-F13FFD63C5F6}" type="datetimeFigureOut">
              <a:rPr lang="it-IT" smtClean="0"/>
              <a:t>28/03/2022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DCCFC-48DC-4943-B88C-1BE29D11B0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5451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7833C-E112-43D6-B0E2-F13FFD63C5F6}" type="datetimeFigureOut">
              <a:rPr lang="it-IT" smtClean="0"/>
              <a:t>28/03/2022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DCCFC-48DC-4943-B88C-1BE29D11B0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8672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7833C-E112-43D6-B0E2-F13FFD63C5F6}" type="datetimeFigureOut">
              <a:rPr lang="it-IT" smtClean="0"/>
              <a:t>28/03/2022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DCCFC-48DC-4943-B88C-1BE29D11B0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0679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7833C-E112-43D6-B0E2-F13FFD63C5F6}" type="datetimeFigureOut">
              <a:rPr lang="it-IT" smtClean="0"/>
              <a:t>28/03/2022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DCCFC-48DC-4943-B88C-1BE29D11B0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1684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7833C-E112-43D6-B0E2-F13FFD63C5F6}" type="datetimeFigureOut">
              <a:rPr lang="it-IT" smtClean="0"/>
              <a:t>28/03/2022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DCCFC-48DC-4943-B88C-1BE29D11B0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8471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7833C-E112-43D6-B0E2-F13FFD63C5F6}" type="datetimeFigureOut">
              <a:rPr lang="it-IT" smtClean="0"/>
              <a:t>28/03/2022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DCCFC-48DC-4943-B88C-1BE29D11B0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4078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9">
            <a:extLst>
              <a:ext uri="{FF2B5EF4-FFF2-40B4-BE49-F238E27FC236}">
                <a16:creationId xmlns:a16="http://schemas.microsoft.com/office/drawing/2014/main" id="{AA1B0831-12E3-4747-8FEC-41492EDB3115}"/>
              </a:ext>
            </a:extLst>
          </p:cNvPr>
          <p:cNvSpPr txBox="1"/>
          <p:nvPr/>
        </p:nvSpPr>
        <p:spPr>
          <a:xfrm>
            <a:off x="270568" y="-109914"/>
            <a:ext cx="2995018" cy="160002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 defTabSz="6858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300" b="1">
                <a:solidFill>
                  <a:srgbClr val="FF0000"/>
                </a:solidFill>
                <a:ea typeface="+mj-ea"/>
                <a:cs typeface="+mj-cs"/>
              </a:rPr>
              <a:t>L’Apparato</a:t>
            </a:r>
            <a:r>
              <a:rPr lang="en-US" sz="3300" b="1" dirty="0">
                <a:solidFill>
                  <a:srgbClr val="FF0000"/>
                </a:solidFill>
                <a:ea typeface="+mj-ea"/>
                <a:cs typeface="+mj-cs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ea typeface="+mj-ea"/>
                <a:cs typeface="+mj-cs"/>
              </a:rPr>
              <a:t>Cardiovascolare</a:t>
            </a:r>
            <a:endParaRPr lang="en-US" sz="3300" b="1" dirty="0">
              <a:solidFill>
                <a:srgbClr val="FF0000"/>
              </a:solidFill>
              <a:ea typeface="+mj-ea"/>
              <a:cs typeface="+mj-cs"/>
            </a:endParaRPr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34090926-DEB9-485D-9D8C-5CDA11CD14EE}"/>
              </a:ext>
            </a:extLst>
          </p:cNvPr>
          <p:cNvSpPr txBox="1"/>
          <p:nvPr/>
        </p:nvSpPr>
        <p:spPr>
          <a:xfrm>
            <a:off x="270569" y="2092012"/>
            <a:ext cx="2995017" cy="503529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defTabSz="685800">
              <a:lnSpc>
                <a:spcPct val="90000"/>
              </a:lnSpc>
              <a:spcAft>
                <a:spcPts val="600"/>
              </a:spcAft>
            </a:pPr>
            <a:r>
              <a:rPr lang="en-US" b="1" dirty="0"/>
              <a:t>10.30-11:30</a:t>
            </a:r>
            <a:r>
              <a:rPr lang="en-US" dirty="0"/>
              <a:t>  </a:t>
            </a:r>
          </a:p>
          <a:p>
            <a:pPr marL="285750" indent="-285750" defTabSz="6858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CONOSCERE IL CUORE: </a:t>
            </a:r>
            <a:r>
              <a:rPr lang="en-US" dirty="0" err="1"/>
              <a:t>dalla</a:t>
            </a:r>
            <a:r>
              <a:rPr lang="en-US" dirty="0"/>
              <a:t> </a:t>
            </a:r>
            <a:r>
              <a:rPr lang="en-US" dirty="0" err="1"/>
              <a:t>teoria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pratica</a:t>
            </a:r>
            <a:endParaRPr lang="en-US" dirty="0"/>
          </a:p>
          <a:p>
            <a:pPr indent="-171450" defTabSz="6858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defTabSz="685800">
              <a:lnSpc>
                <a:spcPct val="90000"/>
              </a:lnSpc>
              <a:spcAft>
                <a:spcPts val="600"/>
              </a:spcAft>
            </a:pPr>
            <a:r>
              <a:rPr lang="en-US" b="1" dirty="0"/>
              <a:t>11:30-12:10</a:t>
            </a:r>
          </a:p>
          <a:p>
            <a:pPr marL="285750" indent="-285750" defTabSz="6858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KIDS SAVE LIVES:</a:t>
            </a:r>
            <a:r>
              <a:rPr lang="en-US" dirty="0"/>
              <a:t> </a:t>
            </a:r>
            <a:r>
              <a:rPr lang="en-US" dirty="0" err="1"/>
              <a:t>tecniche</a:t>
            </a:r>
            <a:r>
              <a:rPr lang="en-US" dirty="0"/>
              <a:t> di BLSD </a:t>
            </a:r>
            <a:r>
              <a:rPr lang="en-US" sz="1400" dirty="0"/>
              <a:t>(Basic Life Support Defibrillation)</a:t>
            </a:r>
          </a:p>
          <a:p>
            <a:pPr defTabSz="685800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               </a:t>
            </a:r>
          </a:p>
          <a:p>
            <a:pPr marL="285750" indent="-285750" defTabSz="6858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GLI STRUMENTI DEL CARDIOLOGO:</a:t>
            </a:r>
            <a:r>
              <a:rPr lang="en-US" dirty="0"/>
              <a:t> </a:t>
            </a:r>
            <a:r>
              <a:rPr lang="en-US" dirty="0" err="1"/>
              <a:t>quali</a:t>
            </a:r>
            <a:r>
              <a:rPr lang="en-US" dirty="0"/>
              <a:t> </a:t>
            </a:r>
            <a:r>
              <a:rPr lang="en-US" dirty="0" err="1"/>
              <a:t>sono</a:t>
            </a:r>
            <a:r>
              <a:rPr lang="en-US" dirty="0"/>
              <a:t> e a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cosa</a:t>
            </a:r>
            <a:r>
              <a:rPr lang="en-US" dirty="0"/>
              <a:t> </a:t>
            </a:r>
            <a:r>
              <a:rPr lang="en-US" dirty="0" err="1"/>
              <a:t>servono</a:t>
            </a:r>
            <a:endParaRPr lang="en-US"/>
          </a:p>
          <a:p>
            <a:pPr defTabSz="685800">
              <a:lnSpc>
                <a:spcPct val="90000"/>
              </a:lnSpc>
              <a:spcAft>
                <a:spcPts val="600"/>
              </a:spcAft>
            </a:pPr>
            <a:endParaRPr lang="en-US" dirty="0"/>
          </a:p>
          <a:p>
            <a:pPr marL="285750" indent="-285750" defTabSz="6858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“</a:t>
            </a:r>
            <a:r>
              <a:rPr lang="en-US" dirty="0" err="1">
                <a:solidFill>
                  <a:srgbClr val="FF0000"/>
                </a:solidFill>
              </a:rPr>
              <a:t>Gli</a:t>
            </a:r>
            <a:r>
              <a:rPr lang="en-US" dirty="0">
                <a:solidFill>
                  <a:srgbClr val="FF0000"/>
                </a:solidFill>
              </a:rPr>
              <a:t> Origami del Cuore”</a:t>
            </a:r>
          </a:p>
          <a:p>
            <a:pPr indent="-171450" defTabSz="6858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dirty="0"/>
          </a:p>
          <a:p>
            <a:pPr defTabSz="685800">
              <a:lnSpc>
                <a:spcPct val="90000"/>
              </a:lnSpc>
              <a:spcAft>
                <a:spcPts val="600"/>
              </a:spcAft>
            </a:pPr>
            <a:r>
              <a:rPr lang="en-US" b="1" dirty="0"/>
              <a:t>12:10-12:30 </a:t>
            </a:r>
          </a:p>
          <a:p>
            <a:pPr defTabSz="685800">
              <a:lnSpc>
                <a:spcPct val="90000"/>
              </a:lnSpc>
              <a:spcAft>
                <a:spcPts val="600"/>
              </a:spcAft>
            </a:pPr>
            <a:r>
              <a:rPr lang="en-US" sz="1600" dirty="0" err="1"/>
              <a:t>Conclusione</a:t>
            </a:r>
            <a:r>
              <a:rPr lang="en-US" sz="1600" dirty="0"/>
              <a:t> del </a:t>
            </a:r>
            <a:r>
              <a:rPr lang="en-US" sz="1600" dirty="0" err="1"/>
              <a:t>corso</a:t>
            </a:r>
            <a:r>
              <a:rPr lang="en-US" sz="1600" dirty="0"/>
              <a:t> e </a:t>
            </a:r>
            <a:r>
              <a:rPr lang="en-US" sz="1600" dirty="0" err="1"/>
              <a:t>consegna</a:t>
            </a:r>
            <a:r>
              <a:rPr lang="en-US" sz="1600" dirty="0"/>
              <a:t> </a:t>
            </a:r>
            <a:r>
              <a:rPr lang="en-US" sz="1600" dirty="0" err="1"/>
              <a:t>dei</a:t>
            </a:r>
            <a:r>
              <a:rPr lang="en-US" sz="1600" dirty="0"/>
              <a:t> </a:t>
            </a:r>
            <a:r>
              <a:rPr lang="en-US" sz="1600" dirty="0" err="1"/>
              <a:t>diplomi</a:t>
            </a:r>
            <a:r>
              <a:rPr lang="en-US" sz="1600" dirty="0"/>
              <a:t> di </a:t>
            </a:r>
            <a:r>
              <a:rPr lang="en-US" sz="1600" dirty="0" err="1"/>
              <a:t>partecipazione</a:t>
            </a:r>
            <a:endParaRPr lang="en-US" sz="1600" dirty="0"/>
          </a:p>
          <a:p>
            <a:pPr defTabSz="685800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            </a:t>
            </a:r>
          </a:p>
        </p:txBody>
      </p:sp>
      <p:pic>
        <p:nvPicPr>
          <p:cNvPr id="9" name="Immagine 8" descr="Immagine che contiene interni&#10;&#10;Descrizione generata automaticamente">
            <a:extLst>
              <a:ext uri="{FF2B5EF4-FFF2-40B4-BE49-F238E27FC236}">
                <a16:creationId xmlns:a16="http://schemas.microsoft.com/office/drawing/2014/main" id="{F7366B8F-4CBB-4CCF-8FDA-738124242EC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2986" r="33947"/>
          <a:stretch/>
        </p:blipFill>
        <p:spPr>
          <a:xfrm>
            <a:off x="3356075" y="10"/>
            <a:ext cx="3501925" cy="9905990"/>
          </a:xfrm>
          <a:custGeom>
            <a:avLst/>
            <a:gdLst/>
            <a:ahLst/>
            <a:cxnLst/>
            <a:rect l="l" t="t" r="r" b="b"/>
            <a:pathLst>
              <a:path w="5620032" h="6856412">
                <a:moveTo>
                  <a:pt x="13187" y="0"/>
                </a:moveTo>
                <a:lnTo>
                  <a:pt x="5620032" y="0"/>
                </a:lnTo>
                <a:lnTo>
                  <a:pt x="5620032" y="6856412"/>
                </a:lnTo>
                <a:lnTo>
                  <a:pt x="0" y="6856412"/>
                </a:lnTo>
                <a:lnTo>
                  <a:pt x="64318" y="6298274"/>
                </a:lnTo>
                <a:cubicBezTo>
                  <a:pt x="203221" y="4970220"/>
                  <a:pt x="240510" y="3632077"/>
                  <a:pt x="97152" y="2276000"/>
                </a:cubicBezTo>
                <a:cubicBezTo>
                  <a:pt x="35713" y="1694824"/>
                  <a:pt x="7455" y="1116942"/>
                  <a:pt x="6154" y="541737"/>
                </a:cubicBezTo>
                <a:close/>
              </a:path>
            </a:pathLst>
          </a:cu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7AE29053-6E75-4751-ADBB-64BDA5AB83E4}"/>
              </a:ext>
            </a:extLst>
          </p:cNvPr>
          <p:cNvSpPr txBox="1"/>
          <p:nvPr/>
        </p:nvSpPr>
        <p:spPr>
          <a:xfrm>
            <a:off x="197644" y="7191188"/>
            <a:ext cx="3158431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Dr.ssa </a:t>
            </a:r>
            <a:r>
              <a:rPr lang="it-IT" sz="1400" b="1" dirty="0">
                <a:solidFill>
                  <a:srgbClr val="FF0000"/>
                </a:solidFill>
              </a:rPr>
              <a:t>Nadia Mollichelli</a:t>
            </a:r>
            <a:r>
              <a:rPr lang="it-IT" sz="1400" dirty="0"/>
              <a:t>, Cardiologo Interventista Ospedale Pio XI-ASST della Brianza.</a:t>
            </a:r>
          </a:p>
          <a:p>
            <a:endParaRPr lang="it-IT" sz="1400" b="1" dirty="0"/>
          </a:p>
          <a:p>
            <a:r>
              <a:rPr lang="it-IT" sz="1400" b="1" dirty="0">
                <a:solidFill>
                  <a:srgbClr val="FF0000"/>
                </a:solidFill>
              </a:rPr>
              <a:t>Luisella Gavazzeni</a:t>
            </a:r>
            <a:r>
              <a:rPr lang="it-IT" sz="1400" dirty="0"/>
              <a:t>, Infermiera Ospedale San Gerardo di Monza. Istruttrice BLSD Brianza Per il Cuore.</a:t>
            </a:r>
          </a:p>
          <a:p>
            <a:endParaRPr lang="it-IT" sz="1400" dirty="0"/>
          </a:p>
          <a:p>
            <a:r>
              <a:rPr lang="it-IT" sz="1400" dirty="0"/>
              <a:t>Con la partecipazione di </a:t>
            </a:r>
            <a:r>
              <a:rPr lang="it-IT" sz="1400" b="1" dirty="0">
                <a:solidFill>
                  <a:srgbClr val="FF0000"/>
                </a:solidFill>
              </a:rPr>
              <a:t>Chiara Andrea</a:t>
            </a:r>
          </a:p>
          <a:p>
            <a:r>
              <a:rPr lang="it-IT" sz="1400" b="1" dirty="0">
                <a:solidFill>
                  <a:srgbClr val="FF0000"/>
                </a:solidFill>
              </a:rPr>
              <a:t>Baratella.</a:t>
            </a:r>
          </a:p>
          <a:p>
            <a:endParaRPr lang="it-IT" sz="1400" dirty="0"/>
          </a:p>
          <a:p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A00AB17E-5CDA-462A-A42E-81A92DCB5E2A}"/>
              </a:ext>
            </a:extLst>
          </p:cNvPr>
          <p:cNvSpPr txBox="1"/>
          <p:nvPr/>
        </p:nvSpPr>
        <p:spPr>
          <a:xfrm>
            <a:off x="3938137" y="9167336"/>
            <a:ext cx="24107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b="1" dirty="0">
                <a:solidFill>
                  <a:srgbClr val="FF0000"/>
                </a:solidFill>
              </a:rPr>
              <a:t>Istituto San Giuseppe La Salle </a:t>
            </a:r>
          </a:p>
          <a:p>
            <a:pPr algn="ctr"/>
            <a:r>
              <a:rPr lang="it-IT" sz="1400" b="1" dirty="0">
                <a:solidFill>
                  <a:srgbClr val="FF0000"/>
                </a:solidFill>
              </a:rPr>
              <a:t>Milano -  7 aprile 2022</a:t>
            </a:r>
          </a:p>
        </p:txBody>
      </p:sp>
    </p:spTree>
    <p:extLst>
      <p:ext uri="{BB962C8B-B14F-4D97-AF65-F5344CB8AC3E}">
        <p14:creationId xmlns:p14="http://schemas.microsoft.com/office/powerpoint/2010/main" val="41315176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</TotalTime>
  <Words>104</Words>
  <Application>Microsoft Office PowerPoint</Application>
  <PresentationFormat>A4 (21x29,7 cm)</PresentationFormat>
  <Paragraphs>22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Mauro Gagliardi</dc:creator>
  <cp:lastModifiedBy> </cp:lastModifiedBy>
  <cp:revision>10</cp:revision>
  <dcterms:created xsi:type="dcterms:W3CDTF">2022-03-25T18:22:23Z</dcterms:created>
  <dcterms:modified xsi:type="dcterms:W3CDTF">2022-03-28T20:45:33Z</dcterms:modified>
</cp:coreProperties>
</file>