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57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492AC-89B0-367D-F702-7667606F4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83DD15-AE91-447F-2197-565398B5E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A55DA-5EA2-54A7-3A48-917F9950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D2AAF6-83D5-7FC3-6C73-CB900256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19434D-E588-50AD-5458-5CE49B4B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11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83E64-39EC-DDC4-698D-9253DE44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C77CBF-14EB-6645-0A30-80959BAFE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2EE304-0680-7A6E-E484-8F7D3367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9EF121-1FFF-9741-0629-F0049AA4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C6F9FA-914F-93E1-C61C-8E7680C9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33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A5592EE-4452-AF92-6B2E-A0ED38BE7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F5DD69-D226-882E-7471-CCDDBC778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72C10D-D2F6-9B24-C495-F0D50124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1B4011-87D3-9541-4FFF-BE864719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DC19B3-0ABB-E68C-32A6-397DBF7C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E10FE-84DF-07C6-F420-B9CE4BA9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F9976D-0165-D82A-7213-049E5D166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2B80AA-8353-D539-2AD2-E2BC3464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18FDFA-2717-0084-F54A-88F2608E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1D6388-A548-C2EA-D519-5BC0BBD3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10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1EF6BA-4AE5-A2BD-C30A-2E7535EF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0D4413-E60C-1325-F9EA-D2A4A246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C1FE34-6EAB-4377-EC9D-FFFDBEAD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63E91B-65C7-7D29-0824-E2972356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CBA76F-C00F-A287-74B6-CD7F7446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36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A9655-D485-786F-AF93-AD9CD2C0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1943E7-AB22-7E6A-15E9-27D00229D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075726-01B4-9557-2BFC-FC2C5728A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A2495F-B81E-FFFE-4E63-1D9F8AB6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C09D55-15C3-6D14-0613-923906D2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3F5639-BB53-D211-53DB-5E731133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50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5F7E9E-F17B-73BE-26F0-CB394E6B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144E0E-4A86-21CD-C466-901BF003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25431E-CBC8-5950-1567-7897AC3BF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683A54-D038-DEF6-964B-77FCD39BE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BB1A8D-6349-7911-EA95-41F380DD1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B22CEA-6F60-607E-5C85-20FBF0E5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D2BA43D-CBA2-DB2F-1600-20746AA6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A1D0A5D-AD8D-1DEA-9231-669FA4E6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34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FC82F3-1499-2BF6-D7E3-A7E5B938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5EE72C-E3DE-B2DD-78EC-14B93611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868CDF-8593-DE82-032A-D7DC1612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F5BC26-2715-9936-7422-70E1AE5C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54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0AF531-3A66-900A-C708-9E41D670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4C1008-31D1-5A44-8527-4D83BD64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4A36C4-7564-382D-3ED9-889B6AA4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1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C5CABC-42AE-1740-BBDE-409D14B1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111AE-4988-6EE7-7647-ED23A524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1FCCD6-7C1A-00CE-B9C0-62BD24410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4DC8A5-4EAA-F2B0-6703-8C9D6425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B7FF38-4882-1035-CAC3-98D4265C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56DEE6-329D-33E9-5567-1738E394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60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4B383B-61A5-889B-CF88-2BD51D0A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B332A99-9378-B3EE-CE64-B0A1174EB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5F8EE0-23D1-B0C0-5537-77C7122B6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2A6CC5-6159-D20E-9D03-1CA0FBF7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59382F-4DD2-62BD-A3AC-A1365CC8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2DB77B-5EAE-E3B4-4157-682199A4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92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79C9BC-4ED0-2C0E-F5ED-30698506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024838-4799-1BAB-BC47-AEE5C69A5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058E0F-C453-3B90-3BE5-E486D3311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879D1-AC52-4E86-8AE8-714EAEC431A9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964F90-9826-35A3-C074-4D2BA33E0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5D875C-804B-2970-9F84-FB276C122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23B107-91D4-41CC-B74F-3ED08DAA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43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6187E64-7A77-4D13-A5F4-9AEC282B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!!Arc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B472B0-113A-8FA1-B8A8-BC9D563D9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I poliedri stellati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C9B385C0-8A58-56DD-7009-652330517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Francesco Gagliardi</a:t>
            </a:r>
          </a:p>
        </p:txBody>
      </p:sp>
      <p:sp>
        <p:nvSpPr>
          <p:cNvPr id="1039" name="!!Oval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9ACD698-7A8C-5724-C329-D8CD221B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8" r="8951" b="-1"/>
          <a:stretch/>
        </p:blipFill>
        <p:spPr bwMode="auto">
          <a:xfrm>
            <a:off x="6521381" y="773723"/>
            <a:ext cx="5194998" cy="519499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!!Rectangle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806" y="4790720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68" name="Arc 2067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5495EF-0AFE-3F25-B562-E065BCF5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it-IT" dirty="0"/>
              <a:t>Che cos’è un poliedro?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BCF840-A0CB-A98A-1A21-4D0CCE910F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5393361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it-IT" altLang="it-IT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È un solido con </a:t>
            </a:r>
            <a:r>
              <a:rPr kumimoji="0" lang="it-IT" altLang="it-IT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tutte le facce piane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it-IT" altLang="it-IT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Possiede </a:t>
            </a:r>
            <a:r>
              <a:rPr kumimoji="0" lang="it-IT" altLang="it-IT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spigoli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(i bordi tra le facce) e </a:t>
            </a:r>
            <a:r>
              <a:rPr kumimoji="0" lang="it-IT" altLang="it-IT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vertici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(i punti di incontro degli spigoli).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it-IT" altLang="it-IT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Può essere </a:t>
            </a:r>
            <a:r>
              <a:rPr kumimoji="0" lang="it-IT" altLang="it-IT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convesso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(tutto “verso l’esterno”) oppure </a:t>
            </a:r>
            <a:r>
              <a:rPr kumimoji="0" lang="it-IT" altLang="it-IT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non convesso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(con rientranze o forme stellate).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it-IT" altLang="it-IT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Esempio di poliedro convesso: </a:t>
            </a:r>
            <a:r>
              <a:rPr kumimoji="0" lang="it-IT" altLang="it-IT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il cubo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con 6 facce quadrate. </a:t>
            </a:r>
          </a:p>
        </p:txBody>
      </p:sp>
      <p:sp>
        <p:nvSpPr>
          <p:cNvPr id="2070" name="Oval 206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Forma geometriche geometria cubo - Icone Design e Development">
            <a:extLst>
              <a:ext uri="{FF2B5EF4-FFF2-40B4-BE49-F238E27FC236}">
                <a16:creationId xmlns:a16="http://schemas.microsoft.com/office/drawing/2014/main" id="{81F368B1-FE76-02F8-C528-5380EF57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5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BE785A-6522-6AA9-1F45-00569D46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90" y="3724967"/>
            <a:ext cx="3981854" cy="2216513"/>
          </a:xfrm>
        </p:spPr>
        <p:txBody>
          <a:bodyPr>
            <a:normAutofit/>
          </a:bodyPr>
          <a:lstStyle/>
          <a:p>
            <a:r>
              <a:rPr lang="it-IT" dirty="0"/>
              <a:t>I poliedri regolari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888DB5-D9D8-2072-0964-06DD9E8A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4" y="1014482"/>
            <a:ext cx="10872172" cy="2337516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CA8F2D8-E597-7005-E3E7-FE0D9D56EB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5212" y="3195438"/>
            <a:ext cx="6869536" cy="32755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Sono poliedri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perfettamente simmetrici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tutte le facce, gli spigoli e gli angoli sono uguali.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 più famosi sono i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5 solidi platonici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(tetraedro, cubo, ottaedro, dodecaedro, icosaedro), tutti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convessi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Esistono anche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poliedri regolari stellati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(non convessi), come quelli di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Keplero-</a:t>
            </a:r>
            <a:r>
              <a:rPr kumimoji="0" lang="it-IT" altLang="it-IT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Poinsot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che scopriremo nelle prossime slide. </a:t>
            </a:r>
          </a:p>
        </p:txBody>
      </p:sp>
    </p:spTree>
    <p:extLst>
      <p:ext uri="{BB962C8B-B14F-4D97-AF65-F5344CB8AC3E}">
        <p14:creationId xmlns:p14="http://schemas.microsoft.com/office/powerpoint/2010/main" val="185064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B7969D-F5BE-A683-7459-CE12D56A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53" y="365125"/>
            <a:ext cx="7998041" cy="1325563"/>
          </a:xfrm>
        </p:spPr>
        <p:txBody>
          <a:bodyPr>
            <a:normAutofit/>
          </a:bodyPr>
          <a:lstStyle/>
          <a:p>
            <a:r>
              <a:rPr lang="it-IT" dirty="0"/>
              <a:t>Che cos’è un poliedro stellato?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E25026-3DDE-F4B2-ACAC-D4EF7FD4FE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90553" y="1825625"/>
            <a:ext cx="6084367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Un poliedro si dice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stellato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quando le sue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facce si estendono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in modo da creare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punte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o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parti che si intersecano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Ha un aspetto “a stella” perché alcune facce si prolungano oltre la forma di base,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incrociandosi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tra loro.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Nonostante possa sembrare “strano” o “complesso”, rimane comunque un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poliedro regolare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se tutte le facce, gli spigoli e gli angoli conservano la stessa misura e disposizione simmetrica. </a:t>
            </a:r>
          </a:p>
        </p:txBody>
      </p:sp>
      <p:pic>
        <p:nvPicPr>
          <p:cNvPr id="6152" name="Picture 8" descr="Piccolo dodecaedro stellato come ornamento | 3D models download | Creality  Cloud">
            <a:extLst>
              <a:ext uri="{FF2B5EF4-FFF2-40B4-BE49-F238E27FC236}">
                <a16:creationId xmlns:a16="http://schemas.microsoft.com/office/drawing/2014/main" id="{6C5B5251-90C7-AD85-16F0-0152C994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4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4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11" name="Arc 4106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A4DAED-DBE8-1CF2-433B-CE63FA83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8999" cy="1325563"/>
          </a:xfrm>
        </p:spPr>
        <p:txBody>
          <a:bodyPr>
            <a:normAutofit/>
          </a:bodyPr>
          <a:lstStyle/>
          <a:p>
            <a:r>
              <a:rPr lang="it-IT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Johannes Keplero </a:t>
            </a:r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(1571-1630) </a:t>
            </a:r>
            <a:endParaRPr lang="it-IT" sz="2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393302-A60C-FAB0-7D37-E76B877A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8"/>
            <a:ext cx="7659329" cy="5077030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it-IT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è stato un matematico, astronomo e fisico tedesco, noto soprattutto per aver formulato le </a:t>
            </a:r>
            <a:r>
              <a:rPr lang="it-IT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 leggi del moto planetario</a:t>
            </a:r>
            <a:r>
              <a:rPr lang="it-IT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che descrivono le orbite ellittiche dei pianeti attorno al Sole.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it-IT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Contributi principali:</a:t>
            </a:r>
            <a:endParaRPr lang="it-IT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it-IT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Leggi di Keplero</a:t>
            </a:r>
            <a:r>
              <a:rPr lang="it-IT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→ Fondamentali per la meccanica celeste, hanno rivoluzionato la comprensione del sistema solare.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it-IT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it-IT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Conferma dell'eliocentrismo</a:t>
            </a:r>
            <a:r>
              <a:rPr lang="it-IT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→ Sostenne il modello copernicano contro il geocentrismo.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it-IT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it-IT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Ottica e telescopi</a:t>
            </a:r>
            <a:r>
              <a:rPr lang="it-IT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→ Studiò la rifrazione della luce e migliorò il telescopio.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it-IT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it-IT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Geometria e poliedri</a:t>
            </a:r>
            <a:r>
              <a:rPr lang="it-IT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→ Studiò i poliedri regolari e le loro connessioni con l'astronomia (</a:t>
            </a:r>
            <a:r>
              <a:rPr lang="it-IT" sz="29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Mysterium</a:t>
            </a:r>
            <a:r>
              <a:rPr lang="it-IT" sz="29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9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Cosmographicum</a:t>
            </a:r>
            <a:r>
              <a:rPr lang="it-IT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1596).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it-IT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it-IT" sz="2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it-IT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sua opera influenzò </a:t>
            </a:r>
            <a:r>
              <a:rPr lang="it-IT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Newton</a:t>
            </a:r>
            <a:r>
              <a:rPr lang="it-IT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che basò la teoria della gravitazione sulle sue leggi.</a:t>
            </a:r>
          </a:p>
        </p:txBody>
      </p:sp>
      <p:sp>
        <p:nvSpPr>
          <p:cNvPr id="4109" name="Oval 410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Giovanni Keplero - Wikiquote">
            <a:extLst>
              <a:ext uri="{FF2B5EF4-FFF2-40B4-BE49-F238E27FC236}">
                <a16:creationId xmlns:a16="http://schemas.microsoft.com/office/drawing/2014/main" id="{179C0193-AF6C-4145-F060-8911759C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0464" y="1847506"/>
            <a:ext cx="3131095" cy="4303912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0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26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2F97A3-43BD-1D46-4533-AA61149E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2" y="312514"/>
            <a:ext cx="5393360" cy="1325563"/>
          </a:xfrm>
        </p:spPr>
        <p:txBody>
          <a:bodyPr>
            <a:normAutofit/>
          </a:bodyPr>
          <a:lstStyle/>
          <a:p>
            <a:r>
              <a:rPr lang="it-IT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Louis </a:t>
            </a:r>
            <a:r>
              <a:rPr lang="it-IT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Poinsot</a:t>
            </a:r>
            <a:r>
              <a:rPr lang="it-IT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(1777-1859) </a:t>
            </a:r>
            <a:endParaRPr lang="it-IT" sz="2000" dirty="0"/>
          </a:p>
        </p:txBody>
      </p:sp>
      <p:sp>
        <p:nvSpPr>
          <p:cNvPr id="5136" name="Freeform: Shape 5128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748B1A-6A4A-BAB9-680C-92CFF12B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6" y="1825625"/>
            <a:ext cx="7479646" cy="48133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800"/>
              </a:spcAft>
            </a:pP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è stato un matematico e fisico francese, noto per i suoi contributi alla </a:t>
            </a:r>
            <a:r>
              <a:rPr lang="it-IT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meccanica dei corpi rigidi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per la scoperta di due dei </a:t>
            </a:r>
            <a:r>
              <a:rPr lang="it-IT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poliedri di Keplero-</a:t>
            </a:r>
            <a:r>
              <a:rPr lang="it-IT" sz="23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Poinsot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it-IT" sz="2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Contributi principali:</a:t>
            </a:r>
            <a:endParaRPr lang="it-IT" sz="2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Poliedri di </a:t>
            </a:r>
            <a:r>
              <a:rPr lang="it-IT" sz="23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Poinsot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→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Nel 1809 scopr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ì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due nuovi poliedri regolari non convessi:</a:t>
            </a:r>
          </a:p>
          <a:p>
            <a:pPr marL="800100" lvl="1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grande dodecaedro</a:t>
            </a:r>
            <a:endParaRPr lang="it-IT" sz="2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grande icosaedro</a:t>
            </a:r>
            <a:b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Questi, insieme ai due solidi stellati scoperti da </a:t>
            </a:r>
            <a:r>
              <a:rPr lang="it-IT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Keplero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formano la famiglia dei </a:t>
            </a:r>
            <a:r>
              <a:rPr lang="it-IT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poliedri di Keplero-</a:t>
            </a:r>
            <a:r>
              <a:rPr lang="it-IT" sz="23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Poinsot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it-IT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Meccanica dei corpi rigidi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→ Studiò il moto dei solidi rigidi e introdusse il </a:t>
            </a:r>
            <a:r>
              <a:rPr lang="it-IT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teorema di </a:t>
            </a:r>
            <a:r>
              <a:rPr lang="it-IT" sz="23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Poinsot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che descrive il moto libero di un corpo attorno al suo centro di massa.</a:t>
            </a:r>
          </a:p>
          <a:p>
            <a:pPr>
              <a:spcAft>
                <a:spcPts val="800"/>
              </a:spcAft>
            </a:pPr>
            <a:b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Dinamica rotazionale</a:t>
            </a:r>
            <a:r>
              <a:rPr lang="it-IT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→ Analizzò la precessione e la rotazione dei corpi, con applicazioni in fisica e ingegneria.</a:t>
            </a:r>
          </a:p>
          <a:p>
            <a:endParaRPr lang="it-IT" sz="1000" dirty="0"/>
          </a:p>
        </p:txBody>
      </p:sp>
      <p:sp>
        <p:nvSpPr>
          <p:cNvPr id="5138" name="Oval 5130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122" name="Picture 2" descr="Poinsot, Louis (1777-1859)">
            <a:extLst>
              <a:ext uri="{FF2B5EF4-FFF2-40B4-BE49-F238E27FC236}">
                <a16:creationId xmlns:a16="http://schemas.microsoft.com/office/drawing/2014/main" id="{A05EF276-DCFC-D9B2-974E-E6B20A3C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1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609B16-E783-12BC-4306-0FABBAB8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 sz="3700">
                <a:solidFill>
                  <a:srgbClr val="FFFFFF"/>
                </a:solidFill>
              </a:rPr>
              <a:t>La scoperta e la classificazione dei poliedri di Keplero-Poinsot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0DA48A-A299-A4E4-7BF7-BD105A4F9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474" y="1029929"/>
            <a:ext cx="6797738" cy="55257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1800" b="1" dirty="0"/>
              <a:t>Johannes Keplero (1619)</a:t>
            </a:r>
            <a:endParaRPr lang="it-IT" sz="1800" dirty="0"/>
          </a:p>
          <a:p>
            <a:pPr lvl="1" algn="just"/>
            <a:r>
              <a:rPr lang="it-IT" sz="1800" dirty="0"/>
              <a:t>Nel suo trattato </a:t>
            </a:r>
            <a:r>
              <a:rPr lang="it-IT" sz="1800" i="1" dirty="0" err="1"/>
              <a:t>Harmonices</a:t>
            </a:r>
            <a:r>
              <a:rPr lang="it-IT" sz="1800" i="1" dirty="0"/>
              <a:t> Mundi</a:t>
            </a:r>
            <a:r>
              <a:rPr lang="it-IT" sz="1800" dirty="0"/>
              <a:t>, descrisse due di questi poliedri: il </a:t>
            </a:r>
            <a:r>
              <a:rPr lang="it-IT" sz="1800" b="1" dirty="0"/>
              <a:t>piccolo dodecaedro stellato</a:t>
            </a:r>
            <a:r>
              <a:rPr lang="it-IT" sz="1800" dirty="0"/>
              <a:t> e il </a:t>
            </a:r>
            <a:r>
              <a:rPr lang="it-IT" sz="1800" b="1" dirty="0"/>
              <a:t>grande dodecaedro stellato</a:t>
            </a:r>
            <a:r>
              <a:rPr lang="it-IT" sz="1800" dirty="0"/>
              <a:t>.</a:t>
            </a:r>
          </a:p>
          <a:p>
            <a:pPr lvl="1" algn="just"/>
            <a:r>
              <a:rPr lang="it-IT" sz="1800" dirty="0"/>
              <a:t>Li individuò studiando le simmetrie dei solidi platonici e analizzando le possibili </a:t>
            </a:r>
            <a:r>
              <a:rPr lang="it-IT" sz="1800" b="1" dirty="0"/>
              <a:t>“</a:t>
            </a:r>
            <a:r>
              <a:rPr lang="it-IT" sz="1800" b="1" dirty="0" err="1"/>
              <a:t>stellazioni</a:t>
            </a:r>
            <a:r>
              <a:rPr lang="it-IT" sz="1800" b="1" dirty="0"/>
              <a:t>”</a:t>
            </a:r>
            <a:r>
              <a:rPr lang="it-IT" sz="1800" dirty="0"/>
              <a:t> (l’estensione delle facce di un poliedro fino a farle intersecare tra loro in modo regolare).</a:t>
            </a:r>
          </a:p>
          <a:p>
            <a:pPr algn="just"/>
            <a:r>
              <a:rPr lang="it-IT" sz="1800" b="1" dirty="0"/>
              <a:t>Louis </a:t>
            </a:r>
            <a:r>
              <a:rPr lang="it-IT" sz="1800" b="1" dirty="0" err="1"/>
              <a:t>Poinsot</a:t>
            </a:r>
            <a:r>
              <a:rPr lang="it-IT" sz="1800" b="1" dirty="0"/>
              <a:t> (1809)</a:t>
            </a:r>
            <a:endParaRPr lang="it-IT" sz="1800" dirty="0"/>
          </a:p>
          <a:p>
            <a:pPr lvl="1" algn="just"/>
            <a:r>
              <a:rPr lang="it-IT" sz="1800" dirty="0"/>
              <a:t>Due secoli dopo, il matematico francese scoprì altri due poliedri regolari non convessi: il </a:t>
            </a:r>
            <a:r>
              <a:rPr lang="it-IT" sz="1800" b="1" dirty="0"/>
              <a:t>grande icosaedro</a:t>
            </a:r>
            <a:r>
              <a:rPr lang="it-IT" sz="1800" dirty="0"/>
              <a:t> e il </a:t>
            </a:r>
            <a:r>
              <a:rPr lang="it-IT" sz="1800" b="1" dirty="0"/>
              <a:t>grande dodecaedro</a:t>
            </a:r>
            <a:r>
              <a:rPr lang="it-IT" sz="1800" dirty="0"/>
              <a:t>.</a:t>
            </a:r>
          </a:p>
          <a:p>
            <a:pPr lvl="1" algn="just"/>
            <a:r>
              <a:rPr lang="it-IT" sz="1800" dirty="0"/>
              <a:t>Stava esplorando poliedri con </a:t>
            </a:r>
            <a:r>
              <a:rPr lang="it-IT" sz="1800" b="1" dirty="0"/>
              <a:t>facce regolari</a:t>
            </a:r>
            <a:r>
              <a:rPr lang="it-IT" sz="1800" dirty="0"/>
              <a:t> ma senza il vincolo della convessità, arrivando a individuare queste forme attraverso considerazioni geometriche e combinatorie.</a:t>
            </a:r>
          </a:p>
          <a:p>
            <a:pPr algn="just"/>
            <a:r>
              <a:rPr lang="it-IT" sz="1800" b="1" dirty="0"/>
              <a:t>Augustin-Louis Cauchy (1811)</a:t>
            </a:r>
            <a:endParaRPr lang="it-IT" sz="1800" dirty="0"/>
          </a:p>
          <a:p>
            <a:pPr lvl="1" algn="just"/>
            <a:r>
              <a:rPr lang="it-IT" sz="1800" dirty="0"/>
              <a:t>Dimostrò rigorosamente che </a:t>
            </a:r>
            <a:r>
              <a:rPr lang="it-IT" sz="1800" b="1" dirty="0"/>
              <a:t>esistono solo quattro poliedri regolari non convessi</a:t>
            </a:r>
            <a:r>
              <a:rPr lang="it-IT" sz="1800" dirty="0"/>
              <a:t>, confermando che la famiglia era completa.</a:t>
            </a:r>
          </a:p>
          <a:p>
            <a:pPr algn="just"/>
            <a:r>
              <a:rPr lang="it-IT" sz="1800" b="1" dirty="0"/>
              <a:t>Arthur </a:t>
            </a:r>
            <a:r>
              <a:rPr lang="it-IT" sz="1800" b="1" dirty="0" err="1"/>
              <a:t>Cayley</a:t>
            </a:r>
            <a:r>
              <a:rPr lang="it-IT" sz="1800" b="1" dirty="0"/>
              <a:t> (1859)</a:t>
            </a:r>
            <a:endParaRPr lang="it-IT" sz="1800" dirty="0"/>
          </a:p>
          <a:p>
            <a:pPr lvl="1" algn="just"/>
            <a:r>
              <a:rPr lang="it-IT" sz="1800" dirty="0"/>
              <a:t>Fu il matematico britannico </a:t>
            </a:r>
            <a:r>
              <a:rPr lang="it-IT" sz="1800" dirty="0" err="1"/>
              <a:t>Cayley</a:t>
            </a:r>
            <a:r>
              <a:rPr lang="it-IT" sz="1800" dirty="0"/>
              <a:t> a coniare il termine </a:t>
            </a:r>
            <a:r>
              <a:rPr lang="it-IT" sz="1800" b="1" dirty="0"/>
              <a:t>“poliedri di Keplero-</a:t>
            </a:r>
            <a:r>
              <a:rPr lang="it-IT" sz="1800" b="1" dirty="0" err="1"/>
              <a:t>Poinsot</a:t>
            </a:r>
            <a:r>
              <a:rPr lang="it-IT" sz="1800" b="1" dirty="0"/>
              <a:t>”</a:t>
            </a:r>
            <a:r>
              <a:rPr lang="it-IT" sz="1800" dirty="0"/>
              <a:t>, riconoscendo il contributo di entrambi i matematici alla loro scoperta.</a:t>
            </a:r>
          </a:p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0175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A481BC-25E6-F13F-CD2F-E5EF7537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26" y="-96670"/>
            <a:ext cx="10844667" cy="115854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 quattro poliedri stellati di Keplero-</a:t>
            </a:r>
            <a:r>
              <a:rPr lang="it-IT" dirty="0" err="1"/>
              <a:t>Poinsot</a:t>
            </a:r>
            <a:endParaRPr lang="it-IT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0742AC-323C-112C-42F3-1BB02B84C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98" y="975305"/>
            <a:ext cx="9677004" cy="2564406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026C1F-4030-6645-F45D-C02088C1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496" y="6057418"/>
            <a:ext cx="9677005" cy="889654"/>
          </a:xfrm>
        </p:spPr>
        <p:txBody>
          <a:bodyPr>
            <a:normAutofit/>
          </a:bodyPr>
          <a:lstStyle/>
          <a:p>
            <a:r>
              <a:rPr lang="it-IT" sz="1800" b="1" dirty="0"/>
              <a:t>Tutti e quattro</a:t>
            </a:r>
            <a:r>
              <a:rPr lang="it-IT" sz="1800" dirty="0"/>
              <a:t> sono considerati </a:t>
            </a:r>
            <a:r>
              <a:rPr lang="it-IT" sz="1800" b="1" dirty="0"/>
              <a:t>poliedri regolari stellati</a:t>
            </a:r>
            <a:r>
              <a:rPr lang="it-IT" sz="1800" dirty="0"/>
              <a:t> perché, nonostante le punte, </a:t>
            </a:r>
            <a:r>
              <a:rPr lang="it-IT" sz="1800" b="1" dirty="0"/>
              <a:t>mantengono la stessa forma e misura</a:t>
            </a:r>
            <a:r>
              <a:rPr lang="it-IT" sz="1800" dirty="0"/>
              <a:t> per tutte le facce e gli spigoli.</a:t>
            </a:r>
          </a:p>
          <a:p>
            <a:endParaRPr lang="it-IT" sz="9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50742E1-DEFB-43C8-79D7-A5F95B724D56}"/>
              </a:ext>
            </a:extLst>
          </p:cNvPr>
          <p:cNvSpPr txBox="1"/>
          <p:nvPr/>
        </p:nvSpPr>
        <p:spPr>
          <a:xfrm>
            <a:off x="8496300" y="3668057"/>
            <a:ext cx="24382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Piccolo dodecaedro stellato</a:t>
            </a:r>
            <a:br>
              <a:rPr lang="it-IT" sz="1600" dirty="0"/>
            </a:br>
            <a:r>
              <a:rPr lang="it-IT" sz="1600" dirty="0"/>
              <a:t>Derivato dal dodecaedro, ha </a:t>
            </a:r>
            <a:r>
              <a:rPr lang="it-IT" sz="1600" b="1" dirty="0"/>
              <a:t>punte aguzze</a:t>
            </a:r>
            <a:r>
              <a:rPr lang="it-IT" sz="1600" dirty="0"/>
              <a:t> su ognuna delle sue 12 facce pentagonali.</a:t>
            </a:r>
          </a:p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7DACC2F-5B6A-6CC2-FA41-031FC2D89A9A}"/>
              </a:ext>
            </a:extLst>
          </p:cNvPr>
          <p:cNvSpPr txBox="1"/>
          <p:nvPr/>
        </p:nvSpPr>
        <p:spPr>
          <a:xfrm>
            <a:off x="6159312" y="3668057"/>
            <a:ext cx="23369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Grande dodecaedro stellato</a:t>
            </a:r>
            <a:br>
              <a:rPr lang="it-IT" sz="1600" dirty="0"/>
            </a:br>
            <a:r>
              <a:rPr lang="it-IT" sz="1600" dirty="0"/>
              <a:t>Anch’esso basato sul dodecaedro, ma con </a:t>
            </a:r>
            <a:r>
              <a:rPr lang="it-IT" sz="1600" b="1" dirty="0"/>
              <a:t>estensioni delle facce</a:t>
            </a:r>
            <a:r>
              <a:rPr lang="it-IT" sz="1600" dirty="0"/>
              <a:t> che formano punte più </a:t>
            </a:r>
            <a:r>
              <a:rPr lang="it-IT" sz="1600" b="1" dirty="0"/>
              <a:t>ampie e incrociate</a:t>
            </a:r>
            <a:r>
              <a:rPr lang="it-IT" sz="1600" dirty="0"/>
              <a:t> tra loro.</a:t>
            </a:r>
          </a:p>
          <a:p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CB453F3-5A92-5946-7106-F69CC2BD7AF5}"/>
              </a:ext>
            </a:extLst>
          </p:cNvPr>
          <p:cNvSpPr txBox="1"/>
          <p:nvPr/>
        </p:nvSpPr>
        <p:spPr>
          <a:xfrm>
            <a:off x="1102637" y="3649976"/>
            <a:ext cx="25642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Grande dodecaedro</a:t>
            </a:r>
            <a:br>
              <a:rPr lang="it-IT" sz="1600" dirty="0"/>
            </a:br>
            <a:r>
              <a:rPr lang="it-IT" sz="1600" dirty="0"/>
              <a:t>Una variante del dodecaedro in cui le facce si </a:t>
            </a:r>
            <a:r>
              <a:rPr lang="it-IT" sz="1600" b="1" dirty="0"/>
              <a:t>intersecano internamente</a:t>
            </a:r>
            <a:r>
              <a:rPr lang="it-IT" sz="1600" dirty="0"/>
              <a:t>, creando un effetto “stellato” pur restando regolare.</a:t>
            </a:r>
          </a:p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D2628F1-6502-B85D-F0D0-2086E313C4FC}"/>
              </a:ext>
            </a:extLst>
          </p:cNvPr>
          <p:cNvSpPr txBox="1"/>
          <p:nvPr/>
        </p:nvSpPr>
        <p:spPr>
          <a:xfrm>
            <a:off x="3666886" y="3649976"/>
            <a:ext cx="24291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Grande icosaedro</a:t>
            </a:r>
            <a:br>
              <a:rPr lang="it-IT" sz="1600" dirty="0"/>
            </a:br>
            <a:r>
              <a:rPr lang="it-IT" sz="1600" dirty="0"/>
              <a:t>Basato sull’icosaedro (che ha 20 facce triangolari), ma con </a:t>
            </a:r>
            <a:r>
              <a:rPr lang="it-IT" sz="1600" b="1" dirty="0"/>
              <a:t>facce prolungate</a:t>
            </a:r>
            <a:r>
              <a:rPr lang="it-IT" sz="1600" dirty="0"/>
              <a:t> che si sovrappongono, formando una struttura a stella.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1888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766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Symbol</vt:lpstr>
      <vt:lpstr>Tema di Office</vt:lpstr>
      <vt:lpstr>I poliedri stellati</vt:lpstr>
      <vt:lpstr>Che cos’è un poliedro?</vt:lpstr>
      <vt:lpstr>I poliedri regolari</vt:lpstr>
      <vt:lpstr>Che cos’è un poliedro stellato?</vt:lpstr>
      <vt:lpstr>Johannes Keplero (1571-1630) </vt:lpstr>
      <vt:lpstr>Louis Poinsot (1777-1859) </vt:lpstr>
      <vt:lpstr>La scoperta e la classificazione dei poliedri di Keplero-Poinsot</vt:lpstr>
      <vt:lpstr>I quattro poliedri stellati di Keplero-Poinsot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Francesco Gagliardi</dc:creator>
  <cp:lastModifiedBy>Mauro Francesco Gagliardi</cp:lastModifiedBy>
  <cp:revision>4</cp:revision>
  <dcterms:created xsi:type="dcterms:W3CDTF">2025-02-23T18:00:44Z</dcterms:created>
  <dcterms:modified xsi:type="dcterms:W3CDTF">2025-02-23T19:34:15Z</dcterms:modified>
</cp:coreProperties>
</file>