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55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87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3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7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09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81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91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5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88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0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33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76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5935-4E6A-421F-BC31-EE244FFFD5F2}" type="datetimeFigureOut">
              <a:rPr lang="it-IT" smtClean="0"/>
              <a:t>11/05/2025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E7E9-69B0-40D8-B3AB-833919481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490FAC-25F6-59B4-F267-442C0AA35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it-IT" sz="4600">
                <a:solidFill>
                  <a:srgbClr val="FFFFFF"/>
                </a:solidFill>
              </a:rPr>
              <a:t>Contrasti cromatici: alla ricerca del colore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86E13B-4140-84C1-44C0-5B0C6D542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it-IT"/>
              <a:t>Francesco Gagliardi</a:t>
            </a:r>
          </a:p>
        </p:txBody>
      </p:sp>
    </p:spTree>
    <p:extLst>
      <p:ext uri="{BB962C8B-B14F-4D97-AF65-F5344CB8AC3E}">
        <p14:creationId xmlns:p14="http://schemas.microsoft.com/office/powerpoint/2010/main" val="132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AD8A8-B1B8-7884-D5DF-6CA567E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8399FA0-7B62-645E-7B26-1F99AB15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Questo lavoro mi ha aiutato a capire meglio il linguaggio dei colori. Ogni fotografia è stata un’occasione per osservare, scegliere e comporre con attenzione, scoprendo come il colore possa rendere ogni immagine più espressiva.</a:t>
            </a:r>
          </a:p>
        </p:txBody>
      </p:sp>
    </p:spTree>
    <p:extLst>
      <p:ext uri="{BB962C8B-B14F-4D97-AF65-F5344CB8AC3E}">
        <p14:creationId xmlns:p14="http://schemas.microsoft.com/office/powerpoint/2010/main" val="282652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3BE068-EB49-4EE8-B342-7FF888A4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05C9B-60E1-40F3-BB02-7DAF0B1F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9FB4F9-E219-0914-6D63-018251A6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64477"/>
            <a:ext cx="8324618" cy="3557525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t-IT" sz="2000"/>
              <a:t>Ho fotografato oggetti e situazioni per esplorare i contrasti cromatici. Ho lavorato con colori </a:t>
            </a:r>
            <a:r>
              <a:rPr lang="it-IT" sz="2000" b="1"/>
              <a:t>complementari, contigui, monocromatici</a:t>
            </a:r>
            <a:r>
              <a:rPr lang="it-IT" sz="2000"/>
              <a:t> e con il </a:t>
            </a:r>
            <a:r>
              <a:rPr lang="it-IT" sz="2000" b="1"/>
              <a:t>punto luce</a:t>
            </a:r>
            <a:r>
              <a:rPr lang="it-IT" sz="2000"/>
              <a:t>. Questo mi ha aiutato a osservare con più attenzione la realtà che mi circonda.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94170-18D0-486D-BF90-C5D8F246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0C59B-04F6-4625-98E1-3A5809FD1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rgbClr val="0D0D0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0BED66-3A65-47DF-4A6F-EF882AF1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714194"/>
            <a:ext cx="8129353" cy="1311176"/>
          </a:xfrm>
        </p:spPr>
        <p:txBody>
          <a:bodyPr anchor="b">
            <a:normAutofit/>
          </a:bodyPr>
          <a:lstStyle/>
          <a:p>
            <a:pPr algn="r"/>
            <a:r>
              <a:rPr lang="it-IT" sz="4800">
                <a:solidFill>
                  <a:srgbClr val="FFFFFF"/>
                </a:solidFill>
              </a:rPr>
              <a:t>Introduzione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4F92A3-106C-4644-B506-76132863E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191468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9C4DB-091C-47D0-BDA8-3375FF9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76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3ED7D9-21C4-72CB-7CDC-78535CAD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Monocromatico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6A599A-30D7-4C23-7B56-4FA3AAE9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In </a:t>
            </a:r>
            <a:r>
              <a:rPr lang="en-US" sz="2000" dirty="0" err="1"/>
              <a:t>questa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ho </a:t>
            </a:r>
            <a:r>
              <a:rPr lang="en-US" sz="2000" dirty="0" err="1"/>
              <a:t>scelto</a:t>
            </a:r>
            <a:r>
              <a:rPr lang="en-US" sz="2000" dirty="0"/>
              <a:t> di </a:t>
            </a:r>
            <a:r>
              <a:rPr lang="en-US" sz="2000" dirty="0" err="1"/>
              <a:t>rappresentare</a:t>
            </a:r>
            <a:r>
              <a:rPr lang="en-US" sz="2000" dirty="0"/>
              <a:t> il </a:t>
            </a:r>
            <a:r>
              <a:rPr lang="en-US" sz="2000" b="1" dirty="0" err="1"/>
              <a:t>monocromatismo</a:t>
            </a:r>
            <a:r>
              <a:rPr lang="en-US" sz="2000" dirty="0"/>
              <a:t>, </a:t>
            </a:r>
            <a:r>
              <a:rPr lang="en-US" sz="2000" dirty="0" err="1"/>
              <a:t>usando</a:t>
            </a:r>
            <a:r>
              <a:rPr lang="en-US" sz="2000" dirty="0"/>
              <a:t> </a:t>
            </a:r>
            <a:r>
              <a:rPr lang="en-US" sz="2000" dirty="0" err="1"/>
              <a:t>un’unica</a:t>
            </a:r>
            <a:r>
              <a:rPr lang="en-US" sz="2000" dirty="0"/>
              <a:t> </a:t>
            </a:r>
            <a:r>
              <a:rPr lang="en-US" sz="2000" dirty="0" err="1"/>
              <a:t>tonalità</a:t>
            </a:r>
            <a:r>
              <a:rPr lang="en-US" sz="2000" dirty="0"/>
              <a:t>: il rosso. Cambiano le </a:t>
            </a:r>
            <a:r>
              <a:rPr lang="en-US" sz="2000" dirty="0" err="1"/>
              <a:t>sfumature</a:t>
            </a:r>
            <a:r>
              <a:rPr lang="en-US" sz="2000" dirty="0"/>
              <a:t>, da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scure</a:t>
            </a:r>
            <a:r>
              <a:rPr lang="en-US" sz="2000" dirty="0"/>
              <a:t> a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chiare</a:t>
            </a:r>
            <a:r>
              <a:rPr lang="en-US" sz="2000" dirty="0"/>
              <a:t>, </a:t>
            </a:r>
            <a:r>
              <a:rPr lang="en-US" sz="2000" dirty="0" err="1"/>
              <a:t>creando</a:t>
            </a:r>
            <a:r>
              <a:rPr lang="en-US" sz="2000" dirty="0"/>
              <a:t> un </a:t>
            </a:r>
            <a:r>
              <a:rPr lang="en-US" sz="2000" dirty="0" err="1"/>
              <a:t>effetto</a:t>
            </a:r>
            <a:r>
              <a:rPr lang="en-US" sz="2000" dirty="0"/>
              <a:t> </a:t>
            </a:r>
            <a:r>
              <a:rPr lang="en-US" sz="2000" dirty="0" err="1"/>
              <a:t>uniforme</a:t>
            </a:r>
            <a:r>
              <a:rPr lang="en-US" sz="2000" dirty="0"/>
              <a:t> ma non </a:t>
            </a:r>
            <a:r>
              <a:rPr lang="en-US" sz="2000" dirty="0" err="1"/>
              <a:t>piatto</a:t>
            </a:r>
            <a:r>
              <a:rPr lang="en-US" sz="2000" dirty="0"/>
              <a:t>.</a:t>
            </a:r>
          </a:p>
        </p:txBody>
      </p:sp>
      <p:pic>
        <p:nvPicPr>
          <p:cNvPr id="5" name="Segnaposto contenuto 4" descr="Immagine che contiene porta, edificio, Maniglia della porta, interno&#10;&#10;Il contenuto generato dall'IA potrebbe non essere corretto.">
            <a:extLst>
              <a:ext uri="{FF2B5EF4-FFF2-40B4-BE49-F238E27FC236}">
                <a16:creationId xmlns:a16="http://schemas.microsoft.com/office/drawing/2014/main" id="{E26F8A36-CB47-5809-66A4-A4F7BD0A2B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87091" y="1190015"/>
            <a:ext cx="3358478" cy="44779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7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" name="Picture 37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7" name="Picture 39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8" name="Rectangle 41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9" name="Rectangle 43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60" name="Rectangle 4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61" name="Rectangle 4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6B5BA8-4EBF-9570-516A-911B3F4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Monocromatico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618F0-79BF-BA4A-A250-B8E5B37E1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Anche</a:t>
            </a:r>
            <a:r>
              <a:rPr lang="en-US" sz="2000" dirty="0"/>
              <a:t> in </a:t>
            </a:r>
            <a:r>
              <a:rPr lang="en-US" sz="2000" dirty="0" err="1"/>
              <a:t>questa</a:t>
            </a:r>
            <a:r>
              <a:rPr lang="en-US" sz="2000" dirty="0"/>
              <a:t> </a:t>
            </a:r>
            <a:r>
              <a:rPr lang="en-US" sz="2000" dirty="0" err="1"/>
              <a:t>immagine</a:t>
            </a:r>
            <a:r>
              <a:rPr lang="en-US" sz="2000" dirty="0"/>
              <a:t> </a:t>
            </a:r>
            <a:r>
              <a:rPr lang="en-US" sz="2000" dirty="0" err="1"/>
              <a:t>prevale</a:t>
            </a:r>
            <a:r>
              <a:rPr lang="en-US" sz="2000" dirty="0"/>
              <a:t> un solo </a:t>
            </a:r>
            <a:r>
              <a:rPr lang="en-US" sz="2000" dirty="0" err="1"/>
              <a:t>colore</a:t>
            </a:r>
            <a:r>
              <a:rPr lang="en-US" sz="2000" dirty="0"/>
              <a:t>: il </a:t>
            </a:r>
            <a:r>
              <a:rPr lang="en-US" sz="2000" dirty="0" err="1"/>
              <a:t>verde</a:t>
            </a:r>
            <a:r>
              <a:rPr lang="en-US" sz="2000" dirty="0"/>
              <a:t>, in </a:t>
            </a:r>
            <a:r>
              <a:rPr lang="en-US" sz="2000" dirty="0" err="1"/>
              <a:t>molte</a:t>
            </a:r>
            <a:r>
              <a:rPr lang="en-US" sz="2000" dirty="0"/>
              <a:t> </a:t>
            </a:r>
            <a:r>
              <a:rPr lang="en-US" sz="2000" dirty="0" err="1"/>
              <a:t>sfumature</a:t>
            </a:r>
            <a:r>
              <a:rPr lang="en-US" sz="2000" dirty="0"/>
              <a:t>. Le </a:t>
            </a:r>
            <a:r>
              <a:rPr lang="en-US" sz="2000" dirty="0" err="1"/>
              <a:t>foglie</a:t>
            </a:r>
            <a:r>
              <a:rPr lang="en-US" sz="2000" dirty="0"/>
              <a:t> e la luce </a:t>
            </a:r>
            <a:r>
              <a:rPr lang="en-US" sz="2000" dirty="0" err="1"/>
              <a:t>creano</a:t>
            </a:r>
            <a:r>
              <a:rPr lang="en-US" sz="2000" dirty="0"/>
              <a:t> </a:t>
            </a:r>
            <a:r>
              <a:rPr lang="en-US" sz="2000" dirty="0" err="1"/>
              <a:t>profondità</a:t>
            </a:r>
            <a:r>
              <a:rPr lang="en-US" sz="2000" dirty="0"/>
              <a:t> senza </a:t>
            </a:r>
            <a:r>
              <a:rPr lang="en-US" sz="2000" dirty="0" err="1"/>
              <a:t>usare</a:t>
            </a:r>
            <a:r>
              <a:rPr lang="en-US" sz="2000" dirty="0"/>
              <a:t> </a:t>
            </a:r>
            <a:r>
              <a:rPr lang="en-US" sz="2000" dirty="0" err="1"/>
              <a:t>altri</a:t>
            </a:r>
            <a:r>
              <a:rPr lang="en-US" sz="2000" dirty="0"/>
              <a:t> </a:t>
            </a:r>
            <a:r>
              <a:rPr lang="en-US" sz="2000" dirty="0" err="1"/>
              <a:t>colori</a:t>
            </a:r>
            <a:r>
              <a:rPr lang="en-US" sz="2000" dirty="0"/>
              <a:t> </a:t>
            </a:r>
            <a:r>
              <a:rPr lang="en-US" sz="2000" dirty="0" err="1"/>
              <a:t>dominanti</a:t>
            </a:r>
            <a:r>
              <a:rPr lang="en-US" sz="2000" dirty="0"/>
              <a:t>.</a:t>
            </a:r>
          </a:p>
        </p:txBody>
      </p:sp>
      <p:pic>
        <p:nvPicPr>
          <p:cNvPr id="6" name="Segnaposto contenuto 5" descr="Immagine che contiene aria aperta, pianta, albero, foglia&#10;&#10;Il contenuto generato dall'IA potrebbe non essere corretto.">
            <a:extLst>
              <a:ext uri="{FF2B5EF4-FFF2-40B4-BE49-F238E27FC236}">
                <a16:creationId xmlns:a16="http://schemas.microsoft.com/office/drawing/2014/main" id="{9E50D9CE-465E-C37C-9F43-467FE53AD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39" y="640080"/>
            <a:ext cx="418338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9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E640B-A638-05FB-6A49-33A981303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Il blu e l’arancione sono colori complementari, opposti nel cerchio cromatico. La loro combinazione crea un forte contrasto, usato spesso per evidenziare o attirare l’attenzione.</a:t>
            </a:r>
          </a:p>
        </p:txBody>
      </p:sp>
      <p:pic>
        <p:nvPicPr>
          <p:cNvPr id="6" name="Segnaposto contenuto 5" descr="Immagine che contiene testo, libro, Prodotto di carta, Proprietà materiale&#10;&#10;Il contenuto generato dall'IA potrebbe non essere corretto.">
            <a:extLst>
              <a:ext uri="{FF2B5EF4-FFF2-40B4-BE49-F238E27FC236}">
                <a16:creationId xmlns:a16="http://schemas.microsoft.com/office/drawing/2014/main" id="{EF30760C-87F2-14DE-03CC-92802D87A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r="-2" b="438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058EE2-62FF-95A1-709B-2BFC31AF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Colori complementari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1E8F4C-F151-C1CB-EB0B-B89132A6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Punto luce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5A14F6-1034-5A1C-613B-40C529C97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Il </a:t>
            </a:r>
            <a:r>
              <a:rPr lang="en-US" sz="2000" b="1" dirty="0"/>
              <a:t>punto luce</a:t>
            </a:r>
            <a:r>
              <a:rPr lang="en-US" sz="2000" dirty="0"/>
              <a:t> giallo </a:t>
            </a:r>
            <a:r>
              <a:rPr lang="en-US" sz="2000" dirty="0" err="1"/>
              <a:t>risalta</a:t>
            </a:r>
            <a:r>
              <a:rPr lang="en-US" sz="2000" dirty="0"/>
              <a:t> </a:t>
            </a:r>
            <a:r>
              <a:rPr lang="en-US" sz="2000" dirty="0" err="1"/>
              <a:t>all’interno</a:t>
            </a:r>
            <a:r>
              <a:rPr lang="en-US" sz="2000" dirty="0"/>
              <a:t> di un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neutro</a:t>
            </a:r>
            <a:r>
              <a:rPr lang="en-US" sz="2000" dirty="0"/>
              <a:t> e freddo. La luce </a:t>
            </a:r>
            <a:r>
              <a:rPr lang="en-US" sz="2000" dirty="0" err="1"/>
              <a:t>intensa</a:t>
            </a:r>
            <a:r>
              <a:rPr lang="en-US" sz="2000" dirty="0"/>
              <a:t> </a:t>
            </a:r>
            <a:r>
              <a:rPr lang="en-US" sz="2000" dirty="0" err="1"/>
              <a:t>rompe</a:t>
            </a:r>
            <a:r>
              <a:rPr lang="en-US" sz="2000" dirty="0"/>
              <a:t> la </a:t>
            </a:r>
            <a:r>
              <a:rPr lang="en-US" sz="2000" dirty="0" err="1"/>
              <a:t>monotonia</a:t>
            </a:r>
            <a:r>
              <a:rPr lang="en-US" sz="2000" dirty="0"/>
              <a:t> e </a:t>
            </a:r>
            <a:r>
              <a:rPr lang="en-US" sz="2000" dirty="0" err="1"/>
              <a:t>diventa</a:t>
            </a:r>
            <a:r>
              <a:rPr lang="en-US" sz="2000" dirty="0"/>
              <a:t> subito </a:t>
            </a:r>
            <a:r>
              <a:rPr lang="en-US" sz="2000" dirty="0" err="1"/>
              <a:t>protagonista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scena.</a:t>
            </a:r>
          </a:p>
        </p:txBody>
      </p:sp>
      <p:pic>
        <p:nvPicPr>
          <p:cNvPr id="6" name="Segnaposto contenuto 5" descr="Immagine che contiene testo, schermata, Rettangolo, linea&#10;&#10;Il contenuto generato dall'IA potrebbe non essere corretto.">
            <a:extLst>
              <a:ext uri="{FF2B5EF4-FFF2-40B4-BE49-F238E27FC236}">
                <a16:creationId xmlns:a16="http://schemas.microsoft.com/office/drawing/2014/main" id="{DF236223-6849-9490-D50A-B94EB8500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1190015"/>
            <a:ext cx="3358478" cy="44779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55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34BE1-CBF5-1FA9-F58A-E19C7FF88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Anche</a:t>
            </a:r>
            <a:r>
              <a:rPr lang="en-US" sz="2000" dirty="0"/>
              <a:t> in </a:t>
            </a:r>
            <a:r>
              <a:rPr lang="en-US" sz="2000" dirty="0" err="1"/>
              <a:t>questa</a:t>
            </a:r>
            <a:r>
              <a:rPr lang="en-US" sz="2000" dirty="0"/>
              <a:t> </a:t>
            </a:r>
            <a:r>
              <a:rPr lang="en-US" sz="2000" dirty="0" err="1"/>
              <a:t>immagine</a:t>
            </a:r>
            <a:r>
              <a:rPr lang="en-US" sz="2000" dirty="0"/>
              <a:t> il </a:t>
            </a:r>
            <a:r>
              <a:rPr lang="en-US" sz="2000" dirty="0" err="1"/>
              <a:t>pupazzetto</a:t>
            </a:r>
            <a:r>
              <a:rPr lang="en-US" sz="2000" dirty="0"/>
              <a:t> </a:t>
            </a:r>
            <a:r>
              <a:rPr lang="en-US" sz="2000" dirty="0" err="1"/>
              <a:t>colorato</a:t>
            </a:r>
            <a:r>
              <a:rPr lang="en-US" sz="2000" dirty="0"/>
              <a:t> 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/>
              <a:t>riflessi</a:t>
            </a:r>
            <a:r>
              <a:rPr lang="en-US" sz="2000" b="1" dirty="0"/>
              <a:t> </a:t>
            </a:r>
            <a:r>
              <a:rPr lang="en-US" sz="2000" b="1" dirty="0" err="1"/>
              <a:t>luminosi</a:t>
            </a:r>
            <a:r>
              <a:rPr lang="en-US" sz="2000" b="1" dirty="0"/>
              <a:t> </a:t>
            </a:r>
            <a:r>
              <a:rPr lang="en-US" sz="2000" b="1" dirty="0" err="1"/>
              <a:t>sul</a:t>
            </a:r>
            <a:r>
              <a:rPr lang="en-US" sz="2000" b="1" dirty="0"/>
              <a:t> </a:t>
            </a:r>
            <a:r>
              <a:rPr lang="en-US" sz="2000" b="1" dirty="0" err="1"/>
              <a:t>pavimento</a:t>
            </a:r>
            <a:r>
              <a:rPr lang="en-US" sz="2000" dirty="0"/>
              <a:t> </a:t>
            </a:r>
            <a:r>
              <a:rPr lang="en-US" sz="2000" dirty="0" err="1"/>
              <a:t>creano</a:t>
            </a:r>
            <a:r>
              <a:rPr lang="en-US" sz="2000" dirty="0"/>
              <a:t> un </a:t>
            </a:r>
            <a:r>
              <a:rPr lang="en-US" sz="2000" dirty="0" err="1"/>
              <a:t>effetto</a:t>
            </a:r>
            <a:r>
              <a:rPr lang="en-US" sz="2000" dirty="0"/>
              <a:t> di punto luce in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composizione</a:t>
            </a:r>
            <a:r>
              <a:rPr lang="en-US" sz="2000" dirty="0"/>
              <a:t> semplice e </a:t>
            </a:r>
            <a:r>
              <a:rPr lang="en-US" sz="2000" dirty="0" err="1"/>
              <a:t>chiara</a:t>
            </a:r>
            <a:r>
              <a:rPr lang="en-US" sz="2000" dirty="0"/>
              <a:t>.</a:t>
            </a:r>
          </a:p>
        </p:txBody>
      </p:sp>
      <p:pic>
        <p:nvPicPr>
          <p:cNvPr id="6" name="Segnaposto contenuto 5" descr="Immagine che contiene terreno, sfera, pavimento, palla&#10;&#10;Il contenuto generato dall'IA potrebbe non essere corretto.">
            <a:extLst>
              <a:ext uri="{FF2B5EF4-FFF2-40B4-BE49-F238E27FC236}">
                <a16:creationId xmlns:a16="http://schemas.microsoft.com/office/drawing/2014/main" id="{56FC25B6-F49E-37C8-5F3A-B8E36F7C7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r="-2" b="14956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AE44F5-818C-D3EC-11BB-50B8033C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Punto luce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Segnaposto contenuto 5" descr="Immagine che contiene forniture per ufficio, Strumenti per contrassegnare, cancelleria, Strumento per ufficio&#10;&#10;Il contenuto generato dall'IA potrebbe non essere corretto.">
            <a:extLst>
              <a:ext uri="{FF2B5EF4-FFF2-40B4-BE49-F238E27FC236}">
                <a16:creationId xmlns:a16="http://schemas.microsoft.com/office/drawing/2014/main" id="{D60A6D6D-34CE-BDC7-350E-BC1D2E0B6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8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8EF1426-0BF9-F3DA-669C-ABA21460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Colori contigui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1B22F-5FBC-6AD0-04AC-EBDDF56F7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I </a:t>
            </a:r>
            <a:r>
              <a:rPr lang="en-US" sz="2000" dirty="0" err="1"/>
              <a:t>colori</a:t>
            </a:r>
            <a:r>
              <a:rPr lang="en-US" sz="2000" dirty="0"/>
              <a:t> </a:t>
            </a:r>
            <a:r>
              <a:rPr lang="en-US" sz="2000" dirty="0" err="1"/>
              <a:t>scelti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b="1" dirty="0" err="1"/>
              <a:t>contigui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</a:t>
            </a:r>
            <a:r>
              <a:rPr lang="en-US" sz="2000" dirty="0" err="1"/>
              <a:t>cerchio</a:t>
            </a:r>
            <a:r>
              <a:rPr lang="en-US" sz="2000" dirty="0"/>
              <a:t> </a:t>
            </a:r>
            <a:r>
              <a:rPr lang="en-US" sz="2000" dirty="0" err="1"/>
              <a:t>cromatico</a:t>
            </a:r>
            <a:r>
              <a:rPr lang="en-US" sz="2000" dirty="0"/>
              <a:t>. La </a:t>
            </a:r>
            <a:r>
              <a:rPr lang="en-US" sz="2000" dirty="0" err="1"/>
              <a:t>disposizione</a:t>
            </a:r>
            <a:r>
              <a:rPr lang="en-US" sz="2000" dirty="0"/>
              <a:t> in </a:t>
            </a:r>
            <a:r>
              <a:rPr lang="en-US" sz="2000" dirty="0" err="1"/>
              <a:t>sequenza</a:t>
            </a:r>
            <a:r>
              <a:rPr lang="en-US" sz="2000" dirty="0"/>
              <a:t> </a:t>
            </a:r>
            <a:r>
              <a:rPr lang="en-US" sz="2000" dirty="0" err="1"/>
              <a:t>esalta</a:t>
            </a:r>
            <a:r>
              <a:rPr lang="en-US" sz="2000" dirty="0"/>
              <a:t> la </a:t>
            </a:r>
            <a:r>
              <a:rPr lang="en-US" sz="2000" dirty="0" err="1"/>
              <a:t>continuità</a:t>
            </a:r>
            <a:r>
              <a:rPr lang="en-US" sz="2000" dirty="0"/>
              <a:t> e </a:t>
            </a:r>
            <a:r>
              <a:rPr lang="en-US" sz="2000" dirty="0" err="1"/>
              <a:t>l’armonia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toni</a:t>
            </a:r>
            <a:r>
              <a:rPr lang="en-US" sz="2000" dirty="0"/>
              <a:t> </a:t>
            </a:r>
            <a:r>
              <a:rPr lang="en-US" sz="2000" dirty="0" err="1"/>
              <a:t>simili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34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21EF4C-0D9C-7D24-B888-655CA3658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Il passaggio dal rosa al giallo </a:t>
            </a:r>
            <a:r>
              <a:rPr lang="en-US" sz="2000" dirty="0" err="1"/>
              <a:t>attraverso</a:t>
            </a:r>
            <a:r>
              <a:rPr lang="en-US" sz="2000" dirty="0"/>
              <a:t> </a:t>
            </a:r>
            <a:r>
              <a:rPr lang="en-US" sz="2000" dirty="0" err="1"/>
              <a:t>l’arancio</a:t>
            </a:r>
            <a:r>
              <a:rPr lang="en-US" sz="2000" dirty="0"/>
              <a:t> è un </a:t>
            </a:r>
            <a:r>
              <a:rPr lang="en-US" sz="2000" dirty="0" err="1"/>
              <a:t>esempio</a:t>
            </a:r>
            <a:r>
              <a:rPr lang="en-US" sz="2000" dirty="0"/>
              <a:t> di </a:t>
            </a:r>
            <a:r>
              <a:rPr lang="en-US" sz="2000" b="1" dirty="0" err="1"/>
              <a:t>gradazione</a:t>
            </a:r>
            <a:r>
              <a:rPr lang="en-US" sz="2000" b="1" dirty="0"/>
              <a:t> </a:t>
            </a:r>
            <a:r>
              <a:rPr lang="en-US" sz="2000" b="1" dirty="0" err="1"/>
              <a:t>naturale</a:t>
            </a:r>
            <a:r>
              <a:rPr lang="en-US" sz="2000" b="1" dirty="0"/>
              <a:t> di </a:t>
            </a:r>
            <a:r>
              <a:rPr lang="en-US" sz="2000" b="1" dirty="0" err="1"/>
              <a:t>colori</a:t>
            </a:r>
            <a:r>
              <a:rPr lang="en-US" sz="2000" b="1" dirty="0"/>
              <a:t> </a:t>
            </a:r>
            <a:r>
              <a:rPr lang="en-US" sz="2000" b="1" dirty="0" err="1"/>
              <a:t>contigui</a:t>
            </a:r>
            <a:r>
              <a:rPr lang="en-US" sz="2000" dirty="0"/>
              <a:t>, </a:t>
            </a:r>
            <a:r>
              <a:rPr lang="en-US" sz="2000" dirty="0" err="1"/>
              <a:t>che</a:t>
            </a:r>
            <a:r>
              <a:rPr lang="en-US" sz="2000" dirty="0"/>
              <a:t> dona morbidezza e </a:t>
            </a:r>
            <a:r>
              <a:rPr lang="en-US" sz="2000" dirty="0" err="1"/>
              <a:t>vitalità</a:t>
            </a:r>
            <a:r>
              <a:rPr lang="en-US" sz="2000" dirty="0"/>
              <a:t> </a:t>
            </a:r>
            <a:r>
              <a:rPr lang="en-US" sz="2000" dirty="0" err="1"/>
              <a:t>all’immagine</a:t>
            </a:r>
            <a:r>
              <a:rPr lang="en-US" sz="2000" dirty="0"/>
              <a:t>.</a:t>
            </a:r>
          </a:p>
        </p:txBody>
      </p:sp>
      <p:pic>
        <p:nvPicPr>
          <p:cNvPr id="6" name="Segnaposto contenuto 5" descr="Immagine che contiene pianta, fiore, giglio, petalo&#10;&#10;Il contenuto generato dall'IA potrebbe non essere corretto.">
            <a:extLst>
              <a:ext uri="{FF2B5EF4-FFF2-40B4-BE49-F238E27FC236}">
                <a16:creationId xmlns:a16="http://schemas.microsoft.com/office/drawing/2014/main" id="{F6FE766C-C320-17AA-40AF-34B3ED2A3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r="-2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7CC9BF-683A-C10C-8E7D-A28ABCEF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Colori </a:t>
            </a:r>
            <a:r>
              <a:rPr lang="en-US" dirty="0" err="1"/>
              <a:t>contigui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0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28</TotalTime>
  <Words>295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Berlino</vt:lpstr>
      <vt:lpstr>Contrasti cromatici: alla ricerca del colore</vt:lpstr>
      <vt:lpstr>Introduzione</vt:lpstr>
      <vt:lpstr>Monocromatico</vt:lpstr>
      <vt:lpstr>Monocromatico</vt:lpstr>
      <vt:lpstr>Colori complementari</vt:lpstr>
      <vt:lpstr>Punto luce</vt:lpstr>
      <vt:lpstr>Punto luce</vt:lpstr>
      <vt:lpstr>Colori contigui</vt:lpstr>
      <vt:lpstr>Colori contigui</vt:lpstr>
      <vt:lpstr>Conclusione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1</cp:revision>
  <dcterms:created xsi:type="dcterms:W3CDTF">2025-05-11T14:11:10Z</dcterms:created>
  <dcterms:modified xsi:type="dcterms:W3CDTF">2025-05-11T14:39:41Z</dcterms:modified>
</cp:coreProperties>
</file>