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0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9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63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14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1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875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24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4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8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65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476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855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67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30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83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8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545D-645F-47E6-A413-18DE5B6CC795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33AC3-0225-406C-B9E3-DA3081F444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10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 costruito una grande camera oscura! : r/woodworking">
            <a:extLst>
              <a:ext uri="{FF2B5EF4-FFF2-40B4-BE49-F238E27FC236}">
                <a16:creationId xmlns:a16="http://schemas.microsoft.com/office/drawing/2014/main" id="{6FDDDB1B-6D48-D7AC-38C1-7F8A6712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r="1" b="1"/>
          <a:stretch/>
        </p:blipFill>
        <p:spPr bwMode="auto">
          <a:xfrm>
            <a:off x="7550980" y="10"/>
            <a:ext cx="4637843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644EE71C-DC3A-487A-8C8C-AF7DF167D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8DF98E5E-94E4-48A3-8B63-E8276093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146F8B-8FB5-442F-44DC-94E69F1E3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>
            <a:normAutofit/>
          </a:bodyPr>
          <a:lstStyle/>
          <a:p>
            <a:pPr algn="l"/>
            <a:r>
              <a:rPr lang="it-IT" sz="4600" dirty="0"/>
              <a:t>La camera oscura</a:t>
            </a:r>
            <a:br>
              <a:rPr lang="it-IT" sz="4600" dirty="0"/>
            </a:br>
            <a:r>
              <a:rPr lang="it-IT" sz="4600" dirty="0"/>
              <a:t>storia e costruzione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3FF0AB-10E3-A150-F1E0-C743A699B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>
            <a:normAutofit/>
          </a:bodyPr>
          <a:lstStyle/>
          <a:p>
            <a:r>
              <a:rPr lang="it-IT"/>
              <a:t>Francesco Gagliardi</a:t>
            </a:r>
          </a:p>
        </p:txBody>
      </p:sp>
    </p:spTree>
    <p:extLst>
      <p:ext uri="{BB962C8B-B14F-4D97-AF65-F5344CB8AC3E}">
        <p14:creationId xmlns:p14="http://schemas.microsoft.com/office/powerpoint/2010/main" val="41990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441758-DBCD-2674-62FB-B2D9D623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/>
              <a:t>Cos'è la camera oscura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7A887-56FA-3559-A6D8-F1FA34101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2060575"/>
            <a:ext cx="5753100" cy="35993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La camera oscura è uno strumento ottico molto semplice, ma affascinante.</a:t>
            </a:r>
            <a:br>
              <a:rPr lang="it-IT" sz="2000" dirty="0"/>
            </a:br>
            <a:r>
              <a:rPr lang="it-IT" sz="2000" dirty="0"/>
              <a:t>Si tratta di una scatola o di una stanza completamente buia, nella quale viene praticato un piccolo foro su una delle pareti.</a:t>
            </a:r>
            <a:br>
              <a:rPr lang="it-IT" sz="2000" dirty="0"/>
            </a:br>
            <a:r>
              <a:rPr lang="it-IT" sz="2000" dirty="0"/>
              <a:t>La luce proveniente dall’esterno entra solo da quel foro e, passando attraverso di esso, proietta sulla parete opposta l’immagine degli oggetti che si trovano fuori.</a:t>
            </a:r>
            <a:br>
              <a:rPr lang="it-IT" sz="2000" dirty="0"/>
            </a:br>
            <a:r>
              <a:rPr lang="it-IT" sz="2000" dirty="0"/>
              <a:t>Questa immagine però appare </a:t>
            </a:r>
            <a:r>
              <a:rPr lang="it-IT" sz="2000" b="1" dirty="0"/>
              <a:t>rovesciata</a:t>
            </a:r>
            <a:r>
              <a:rPr lang="it-IT" sz="2000" dirty="0"/>
              <a:t> (cioè capovolta) e </a:t>
            </a:r>
            <a:r>
              <a:rPr lang="it-IT" sz="2000" b="1" dirty="0"/>
              <a:t>invertita</a:t>
            </a:r>
            <a:r>
              <a:rPr lang="it-IT" sz="2000" dirty="0"/>
              <a:t> (destra e sinistra sono scambiate).</a:t>
            </a:r>
            <a:br>
              <a:rPr lang="it-IT" sz="2000" dirty="0"/>
            </a:br>
            <a:r>
              <a:rPr lang="it-IT" sz="2000" dirty="0"/>
              <a:t>Il principio della camera oscura è simile a quello del nostro occhio umano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CE331186-B889-5B0D-0402-6AE119DB8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658" y="2336800"/>
            <a:ext cx="3598863" cy="359886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0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3080">
            <a:extLst>
              <a:ext uri="{FF2B5EF4-FFF2-40B4-BE49-F238E27FC236}">
                <a16:creationId xmlns:a16="http://schemas.microsoft.com/office/drawing/2014/main" id="{D8DF5C3E-BDAB-40E6-A40B-8C05D8CD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3083" name="Picture 3082">
            <a:extLst>
              <a:ext uri="{FF2B5EF4-FFF2-40B4-BE49-F238E27FC236}">
                <a16:creationId xmlns:a16="http://schemas.microsoft.com/office/drawing/2014/main" id="{9D90C31A-86E3-472B-B929-49666759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82" name="Rectangle 3084">
            <a:extLst>
              <a:ext uri="{FF2B5EF4-FFF2-40B4-BE49-F238E27FC236}">
                <a16:creationId xmlns:a16="http://schemas.microsoft.com/office/drawing/2014/main" id="{9DD3589A-DB65-424B-ACF1-5C8155F1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9F784D76-D302-4160-A2D4-C2F4AB76D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ACAE50-117B-E68B-EE69-FBE5E20B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Come funziona</a:t>
            </a:r>
          </a:p>
        </p:txBody>
      </p:sp>
      <p:pic>
        <p:nvPicPr>
          <p:cNvPr id="3089" name="Picture 3088">
            <a:extLst>
              <a:ext uri="{FF2B5EF4-FFF2-40B4-BE49-F238E27FC236}">
                <a16:creationId xmlns:a16="http://schemas.microsoft.com/office/drawing/2014/main" id="{608D9710-1A5F-4D24-B654-F2081DE60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E4DDDF-8EE1-D545-E943-DF0755224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336873"/>
            <a:ext cx="5451789" cy="359931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2000" dirty="0">
                <a:solidFill>
                  <a:srgbClr val="FFFFFF"/>
                </a:solidFill>
              </a:rPr>
              <a:t>Il funzionamento della camera oscura si basa sul comportamento dei raggi di </a:t>
            </a:r>
            <a:r>
              <a:rPr lang="it-IT" sz="2000" dirty="0" err="1">
                <a:solidFill>
                  <a:srgbClr val="FFFFFF"/>
                </a:solidFill>
              </a:rPr>
              <a:t>luce.Quando</a:t>
            </a:r>
            <a:r>
              <a:rPr lang="it-IT" sz="2000" dirty="0">
                <a:solidFill>
                  <a:srgbClr val="FFFFFF"/>
                </a:solidFill>
              </a:rPr>
              <a:t> la luce entra dal foro (che si chiama foro stenopeico), i raggi si incrociano all’interno della scatola e formano sulla parete interna l’immagine dell’</a:t>
            </a:r>
            <a:r>
              <a:rPr lang="it-IT" sz="2000" dirty="0" err="1">
                <a:solidFill>
                  <a:srgbClr val="FFFFFF"/>
                </a:solidFill>
              </a:rPr>
              <a:t>oggetto.Essendo</a:t>
            </a:r>
            <a:r>
              <a:rPr lang="it-IT" sz="2000" dirty="0">
                <a:solidFill>
                  <a:srgbClr val="FFFFFF"/>
                </a:solidFill>
              </a:rPr>
              <a:t> passata per un foro molto piccolo, l’immagine che si forma è rovesciata rispetto alla </a:t>
            </a:r>
            <a:r>
              <a:rPr lang="it-IT" sz="2000" dirty="0" err="1">
                <a:solidFill>
                  <a:srgbClr val="FFFFFF"/>
                </a:solidFill>
              </a:rPr>
              <a:t>realtà.Più</a:t>
            </a:r>
            <a:r>
              <a:rPr lang="it-IT" sz="2000" dirty="0">
                <a:solidFill>
                  <a:srgbClr val="FFFFFF"/>
                </a:solidFill>
              </a:rPr>
              <a:t> il foro è piccolo, più l’immagine sarà nitida, anche se sarà meno </a:t>
            </a:r>
            <a:r>
              <a:rPr lang="it-IT" sz="2000" dirty="0" err="1">
                <a:solidFill>
                  <a:srgbClr val="FFFFFF"/>
                </a:solidFill>
              </a:rPr>
              <a:t>luminosa.Se</a:t>
            </a:r>
            <a:r>
              <a:rPr lang="it-IT" sz="2000" dirty="0">
                <a:solidFill>
                  <a:srgbClr val="FFFFFF"/>
                </a:solidFill>
              </a:rPr>
              <a:t> invece il foro è troppo grande, l’immagine sarà sfocata e difficile da vedere.</a:t>
            </a:r>
          </a:p>
        </p:txBody>
      </p:sp>
      <p:sp useBgFill="1">
        <p:nvSpPr>
          <p:cNvPr id="3088" name="Rectangle 3090">
            <a:extLst>
              <a:ext uri="{FF2B5EF4-FFF2-40B4-BE49-F238E27FC236}">
                <a16:creationId xmlns:a16="http://schemas.microsoft.com/office/drawing/2014/main" id="{2B57E7D2-A94B-4A8D-B58F-D3E30C235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Dual Dream ® Cosa sono e come funzionano gli occhiali a fori stenopeici">
            <a:extLst>
              <a:ext uri="{FF2B5EF4-FFF2-40B4-BE49-F238E27FC236}">
                <a16:creationId xmlns:a16="http://schemas.microsoft.com/office/drawing/2014/main" id="{F89539CB-3E2F-9191-3099-0962A3A9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82" y="2565720"/>
            <a:ext cx="4665013" cy="19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4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4103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4105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8" name="Rectangle 4107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0" name="Rectangle 4109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DA46212-5C5A-95BD-59FF-57FBA011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Un’invenzione antichissima</a:t>
            </a:r>
          </a:p>
        </p:txBody>
      </p:sp>
      <p:pic>
        <p:nvPicPr>
          <p:cNvPr id="4112" name="Picture 4111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D2C2F8-6A0E-7FA9-10F0-0965B9D4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La camera oscura è uno strumento molto antico.</a:t>
            </a:r>
            <a:br>
              <a:rPr lang="it-IT" sz="2000" dirty="0"/>
            </a:br>
            <a:r>
              <a:rPr lang="it-IT" sz="2000" dirty="0"/>
              <a:t>Già nel Rinascimento, Leonardo da Vinci ne descriveva il funzionamento nei suoi appunti.</a:t>
            </a:r>
            <a:br>
              <a:rPr lang="it-IT" sz="2000" dirty="0"/>
            </a:br>
            <a:r>
              <a:rPr lang="it-IT" sz="2000" dirty="0"/>
              <a:t>Nel 1600 e 1700 molti pittori la utilizzavano per disegnare paesaggi in modo più preciso, proiettando la scena su un foglio.</a:t>
            </a:r>
            <a:br>
              <a:rPr lang="it-IT" sz="2000" dirty="0"/>
            </a:br>
            <a:r>
              <a:rPr lang="it-IT" sz="2000" dirty="0"/>
              <a:t>Nel 1800 questo principio fu fondamentale per la nascita della </a:t>
            </a:r>
            <a:r>
              <a:rPr lang="it-IT" sz="2000" b="1" dirty="0"/>
              <a:t>fotografia</a:t>
            </a:r>
            <a:r>
              <a:rPr lang="it-IT" sz="2000" dirty="0"/>
              <a:t>.</a:t>
            </a:r>
            <a:br>
              <a:rPr lang="it-IT" sz="2000" dirty="0"/>
            </a:br>
            <a:r>
              <a:rPr lang="it-IT" sz="2000" dirty="0"/>
              <a:t>Nel 1826 il francese Joseph Nicéphore Niépce usò una camera oscura per realizzare la </a:t>
            </a:r>
            <a:r>
              <a:rPr lang="it-IT" sz="2000" b="1" dirty="0"/>
              <a:t>prima fotografia permanente</a:t>
            </a:r>
            <a:r>
              <a:rPr lang="it-IT" sz="2000" dirty="0"/>
              <a:t> della storia, esponendo per ore una lastra alla luce.</a:t>
            </a:r>
          </a:p>
        </p:txBody>
      </p:sp>
      <p:pic>
        <p:nvPicPr>
          <p:cNvPr id="4099" name="Picture 3" descr="Fotocamera di Joseph Nicéphore Niépce, c.1816-22">
            <a:extLst>
              <a:ext uri="{FF2B5EF4-FFF2-40B4-BE49-F238E27FC236}">
                <a16:creationId xmlns:a16="http://schemas.microsoft.com/office/drawing/2014/main" id="{67C293A5-73E2-6BF3-EC55-F362920D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7091" y="2187264"/>
            <a:ext cx="3358478" cy="248347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7EE8C0-944F-465B-4B1E-CF751E1BD266}"/>
              </a:ext>
            </a:extLst>
          </p:cNvPr>
          <p:cNvSpPr txBox="1"/>
          <p:nvPr/>
        </p:nvSpPr>
        <p:spPr>
          <a:xfrm>
            <a:off x="7908554" y="4871443"/>
            <a:ext cx="3930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i="0" dirty="0">
                <a:solidFill>
                  <a:srgbClr val="730167"/>
                </a:solidFill>
                <a:effectLst/>
                <a:latin typeface="Roboto Condensed" panose="02000000000000000000" pitchFamily="2" charset="0"/>
              </a:rPr>
              <a:t>Fotocamera di Joseph Nicéphore Niépce, c.1816-22</a:t>
            </a: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0345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CE40C7-8C79-1676-FC18-C558D12B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it-IT" dirty="0"/>
              <a:t>Cosa mi è servito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E7BF1E-96DE-15F7-B5DB-14D8E2868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955998"/>
            <a:ext cx="6423211" cy="35993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Per costruire la camera oscura ho preso una scatola di cartone e ho utilizzato delle forbici, della colla in stick, fogli di carta colorata e della carta velina.</a:t>
            </a:r>
            <a:br>
              <a:rPr lang="it-IT" sz="2000" dirty="0"/>
            </a:br>
            <a:r>
              <a:rPr lang="it-IT" sz="2000" dirty="0"/>
              <a:t>Ho disegnato su cartoncino una sagoma.</a:t>
            </a:r>
            <a:br>
              <a:rPr lang="it-IT" sz="2000" dirty="0"/>
            </a:br>
            <a:r>
              <a:rPr lang="it-IT" sz="2000" dirty="0"/>
              <a:t>Per far funzionare la camera oscura, ho utilizzato una lente di ingrandimento e una lampada per illuminare l’immagine e proiettarla correttamente.</a:t>
            </a:r>
          </a:p>
        </p:txBody>
      </p:sp>
      <p:pic>
        <p:nvPicPr>
          <p:cNvPr id="5" name="Immagine 4" descr="Immagine che contiene interno, forniture per ufficio, forbici, strumento">
            <a:extLst>
              <a:ext uri="{FF2B5EF4-FFF2-40B4-BE49-F238E27FC236}">
                <a16:creationId xmlns:a16="http://schemas.microsoft.com/office/drawing/2014/main" id="{FE09F848-7B07-7086-B01B-B7914F442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1190015"/>
            <a:ext cx="3358478" cy="44779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67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5803953-FA56-4D50-9797-369C78DB1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000F59ED-7F58-4692-8AC8-8B9D62E33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5CF557-F8E8-420A-999B-A57716134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C892852-85F1-4CA7-B6B5-CAD963880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29818FA-C01C-9211-86D4-8804F559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it-IT" dirty="0"/>
              <a:t>Come l’ho costruita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B0C7A06-A6D0-415A-B95C-79441CF05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2F31C2-7F2F-FD98-C918-7583B527A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/>
              <a:t>Per prima cosa ho tagliato con le forbici un lato della scatola.</a:t>
            </a:r>
          </a:p>
          <a:p>
            <a:pPr marL="0" indent="0">
              <a:buNone/>
            </a:pPr>
            <a:r>
              <a:rPr lang="it-IT" sz="1700"/>
              <a:t>Poi ho rivestito la scatola con fogli di carta colorata per migliorarne l’aspetto</a:t>
            </a:r>
          </a:p>
          <a:p>
            <a:pPr marL="0" indent="0">
              <a:buNone/>
            </a:pPr>
            <a:r>
              <a:rPr lang="it-IT" sz="1700"/>
              <a:t>Un lato della scatola l’ho rivestito con della carta trasparente</a:t>
            </a:r>
          </a:p>
          <a:p>
            <a:pPr marL="0" indent="0">
              <a:buNone/>
            </a:pPr>
            <a:r>
              <a:rPr lang="it-IT" sz="1700"/>
              <a:t>Ho disegnato la sagoma nera di una paperella e l’ho ritagliata con le forbici.</a:t>
            </a:r>
          </a:p>
          <a:p>
            <a:pPr marL="0" indent="0">
              <a:buNone/>
            </a:pPr>
            <a:r>
              <a:rPr lang="it-IT" sz="1700"/>
              <a:t>Ho posizionato la sagoma così ottenuta su una lampadina.</a:t>
            </a:r>
          </a:p>
          <a:p>
            <a:pPr marL="0" indent="0">
              <a:buNone/>
            </a:pPr>
            <a:r>
              <a:rPr lang="it-IT" sz="1700"/>
              <a:t>Per ottenere una immagine più nitida ho utilizzato una lente d’ingrandimento</a:t>
            </a:r>
          </a:p>
        </p:txBody>
      </p:sp>
      <p:pic>
        <p:nvPicPr>
          <p:cNvPr id="5" name="Immagine 4" descr="Immagine che contiene scatola, forniture per ufficio, Prodotto di carta, bottiglia&#10;&#10;Il contenuto generato dall'IA potrebbe non essere corretto.">
            <a:extLst>
              <a:ext uri="{FF2B5EF4-FFF2-40B4-BE49-F238E27FC236}">
                <a16:creationId xmlns:a16="http://schemas.microsoft.com/office/drawing/2014/main" id="{78BB1987-3660-DC64-57C4-9F6D2F1C5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8"/>
          <a:stretch/>
        </p:blipFill>
        <p:spPr>
          <a:xfrm>
            <a:off x="7135498" y="585216"/>
            <a:ext cx="2556022" cy="3380806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Immagine 8" descr="Immagine che contiene forbici, strumento, Strumento per ufficio, utensile manuale&#10;&#10;Il contenuto generato dall'IA potrebbe non essere corretto.">
            <a:extLst>
              <a:ext uri="{FF2B5EF4-FFF2-40B4-BE49-F238E27FC236}">
                <a16:creationId xmlns:a16="http://schemas.microsoft.com/office/drawing/2014/main" id="{21C9B85B-1151-3D56-7FB6-D839A9168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100"/>
          <a:stretch/>
        </p:blipFill>
        <p:spPr>
          <a:xfrm>
            <a:off x="9868255" y="585216"/>
            <a:ext cx="1713033" cy="205331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1" name="Immagine 10" descr="Immagine che contiene Utensile da cucina, rosso, cucchiaio, arte&#10;&#10;Il contenuto generato dall'IA potrebbe non essere corretto.">
            <a:extLst>
              <a:ext uri="{FF2B5EF4-FFF2-40B4-BE49-F238E27FC236}">
                <a16:creationId xmlns:a16="http://schemas.microsoft.com/office/drawing/2014/main" id="{A4CCD8BD-2F6E-85B3-18CF-35B4257A3E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r="10" b="2831"/>
          <a:stretch/>
        </p:blipFill>
        <p:spPr>
          <a:xfrm>
            <a:off x="9868255" y="2799400"/>
            <a:ext cx="1713033" cy="116662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Immagine 6" descr="Immagine che contiene scatola, Prodotto di carta, carta, cartone&#10;&#10;Il contenuto generato dall'IA potrebbe non essere corretto.">
            <a:extLst>
              <a:ext uri="{FF2B5EF4-FFF2-40B4-BE49-F238E27FC236}">
                <a16:creationId xmlns:a16="http://schemas.microsoft.com/office/drawing/2014/main" id="{30D166BF-4C10-4839-BBD8-77469C407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r="-4" b="24325"/>
          <a:stretch/>
        </p:blipFill>
        <p:spPr>
          <a:xfrm>
            <a:off x="7135497" y="4126888"/>
            <a:ext cx="4445791" cy="218247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8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0669C1-CDCE-41C7-A9AB-65D9119F8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1F80B4EE-271C-45C6-9338-555D3B0C4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CF3DCC-E585-4F88-8F8B-4EABFEF06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1AACF4D-AF22-463C-97CE-C34F0783C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C9F863-D3EE-A674-D4A8-3ACA997F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632247" cy="1080938"/>
          </a:xfrm>
        </p:spPr>
        <p:txBody>
          <a:bodyPr>
            <a:normAutofit/>
          </a:bodyPr>
          <a:lstStyle/>
          <a:p>
            <a:r>
              <a:rPr lang="it-IT" dirty="0"/>
              <a:t>Il risultato finale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24329A-37E7-4025-B6E9-A97D40536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A36F8F-455C-BE2E-7C1E-71EB0E472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632246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Sulla parete bianca della camera oscura è apparsa l’immagine proiettata della </a:t>
            </a:r>
            <a:r>
              <a:rPr lang="it-IT" sz="2000"/>
              <a:t>paperella</a:t>
            </a:r>
            <a:r>
              <a:rPr lang="it-IT" sz="2000" dirty="0"/>
              <a:t>, rovesciata e invertita.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Questo dimostra che la camera oscura funziona proprio come una macchina fotografica primitiva, utilizzando solo la luce e un foro</a:t>
            </a:r>
          </a:p>
        </p:txBody>
      </p:sp>
      <p:pic>
        <p:nvPicPr>
          <p:cNvPr id="5" name="Immagine 4" descr="Immagine che contiene interno, lampada, luce&#10;&#10;Il contenuto generato dall'IA potrebbe non essere corretto.">
            <a:extLst>
              <a:ext uri="{FF2B5EF4-FFF2-40B4-BE49-F238E27FC236}">
                <a16:creationId xmlns:a16="http://schemas.microsoft.com/office/drawing/2014/main" id="{C356A0E6-041B-51A4-FB3F-719C56D10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9" r="2" b="23825"/>
          <a:stretch/>
        </p:blipFill>
        <p:spPr>
          <a:xfrm>
            <a:off x="6984387" y="484632"/>
            <a:ext cx="4719805" cy="283608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Immagine 6" descr="Immagine che contiene interno, ombra&#10;&#10;Il contenuto generato dall'IA potrebbe non essere corretto.">
            <a:extLst>
              <a:ext uri="{FF2B5EF4-FFF2-40B4-BE49-F238E27FC236}">
                <a16:creationId xmlns:a16="http://schemas.microsoft.com/office/drawing/2014/main" id="{42368F2A-4C3B-7207-449C-874E9D81C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499"/>
          <a:stretch/>
        </p:blipFill>
        <p:spPr>
          <a:xfrm>
            <a:off x="6984386" y="3632401"/>
            <a:ext cx="4719805" cy="27435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09257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52</TotalTime>
  <Words>495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Roboto Condensed</vt:lpstr>
      <vt:lpstr>Trebuchet MS</vt:lpstr>
      <vt:lpstr>Berlino</vt:lpstr>
      <vt:lpstr>La camera oscura storia e costruzione</vt:lpstr>
      <vt:lpstr>Cos'è la camera oscura</vt:lpstr>
      <vt:lpstr>Come funziona</vt:lpstr>
      <vt:lpstr>Un’invenzione antichissima</vt:lpstr>
      <vt:lpstr>Cosa mi è servito</vt:lpstr>
      <vt:lpstr>Come l’ho costruita</vt:lpstr>
      <vt:lpstr>Il risultato finale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1</cp:revision>
  <dcterms:created xsi:type="dcterms:W3CDTF">2025-05-07T16:20:09Z</dcterms:created>
  <dcterms:modified xsi:type="dcterms:W3CDTF">2025-05-07T17:13:04Z</dcterms:modified>
</cp:coreProperties>
</file>