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140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146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019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2661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7824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193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821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436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353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22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643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637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218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99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45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928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22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1E11014-BAA4-4477-BD41-A6E8442ED52E}" type="datetimeFigureOut">
              <a:rPr lang="it-IT" smtClean="0"/>
              <a:t>11/05/2025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F7DFE-48DE-443F-981A-62B09DCDF9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727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  <p:sldLayoutId id="2147484158" r:id="rId13"/>
    <p:sldLayoutId id="2147484159" r:id="rId14"/>
    <p:sldLayoutId id="2147484160" r:id="rId15"/>
    <p:sldLayoutId id="2147484161" r:id="rId16"/>
    <p:sldLayoutId id="214748416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2000"/>
                <a:hueMod val="96000"/>
                <a:satMod val="128000"/>
                <a:lumMod val="114000"/>
              </a:schemeClr>
            </a:gs>
            <a:gs pos="100000">
              <a:schemeClr val="bg2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1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36D8CB-27DF-574E-7046-BF8119638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6458419" cy="861420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tx1">
                    <a:lumMod val="85000"/>
                    <a:lumOff val="15000"/>
                  </a:schemeClr>
                </a:solidFill>
              </a:rPr>
              <a:t>Francesco Gagliardi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4D2FF62-2732-A76E-AAB4-54C9DC918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6458419" cy="3329581"/>
          </a:xfrm>
        </p:spPr>
        <p:txBody>
          <a:bodyPr>
            <a:normAutofit/>
          </a:bodyPr>
          <a:lstStyle/>
          <a:p>
            <a:r>
              <a:rPr lang="it-IT"/>
              <a:t>Soggetto, linee e forme</a:t>
            </a:r>
            <a:endParaRPr lang="it-IT" dirty="0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173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B48751-E0E4-4935-B218-1B1AE724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4240420" cy="16419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Figure </a:t>
            </a:r>
            <a:r>
              <a:rPr lang="en-US" dirty="0" err="1"/>
              <a:t>geometriche</a:t>
            </a:r>
            <a:endParaRPr lang="en-US" dirty="0"/>
          </a:p>
        </p:txBody>
      </p:sp>
      <p:pic>
        <p:nvPicPr>
          <p:cNvPr id="6" name="Segnaposto contenuto 5" descr="Immagine che contiene aria aperta, cielo, testo, cartello&#10;&#10;Il contenuto generato dall'IA potrebbe non essere corretto.">
            <a:extLst>
              <a:ext uri="{FF2B5EF4-FFF2-40B4-BE49-F238E27FC236}">
                <a16:creationId xmlns:a16="http://schemas.microsoft.com/office/drawing/2014/main" id="{401AD351-5181-3914-410F-740D85A163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r="27457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6E1F276-7796-5B08-2DD7-9A4DAE44C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42108" y="2438400"/>
            <a:ext cx="3307744" cy="38099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Il </a:t>
            </a:r>
            <a:r>
              <a:rPr lang="en-US" sz="2000" dirty="0" err="1"/>
              <a:t>tabellone</a:t>
            </a:r>
            <a:r>
              <a:rPr lang="en-US" sz="2000" dirty="0"/>
              <a:t> è un </a:t>
            </a:r>
            <a:r>
              <a:rPr lang="en-US" sz="2000" dirty="0" err="1"/>
              <a:t>rettangolo</a:t>
            </a:r>
            <a:r>
              <a:rPr lang="en-US" sz="2000" dirty="0"/>
              <a:t>, il </a:t>
            </a:r>
            <a:r>
              <a:rPr lang="en-US" sz="2000" dirty="0" err="1"/>
              <a:t>canestro</a:t>
            </a:r>
            <a:r>
              <a:rPr lang="en-US" sz="2000" dirty="0"/>
              <a:t> un </a:t>
            </a:r>
            <a:r>
              <a:rPr lang="en-US" sz="2000" dirty="0" err="1"/>
              <a:t>cerchio</a:t>
            </a:r>
            <a:r>
              <a:rPr lang="en-US" sz="2000" dirty="0"/>
              <a:t>. Il </a:t>
            </a:r>
            <a:r>
              <a:rPr lang="en-US" sz="2000" dirty="0" err="1"/>
              <a:t>contrasto</a:t>
            </a:r>
            <a:r>
              <a:rPr lang="en-US" sz="2000" dirty="0"/>
              <a:t> </a:t>
            </a:r>
            <a:r>
              <a:rPr lang="en-US" sz="2000" dirty="0" err="1"/>
              <a:t>tra</a:t>
            </a:r>
            <a:r>
              <a:rPr lang="en-US" sz="2000" dirty="0"/>
              <a:t> le </a:t>
            </a:r>
            <a:r>
              <a:rPr lang="en-US" sz="2000" dirty="0" err="1"/>
              <a:t>linee</a:t>
            </a:r>
            <a:r>
              <a:rPr lang="en-US" sz="2000" dirty="0"/>
              <a:t> curve </a:t>
            </a:r>
            <a:r>
              <a:rPr lang="en-US" sz="2000" dirty="0" err="1"/>
              <a:t>della</a:t>
            </a:r>
            <a:r>
              <a:rPr lang="en-US" sz="2000" dirty="0"/>
              <a:t> rete e quelle </a:t>
            </a:r>
            <a:r>
              <a:rPr lang="en-US" sz="2000" dirty="0" err="1"/>
              <a:t>dritte</a:t>
            </a:r>
            <a:r>
              <a:rPr lang="en-US" sz="2000" dirty="0"/>
              <a:t> del </a:t>
            </a:r>
            <a:r>
              <a:rPr lang="en-US" sz="2000" dirty="0" err="1"/>
              <a:t>tabellone</a:t>
            </a:r>
            <a:r>
              <a:rPr lang="en-US" sz="2000" dirty="0"/>
              <a:t> è </a:t>
            </a:r>
            <a:r>
              <a:rPr lang="en-US" sz="2000" dirty="0" err="1"/>
              <a:t>evidente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4785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0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6" name="Oval 14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8" name="Picture 18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9" name="Rectangle 20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89B1FB-5EC0-246C-F99F-3DD961233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037011" cy="16419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Linee </a:t>
            </a:r>
            <a:r>
              <a:rPr lang="en-US" dirty="0" err="1"/>
              <a:t>spezzate</a:t>
            </a:r>
            <a:r>
              <a:rPr lang="en-US" dirty="0"/>
              <a:t> e curve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366BBF0-5ADF-47E6-14F7-CAB0E21B92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r="30662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8645D4-80EC-90E7-F8F3-DE96A8EEA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69" y="2438400"/>
            <a:ext cx="3330328" cy="38099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Le </a:t>
            </a:r>
            <a:r>
              <a:rPr lang="en-US" sz="2000" dirty="0" err="1"/>
              <a:t>linee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griglie</a:t>
            </a:r>
            <a:r>
              <a:rPr lang="en-US" sz="2000" dirty="0"/>
              <a:t> e le ombre oblique </a:t>
            </a:r>
            <a:r>
              <a:rPr lang="en-US" sz="2000" dirty="0" err="1"/>
              <a:t>creano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composizione</a:t>
            </a:r>
            <a:r>
              <a:rPr lang="en-US" sz="2000" dirty="0"/>
              <a:t> di </a:t>
            </a:r>
            <a:r>
              <a:rPr lang="en-US" sz="2000" dirty="0" err="1"/>
              <a:t>linee</a:t>
            </a:r>
            <a:r>
              <a:rPr lang="en-US" sz="2000" dirty="0"/>
              <a:t> </a:t>
            </a:r>
            <a:r>
              <a:rPr lang="en-US" sz="2000" dirty="0" err="1"/>
              <a:t>spezzate</a:t>
            </a:r>
            <a:r>
              <a:rPr lang="en-US" sz="2000" dirty="0"/>
              <a:t> e curve. Il </a:t>
            </a:r>
            <a:r>
              <a:rPr lang="en-US" sz="2000" dirty="0" err="1"/>
              <a:t>soggetto</a:t>
            </a:r>
            <a:r>
              <a:rPr lang="en-US" sz="2000" dirty="0"/>
              <a:t> è </a:t>
            </a:r>
            <a:r>
              <a:rPr lang="en-US" sz="2000" dirty="0" err="1"/>
              <a:t>geometrico</a:t>
            </a:r>
            <a:r>
              <a:rPr lang="en-US" sz="2000" dirty="0"/>
              <a:t> ma </a:t>
            </a:r>
            <a:r>
              <a:rPr lang="en-US" sz="2000" dirty="0" err="1"/>
              <a:t>dinamico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0075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645B024-95D1-B37C-2925-D58A66F1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Conclusione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EA78043-34D4-2C51-588E-163677B3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r>
              <a:rPr lang="it-IT" dirty="0"/>
              <a:t>Dopo questo lavoro guardo il mondo in modo diverso. Ora vedo </a:t>
            </a:r>
            <a:r>
              <a:rPr lang="it-IT" b="1" dirty="0"/>
              <a:t>linee e forme ovunque</a:t>
            </a:r>
            <a:r>
              <a:rPr lang="it-IT" dirty="0"/>
              <a:t>: negli edifici, negli oggetti, nei giochi di luce. La geometria fa parte della realtà quotidiana, e la fotografia mi ha aiutato a scoprirla.</a:t>
            </a:r>
          </a:p>
        </p:txBody>
      </p:sp>
    </p:spTree>
    <p:extLst>
      <p:ext uri="{BB962C8B-B14F-4D97-AF65-F5344CB8AC3E}">
        <p14:creationId xmlns:p14="http://schemas.microsoft.com/office/powerpoint/2010/main" val="3161240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F076025-ABE9-1E24-4720-1F720F34E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</a:rPr>
              <a:t>Introduzione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89A658-CACF-4C85-68E4-9E3B864C4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In questo lavoro ho cercato </a:t>
            </a:r>
            <a:r>
              <a:rPr lang="it-IT" b="1"/>
              <a:t>linee, figure geometriche e forme solide</a:t>
            </a:r>
            <a:r>
              <a:rPr lang="it-IT"/>
              <a:t> nel mio ambiente. Fotografare con attenzione mi ha fatto capire quanto la geometria sia presente ovunque: nelle architetture, negli oggetti, persino nella natura. Ogni foto è stata scelta per evidenziare un tipo di forma o direzione.</a:t>
            </a:r>
          </a:p>
        </p:txBody>
      </p:sp>
    </p:spTree>
    <p:extLst>
      <p:ext uri="{BB962C8B-B14F-4D97-AF65-F5344CB8AC3E}">
        <p14:creationId xmlns:p14="http://schemas.microsoft.com/office/powerpoint/2010/main" val="76493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B3C07D-3C87-F1C3-44A4-380DCCC10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900"/>
              <a:t>Linee orizzontali e parallele</a:t>
            </a:r>
          </a:p>
        </p:txBody>
      </p:sp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EFA3CE5F-8686-5347-6D5D-C5AEA83CE9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438400"/>
            <a:ext cx="416650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Le </a:t>
            </a:r>
            <a:r>
              <a:rPr lang="en-US" sz="2000" dirty="0" err="1"/>
              <a:t>linee</a:t>
            </a:r>
            <a:r>
              <a:rPr lang="en-US" sz="2000" dirty="0"/>
              <a:t> </a:t>
            </a:r>
            <a:r>
              <a:rPr lang="en-US" sz="2000" dirty="0" err="1"/>
              <a:t>orizzontali</a:t>
            </a:r>
            <a:r>
              <a:rPr lang="en-US" sz="2000" dirty="0"/>
              <a:t> e </a:t>
            </a:r>
            <a:r>
              <a:rPr lang="en-US" sz="2000" dirty="0" err="1"/>
              <a:t>parallele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mattoni</a:t>
            </a:r>
            <a:r>
              <a:rPr lang="en-US" sz="2000" dirty="0"/>
              <a:t> </a:t>
            </a:r>
            <a:r>
              <a:rPr lang="en-US" sz="2000" dirty="0" err="1"/>
              <a:t>danno</a:t>
            </a:r>
            <a:r>
              <a:rPr lang="en-US" sz="2000" dirty="0"/>
              <a:t> un senso di </a:t>
            </a:r>
            <a:r>
              <a:rPr lang="en-US" sz="2000" dirty="0" err="1"/>
              <a:t>stabilità</a:t>
            </a:r>
            <a:r>
              <a:rPr lang="en-US" sz="2000" dirty="0"/>
              <a:t> e </a:t>
            </a:r>
            <a:r>
              <a:rPr lang="en-US" sz="2000" dirty="0" err="1"/>
              <a:t>ordine</a:t>
            </a:r>
            <a:r>
              <a:rPr lang="en-US" sz="2000" dirty="0"/>
              <a:t>. Le </a:t>
            </a:r>
            <a:r>
              <a:rPr lang="en-US" sz="2000" dirty="0" err="1"/>
              <a:t>fughe</a:t>
            </a:r>
            <a:r>
              <a:rPr lang="en-US" sz="2000" dirty="0"/>
              <a:t> </a:t>
            </a:r>
            <a:r>
              <a:rPr lang="en-US" sz="2000" dirty="0" err="1"/>
              <a:t>tra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mattoni</a:t>
            </a:r>
            <a:r>
              <a:rPr lang="en-US" sz="2000" dirty="0"/>
              <a:t>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/>
              <a:t>perfetti</a:t>
            </a:r>
            <a:r>
              <a:rPr lang="en-US" sz="2000" dirty="0"/>
              <a:t> </a:t>
            </a:r>
            <a:r>
              <a:rPr lang="en-US" sz="2000" dirty="0" err="1"/>
              <a:t>esempi</a:t>
            </a:r>
            <a:r>
              <a:rPr lang="en-US" sz="2000" dirty="0"/>
              <a:t> di </a:t>
            </a:r>
            <a:r>
              <a:rPr lang="en-US" sz="2000" dirty="0" err="1"/>
              <a:t>linee</a:t>
            </a:r>
            <a:r>
              <a:rPr lang="en-US" sz="2000" dirty="0"/>
              <a:t> </a:t>
            </a:r>
            <a:r>
              <a:rPr lang="en-US" sz="2000" dirty="0" err="1"/>
              <a:t>ripetute</a:t>
            </a:r>
            <a:r>
              <a:rPr lang="en-US" sz="2000" dirty="0"/>
              <a:t>.</a:t>
            </a:r>
          </a:p>
        </p:txBody>
      </p:sp>
      <p:sp>
        <p:nvSpPr>
          <p:cNvPr id="59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pic>
        <p:nvPicPr>
          <p:cNvPr id="15" name="Segnaposto contenuto 14" descr="Immagine che contiene materiale da costruzione, mattone, costruzione in mattoni, edificio&#10;&#10;Il contenuto generato dall'IA potrebbe non essere corretto.">
            <a:extLst>
              <a:ext uri="{FF2B5EF4-FFF2-40B4-BE49-F238E27FC236}">
                <a16:creationId xmlns:a16="http://schemas.microsoft.com/office/drawing/2014/main" id="{34C59838-DCBF-1F50-DB8D-8CABB367E3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 r="13265"/>
          <a:stretch/>
        </p:blipFill>
        <p:spPr>
          <a:xfrm>
            <a:off x="6093992" y="957130"/>
            <a:ext cx="5449889" cy="4943737"/>
          </a:xfrm>
          <a:prstGeom prst="rect">
            <a:avLst/>
          </a:prstGeom>
          <a:effectLst/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112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0A01F2A2-AEDD-47DC-AFB5-B97CEB9A5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F6733F-CC8E-FD4A-BAFB-0D8CB992A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Linee </a:t>
            </a:r>
            <a:r>
              <a:rPr lang="en-US" dirty="0" err="1"/>
              <a:t>verticali</a:t>
            </a:r>
            <a:r>
              <a:rPr lang="en-US" dirty="0"/>
              <a:t> e </a:t>
            </a:r>
            <a:r>
              <a:rPr lang="en-US" dirty="0" err="1"/>
              <a:t>prospettiche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5AF5F3-AD0A-4EFA-854A-47C780F26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924298"/>
            <a:ext cx="12192417" cy="29337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1E3D6D6C-E192-4135-B1DB-17C71EEBC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21CE23-D22D-3C1C-2346-79FAF3349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31" y="2548281"/>
            <a:ext cx="5122606" cy="365868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Le </a:t>
            </a:r>
            <a:r>
              <a:rPr lang="en-US" sz="2000" dirty="0" err="1">
                <a:solidFill>
                  <a:schemeClr val="bg1"/>
                </a:solidFill>
              </a:rPr>
              <a:t>linee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verticali</a:t>
            </a:r>
            <a:r>
              <a:rPr lang="en-US" sz="2000" dirty="0">
                <a:solidFill>
                  <a:schemeClr val="bg1"/>
                </a:solidFill>
              </a:rPr>
              <a:t> del </a:t>
            </a:r>
            <a:r>
              <a:rPr lang="en-US" sz="2000" dirty="0" err="1">
                <a:solidFill>
                  <a:schemeClr val="bg1"/>
                </a:solidFill>
              </a:rPr>
              <a:t>cancello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guidano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l’occhio</a:t>
            </a:r>
            <a:r>
              <a:rPr lang="en-US" sz="2000" dirty="0">
                <a:solidFill>
                  <a:schemeClr val="bg1"/>
                </a:solidFill>
              </a:rPr>
              <a:t> verso il </a:t>
            </a:r>
            <a:r>
              <a:rPr lang="en-US" sz="2000" dirty="0" err="1">
                <a:solidFill>
                  <a:schemeClr val="bg1"/>
                </a:solidFill>
              </a:rPr>
              <a:t>soggetto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sullo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sfondo</a:t>
            </a:r>
            <a:r>
              <a:rPr lang="en-US" sz="2000" dirty="0">
                <a:solidFill>
                  <a:schemeClr val="bg1"/>
                </a:solidFill>
              </a:rPr>
              <a:t>. La </a:t>
            </a:r>
            <a:r>
              <a:rPr lang="en-US" sz="2000" dirty="0" err="1">
                <a:solidFill>
                  <a:schemeClr val="bg1"/>
                </a:solidFill>
              </a:rPr>
              <a:t>prospettiva</a:t>
            </a:r>
            <a:r>
              <a:rPr lang="en-US" sz="2000" dirty="0">
                <a:solidFill>
                  <a:schemeClr val="bg1"/>
                </a:solidFill>
              </a:rPr>
              <a:t> centrale fa </a:t>
            </a:r>
            <a:r>
              <a:rPr lang="en-US" sz="2000" dirty="0" err="1">
                <a:solidFill>
                  <a:schemeClr val="bg1"/>
                </a:solidFill>
              </a:rPr>
              <a:t>sembrare</a:t>
            </a:r>
            <a:r>
              <a:rPr lang="en-US" sz="2000" dirty="0">
                <a:solidFill>
                  <a:schemeClr val="bg1"/>
                </a:solidFill>
              </a:rPr>
              <a:t> le </a:t>
            </a:r>
            <a:r>
              <a:rPr lang="en-US" sz="2000" dirty="0" err="1">
                <a:solidFill>
                  <a:schemeClr val="bg1"/>
                </a:solidFill>
              </a:rPr>
              <a:t>linee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ancora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più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slanciate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Segnaposto contenuto 5" descr="Immagine che contiene aria aperta, edificio, cielo, ferro&#10;&#10;Il contenuto generato dall'IA potrebbe non essere corretto.">
            <a:extLst>
              <a:ext uri="{FF2B5EF4-FFF2-40B4-BE49-F238E27FC236}">
                <a16:creationId xmlns:a16="http://schemas.microsoft.com/office/drawing/2014/main" id="{842E4C34-8DD6-560E-FACB-5465E90A39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16" y="2846020"/>
            <a:ext cx="5451627" cy="30665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6929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516D5E-989D-923F-2CC2-8B38FED5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5841231" cy="16419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Figure </a:t>
            </a:r>
            <a:r>
              <a:rPr lang="en-US" dirty="0" err="1"/>
              <a:t>piane</a:t>
            </a:r>
            <a:r>
              <a:rPr lang="en-US" dirty="0"/>
              <a:t>: </a:t>
            </a:r>
            <a:r>
              <a:rPr lang="en-US" dirty="0" err="1"/>
              <a:t>rettangoli</a:t>
            </a:r>
            <a:r>
              <a:rPr lang="en-US" dirty="0"/>
              <a:t> e </a:t>
            </a:r>
            <a:r>
              <a:rPr lang="en-US" dirty="0" err="1"/>
              <a:t>quadrati</a:t>
            </a:r>
            <a:endParaRPr lang="en-US" dirty="0"/>
          </a:p>
        </p:txBody>
      </p:sp>
      <p:pic>
        <p:nvPicPr>
          <p:cNvPr id="6" name="Segnaposto contenuto 5" descr="Immagine che contiene aria aperta, finestra, edificio, cielo&#10;&#10;Il contenuto generato dall'IA potrebbe non essere corretto.">
            <a:extLst>
              <a:ext uri="{FF2B5EF4-FFF2-40B4-BE49-F238E27FC236}">
                <a16:creationId xmlns:a16="http://schemas.microsoft.com/office/drawing/2014/main" id="{155E05C8-26C4-A73C-BFA0-17B25A9413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8" r="26448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532D24-1D1A-FE94-0EFB-B4D73B312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2381" y="2438400"/>
            <a:ext cx="4767471" cy="38099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Le </a:t>
            </a:r>
            <a:r>
              <a:rPr lang="en-US" sz="2000" dirty="0" err="1"/>
              <a:t>finestre</a:t>
            </a:r>
            <a:r>
              <a:rPr lang="en-US" sz="2000" dirty="0"/>
              <a:t> </a:t>
            </a:r>
            <a:r>
              <a:rPr lang="en-US" sz="2000" dirty="0" err="1"/>
              <a:t>rettangolari</a:t>
            </a:r>
            <a:r>
              <a:rPr lang="en-US" sz="2000" dirty="0"/>
              <a:t> e quadrate </a:t>
            </a:r>
            <a:r>
              <a:rPr lang="en-US" sz="2000" dirty="0" err="1"/>
              <a:t>sono</a:t>
            </a:r>
            <a:r>
              <a:rPr lang="en-US" sz="2000" dirty="0"/>
              <a:t> figure </a:t>
            </a:r>
            <a:r>
              <a:rPr lang="en-US" sz="2000" dirty="0" err="1"/>
              <a:t>geometriche</a:t>
            </a:r>
            <a:r>
              <a:rPr lang="en-US" sz="2000" dirty="0"/>
              <a:t> </a:t>
            </a:r>
            <a:r>
              <a:rPr lang="en-US" sz="2000" dirty="0" err="1"/>
              <a:t>piane</a:t>
            </a:r>
            <a:r>
              <a:rPr lang="en-US" sz="2000" dirty="0"/>
              <a:t> ben definite. Si </a:t>
            </a:r>
            <a:r>
              <a:rPr lang="en-US" sz="2000" dirty="0" err="1"/>
              <a:t>ripetono</a:t>
            </a:r>
            <a:r>
              <a:rPr lang="en-US" sz="2000" dirty="0"/>
              <a:t> con </a:t>
            </a:r>
            <a:r>
              <a:rPr lang="en-US" sz="2000" dirty="0" err="1"/>
              <a:t>regolarità</a:t>
            </a:r>
            <a:r>
              <a:rPr lang="en-US" sz="2000" dirty="0"/>
              <a:t>, </a:t>
            </a:r>
            <a:r>
              <a:rPr lang="en-US" sz="2000" dirty="0" err="1"/>
              <a:t>creando</a:t>
            </a:r>
            <a:r>
              <a:rPr lang="en-US" sz="2000" dirty="0"/>
              <a:t> un </a:t>
            </a:r>
            <a:r>
              <a:rPr lang="en-US" sz="2000" dirty="0" err="1"/>
              <a:t>motivo</a:t>
            </a:r>
            <a:r>
              <a:rPr lang="en-US" sz="2000" dirty="0"/>
              <a:t> </a:t>
            </a:r>
            <a:r>
              <a:rPr lang="en-US" sz="2000" dirty="0" err="1"/>
              <a:t>visivo</a:t>
            </a:r>
            <a:r>
              <a:rPr lang="en-US" sz="2000" dirty="0"/>
              <a:t> forte.</a:t>
            </a:r>
          </a:p>
        </p:txBody>
      </p:sp>
    </p:spTree>
    <p:extLst>
      <p:ext uri="{BB962C8B-B14F-4D97-AF65-F5344CB8AC3E}">
        <p14:creationId xmlns:p14="http://schemas.microsoft.com/office/powerpoint/2010/main" val="400863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70023D0-DD80-CE9B-5845-A9DD10F8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3984011" cy="16419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Figure </a:t>
            </a:r>
            <a:r>
              <a:rPr lang="en-US" dirty="0" err="1"/>
              <a:t>piane</a:t>
            </a:r>
            <a:r>
              <a:rPr lang="en-US" dirty="0"/>
              <a:t>: </a:t>
            </a:r>
            <a:r>
              <a:rPr lang="en-US" dirty="0" err="1"/>
              <a:t>losanghe</a:t>
            </a:r>
            <a:r>
              <a:rPr lang="en-US" dirty="0"/>
              <a:t> e </a:t>
            </a:r>
            <a:r>
              <a:rPr lang="en-US" dirty="0" err="1"/>
              <a:t>diagonali</a:t>
            </a:r>
            <a:endParaRPr lang="en-US" dirty="0"/>
          </a:p>
        </p:txBody>
      </p:sp>
      <p:pic>
        <p:nvPicPr>
          <p:cNvPr id="6" name="Segnaposto contenuto 5" descr="Immagine che contiene Recinzione, aria aperta, edificio, recinzione&#10;&#10;Il contenuto generato dall'IA potrebbe non essere corretto.">
            <a:extLst>
              <a:ext uri="{FF2B5EF4-FFF2-40B4-BE49-F238E27FC236}">
                <a16:creationId xmlns:a16="http://schemas.microsoft.com/office/drawing/2014/main" id="{32A2D95C-6BF3-25E1-3EB3-173CB5F30B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r="23407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FACA14E-6A11-DA59-474B-A982063FF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668" y="3122578"/>
            <a:ext cx="3330328" cy="274644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Le </a:t>
            </a:r>
            <a:r>
              <a:rPr lang="en-US" sz="2000" dirty="0" err="1"/>
              <a:t>maglie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rete </a:t>
            </a:r>
            <a:r>
              <a:rPr lang="en-US" sz="2000" dirty="0" err="1"/>
              <a:t>formano</a:t>
            </a:r>
            <a:r>
              <a:rPr lang="en-US" sz="2000" dirty="0"/>
              <a:t> </a:t>
            </a:r>
            <a:r>
              <a:rPr lang="en-US" sz="2000" dirty="0" err="1"/>
              <a:t>losanghe</a:t>
            </a:r>
            <a:r>
              <a:rPr lang="en-US" sz="2000" dirty="0"/>
              <a:t> e </a:t>
            </a:r>
            <a:r>
              <a:rPr lang="en-US" sz="2000" dirty="0" err="1"/>
              <a:t>linee</a:t>
            </a:r>
            <a:r>
              <a:rPr lang="en-US" sz="2000" dirty="0"/>
              <a:t> </a:t>
            </a:r>
            <a:r>
              <a:rPr lang="en-US" sz="2000" dirty="0" err="1"/>
              <a:t>diagonali</a:t>
            </a:r>
            <a:r>
              <a:rPr lang="en-US" sz="2000" dirty="0"/>
              <a:t>. Le </a:t>
            </a:r>
            <a:r>
              <a:rPr lang="en-US" sz="2000" dirty="0" err="1"/>
              <a:t>linee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intrecciano</a:t>
            </a:r>
            <a:r>
              <a:rPr lang="en-US" sz="2000" dirty="0"/>
              <a:t> </a:t>
            </a:r>
            <a:r>
              <a:rPr lang="en-US" sz="2000" dirty="0" err="1"/>
              <a:t>creando</a:t>
            </a:r>
            <a:r>
              <a:rPr lang="en-US" sz="2000" dirty="0"/>
              <a:t> un </a:t>
            </a:r>
            <a:r>
              <a:rPr lang="en-US" sz="2000" dirty="0" err="1"/>
              <a:t>effetto</a:t>
            </a:r>
            <a:r>
              <a:rPr lang="en-US" sz="2000" dirty="0"/>
              <a:t> </a:t>
            </a:r>
            <a:r>
              <a:rPr lang="en-US" sz="2000" dirty="0" err="1"/>
              <a:t>ritmico</a:t>
            </a:r>
            <a:r>
              <a:rPr lang="en-US" sz="2000" dirty="0"/>
              <a:t> e </a:t>
            </a:r>
            <a:r>
              <a:rPr lang="en-US" sz="2000" dirty="0" err="1"/>
              <a:t>geometrico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002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7083B81-725B-944C-9F2F-843B969C5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381" y="629266"/>
            <a:ext cx="4767471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Forma </a:t>
            </a:r>
            <a:r>
              <a:rPr lang="en-US" dirty="0" err="1"/>
              <a:t>solida</a:t>
            </a:r>
            <a:r>
              <a:rPr lang="en-US" dirty="0"/>
              <a:t>: </a:t>
            </a:r>
            <a:r>
              <a:rPr lang="en-US" dirty="0" err="1"/>
              <a:t>semisfera</a:t>
            </a:r>
            <a:r>
              <a:rPr lang="en-US" dirty="0"/>
              <a:t> </a:t>
            </a:r>
            <a:r>
              <a:rPr lang="en-US" dirty="0" err="1"/>
              <a:t>gialla</a:t>
            </a:r>
            <a:endParaRPr lang="en-US" dirty="0"/>
          </a:p>
        </p:txBody>
      </p:sp>
      <p:pic>
        <p:nvPicPr>
          <p:cNvPr id="6" name="Segnaposto contenuto 5" descr="Immagine che contiene terreno, aria aperta, strada, giallo&#10;&#10;Il contenuto generato dall'IA potrebbe non essere corretto.">
            <a:extLst>
              <a:ext uri="{FF2B5EF4-FFF2-40B4-BE49-F238E27FC236}">
                <a16:creationId xmlns:a16="http://schemas.microsoft.com/office/drawing/2014/main" id="{1906A70A-3B93-A58E-41CE-98469347F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5" r="39251"/>
          <a:stretch/>
        </p:blipFill>
        <p:spPr>
          <a:xfrm>
            <a:off x="-1" y="10"/>
            <a:ext cx="4634680" cy="685799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23F97A-0393-3004-D950-98F122896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2381" y="2438400"/>
            <a:ext cx="4767471" cy="38099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Questa forma </a:t>
            </a:r>
            <a:r>
              <a:rPr lang="en-US" sz="2000" dirty="0" err="1"/>
              <a:t>ricorda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semisfera</a:t>
            </a:r>
            <a:r>
              <a:rPr lang="en-US" sz="2000" dirty="0"/>
              <a:t>, </a:t>
            </a:r>
            <a:r>
              <a:rPr lang="en-US" sz="2000" dirty="0" err="1"/>
              <a:t>una</a:t>
            </a:r>
            <a:r>
              <a:rPr lang="en-US" sz="2000" dirty="0"/>
              <a:t> forma </a:t>
            </a:r>
            <a:r>
              <a:rPr lang="en-US" sz="2000" dirty="0" err="1"/>
              <a:t>solida</a:t>
            </a:r>
            <a:r>
              <a:rPr lang="en-US" sz="2000" dirty="0"/>
              <a:t> semplice e ben </a:t>
            </a:r>
            <a:r>
              <a:rPr lang="en-US" sz="2000" dirty="0" err="1"/>
              <a:t>riconoscibile</a:t>
            </a:r>
            <a:r>
              <a:rPr lang="en-US" sz="2000" dirty="0"/>
              <a:t>. Il </a:t>
            </a:r>
            <a:r>
              <a:rPr lang="en-US" sz="2000" dirty="0" err="1"/>
              <a:t>contrasto</a:t>
            </a:r>
            <a:r>
              <a:rPr lang="en-US" sz="2000" dirty="0"/>
              <a:t> con lo </a:t>
            </a:r>
            <a:r>
              <a:rPr lang="en-US" sz="2000" dirty="0" err="1"/>
              <a:t>sfondo</a:t>
            </a:r>
            <a:r>
              <a:rPr lang="en-US" sz="2000" dirty="0"/>
              <a:t> </a:t>
            </a:r>
            <a:r>
              <a:rPr lang="en-US" sz="2000" dirty="0" err="1"/>
              <a:t>aiuta</a:t>
            </a:r>
            <a:r>
              <a:rPr lang="en-US" sz="2000" dirty="0"/>
              <a:t> a </a:t>
            </a:r>
            <a:r>
              <a:rPr lang="en-US" sz="2000" dirty="0" err="1"/>
              <a:t>farla</a:t>
            </a:r>
            <a:r>
              <a:rPr lang="en-US" sz="2000" dirty="0"/>
              <a:t> </a:t>
            </a:r>
            <a:r>
              <a:rPr lang="en-US" sz="2000" dirty="0" err="1"/>
              <a:t>emergere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486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DCC868-4743-695A-EDA8-5A02B4D6E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Forma solida: tenda piramidale</a:t>
            </a:r>
          </a:p>
        </p:txBody>
      </p:sp>
      <p:pic>
        <p:nvPicPr>
          <p:cNvPr id="6" name="Segnaposto contenuto 5" descr="Immagine che contiene aria aperta, cielo, albero, terreno&#10;&#10;Il contenuto generato dall'IA potrebbe non essere corretto.">
            <a:extLst>
              <a:ext uri="{FF2B5EF4-FFF2-40B4-BE49-F238E27FC236}">
                <a16:creationId xmlns:a16="http://schemas.microsoft.com/office/drawing/2014/main" id="{275704D8-C09B-137A-C732-720A5D5353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923240"/>
            <a:ext cx="4395787" cy="2470432"/>
          </a:xfr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40A2524-759B-7BAF-1531-A64EFFAE3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923240"/>
            <a:ext cx="4396341" cy="2801658"/>
          </a:xfrm>
        </p:spPr>
        <p:txBody>
          <a:bodyPr>
            <a:normAutofit/>
          </a:bodyPr>
          <a:lstStyle/>
          <a:p>
            <a:r>
              <a:rPr lang="it-IT" sz="2000" dirty="0"/>
              <a:t>La tenda ha la forma di una </a:t>
            </a:r>
            <a:r>
              <a:rPr lang="it-IT" sz="2000" b="1" dirty="0"/>
              <a:t>piramide</a:t>
            </a:r>
            <a:r>
              <a:rPr lang="it-IT" sz="2000" dirty="0"/>
              <a:t>: base quadrata e lati triangolari. Le linee che convergono in alto creano slancio e simmetria.</a:t>
            </a:r>
          </a:p>
        </p:txBody>
      </p:sp>
    </p:spTree>
    <p:extLst>
      <p:ext uri="{BB962C8B-B14F-4D97-AF65-F5344CB8AC3E}">
        <p14:creationId xmlns:p14="http://schemas.microsoft.com/office/powerpoint/2010/main" val="2963088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55FA5F8-7360-CA8C-E0F4-98330F98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4037011" cy="164198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Forme</a:t>
            </a:r>
            <a:r>
              <a:rPr lang="en-US" dirty="0"/>
              <a:t> </a:t>
            </a:r>
            <a:r>
              <a:rPr lang="en-US" dirty="0" err="1"/>
              <a:t>solide</a:t>
            </a:r>
            <a:r>
              <a:rPr lang="en-US" dirty="0"/>
              <a:t> e </a:t>
            </a:r>
            <a:r>
              <a:rPr lang="en-US" dirty="0" err="1"/>
              <a:t>colori</a:t>
            </a:r>
            <a:r>
              <a:rPr lang="en-US" dirty="0"/>
              <a:t> </a:t>
            </a:r>
            <a:r>
              <a:rPr lang="en-US" dirty="0" err="1"/>
              <a:t>uniformi</a:t>
            </a:r>
            <a:endParaRPr lang="en-US" dirty="0"/>
          </a:p>
        </p:txBody>
      </p:sp>
      <p:pic>
        <p:nvPicPr>
          <p:cNvPr id="6" name="Segnaposto contenuto 5" descr="Immagine che contiene aria aperta, proprietà, edificio, finestra&#10;&#10;Il contenuto generato dall'IA potrebbe non essere corretto.">
            <a:extLst>
              <a:ext uri="{FF2B5EF4-FFF2-40B4-BE49-F238E27FC236}">
                <a16:creationId xmlns:a16="http://schemas.microsoft.com/office/drawing/2014/main" id="{5174410A-03AB-E724-ACE9-938FB6E931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r="19677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86EAD8C-E6F5-45BA-86CF-3EED09D84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6516AC-BB5D-0A5B-3D72-68EE43E33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69" y="2438400"/>
            <a:ext cx="3330328" cy="38099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Le </a:t>
            </a:r>
            <a:r>
              <a:rPr lang="en-US" sz="2000" dirty="0" err="1"/>
              <a:t>forme</a:t>
            </a:r>
            <a:r>
              <a:rPr lang="en-US" sz="2000" dirty="0"/>
              <a:t> </a:t>
            </a:r>
            <a:r>
              <a:rPr lang="en-US" sz="2000" dirty="0" err="1"/>
              <a:t>rettangolari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finestre</a:t>
            </a:r>
            <a:r>
              <a:rPr lang="en-US" sz="2000" dirty="0"/>
              <a:t> e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pannelli</a:t>
            </a:r>
            <a:r>
              <a:rPr lang="en-US" sz="2000" dirty="0"/>
              <a:t>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/>
              <a:t>solide</a:t>
            </a:r>
            <a:r>
              <a:rPr lang="en-US" sz="2000" dirty="0"/>
              <a:t> e ben definite. Il </a:t>
            </a:r>
            <a:r>
              <a:rPr lang="en-US" sz="2000" dirty="0" err="1"/>
              <a:t>colore</a:t>
            </a:r>
            <a:r>
              <a:rPr lang="en-US" sz="2000" dirty="0"/>
              <a:t> </a:t>
            </a:r>
            <a:r>
              <a:rPr lang="en-US" sz="2000" dirty="0" err="1"/>
              <a:t>uniforme</a:t>
            </a:r>
            <a:r>
              <a:rPr lang="en-US" sz="2000" dirty="0"/>
              <a:t> </a:t>
            </a:r>
            <a:r>
              <a:rPr lang="en-US" sz="2000" dirty="0" err="1"/>
              <a:t>mette</a:t>
            </a:r>
            <a:r>
              <a:rPr lang="en-US" sz="2000" dirty="0"/>
              <a:t> in </a:t>
            </a:r>
            <a:r>
              <a:rPr lang="en-US" sz="2000" dirty="0" err="1"/>
              <a:t>risalto</a:t>
            </a:r>
            <a:r>
              <a:rPr lang="en-US" sz="2000" dirty="0"/>
              <a:t> le </a:t>
            </a:r>
            <a:r>
              <a:rPr lang="en-US" sz="2000" dirty="0" err="1"/>
              <a:t>forme</a:t>
            </a:r>
            <a:r>
              <a:rPr lang="en-US" sz="2000" dirty="0"/>
              <a:t> </a:t>
            </a:r>
            <a:r>
              <a:rPr lang="en-US" sz="2000" dirty="0" err="1"/>
              <a:t>geometriche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2547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e">
  <a:themeElements>
    <a:clrScheme name="Ione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</TotalTime>
  <Words>369</Words>
  <Application>Microsoft Office PowerPoint</Application>
  <PresentationFormat>Widescreen</PresentationFormat>
  <Paragraphs>24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5" baseType="lpstr">
      <vt:lpstr>Century Gothic</vt:lpstr>
      <vt:lpstr>Wingdings 3</vt:lpstr>
      <vt:lpstr>Ione</vt:lpstr>
      <vt:lpstr>Soggetto, linee e forme</vt:lpstr>
      <vt:lpstr>Introduzione</vt:lpstr>
      <vt:lpstr>Linee orizzontali e parallele</vt:lpstr>
      <vt:lpstr>Linee verticali e prospettiche</vt:lpstr>
      <vt:lpstr>Figure piane: rettangoli e quadrati</vt:lpstr>
      <vt:lpstr>Figure piane: losanghe e diagonali</vt:lpstr>
      <vt:lpstr>Forma solida: semisfera gialla</vt:lpstr>
      <vt:lpstr>Forma solida: tenda piramidale</vt:lpstr>
      <vt:lpstr>Forme solide e colori uniformi</vt:lpstr>
      <vt:lpstr>Figure geometriche</vt:lpstr>
      <vt:lpstr>Linee spezzate e curve</vt:lpstr>
      <vt:lpstr>Conclusione</vt:lpstr>
    </vt:vector>
  </TitlesOfParts>
  <Company>Gruppo Mediaset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Mauro Gagliardi</dc:creator>
  <cp:lastModifiedBy>Mauro Gagliardi</cp:lastModifiedBy>
  <cp:revision>1</cp:revision>
  <dcterms:created xsi:type="dcterms:W3CDTF">2025-05-11T18:06:20Z</dcterms:created>
  <dcterms:modified xsi:type="dcterms:W3CDTF">2025-05-11T18:27:41Z</dcterms:modified>
</cp:coreProperties>
</file>