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D638-ADFC-450E-BC4C-3C6F3E09045C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FBC13-302E-418C-95EA-065CE0851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42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FBC13-302E-418C-95EA-065CE085197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73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9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16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61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41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94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31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10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2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6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08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30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AAC437-82EC-4CC0-AADB-0DB8840F2544}" type="datetimeFigureOut">
              <a:rPr lang="it-IT" smtClean="0"/>
              <a:t>18/05/2025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0897D3-C2AF-45AE-BE02-D214898EE4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17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8A1043-5F47-C608-41B5-BA963D453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Autofit/>
          </a:bodyPr>
          <a:lstStyle/>
          <a:p>
            <a:pPr algn="l"/>
            <a:r>
              <a:rPr lang="it-IT" sz="4000" dirty="0"/>
              <a:t>La Prima Guerra Mondiale</a:t>
            </a:r>
            <a:br>
              <a:rPr lang="it-IT" sz="4000" dirty="0"/>
            </a:br>
            <a:r>
              <a:rPr lang="it-IT" sz="2400" dirty="0"/>
              <a:t>Un grande conflitto che ha cambiato il mondo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4FD01BF-036A-553A-9093-9D9D6ED93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4154516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it-IT" sz="2000" dirty="0"/>
              <a:t>Francesco Gagliardi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592CF1-E1D3-FD22-C9A2-FD67A7749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t="533" r="5703" b="-531"/>
          <a:stretch/>
        </p:blipFill>
        <p:spPr bwMode="auto">
          <a:xfrm>
            <a:off x="5922492" y="709868"/>
            <a:ext cx="5536001" cy="53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66" name="Rectangle 9265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68" name="Group 926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269" name="Rectangle 926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0" name="Rectangle 926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1" name="Rectangle 927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73" name="Rectangle 927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B5B1DF-F824-CA68-E4B8-99A7A0E7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Autofit/>
          </a:bodyPr>
          <a:lstStyle/>
          <a:p>
            <a:r>
              <a:rPr lang="it-IT" sz="3600" dirty="0"/>
              <a:t>La fine della guerra: la vittoria e il costo umano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DC0DEF-FFCD-E006-7C03-66DEA1A0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63685"/>
            <a:ext cx="5986290" cy="3677123"/>
          </a:xfrm>
        </p:spPr>
        <p:txBody>
          <a:bodyPr anchor="ctr">
            <a:noAutofit/>
          </a:bodyPr>
          <a:lstStyle/>
          <a:p>
            <a:r>
              <a:rPr lang="it-IT" sz="2000" dirty="0"/>
              <a:t>Nel 1917 gli Stati Uniti entrarono in guerra, portando molte risorse. Lo fecero anche per difendere la democrazia.</a:t>
            </a:r>
          </a:p>
          <a:p>
            <a:r>
              <a:rPr lang="it-IT" sz="2000" dirty="0"/>
              <a:t>La guerra divenne di logoramento: vinceva chi resisteva di più e aveva più risorse.</a:t>
            </a:r>
          </a:p>
          <a:p>
            <a:r>
              <a:rPr lang="it-IT" sz="2000" dirty="0"/>
              <a:t>Dopo gli ultimi attacchi tedeschi del 1918, le forze dell'Intesa contrattaccarono.</a:t>
            </a:r>
          </a:p>
          <a:p>
            <a:r>
              <a:rPr lang="it-IT" sz="2000" dirty="0"/>
              <a:t>L'Austria fu sconfitta dall'Italia nella battaglia di Vittorio Veneto.</a:t>
            </a:r>
          </a:p>
          <a:p>
            <a:r>
              <a:rPr lang="it-IT" sz="2000" dirty="0"/>
              <a:t>La Germania chiese l'armistizio l'11 novembre 1918. La guerra era finita.</a:t>
            </a:r>
          </a:p>
          <a:p>
            <a:r>
              <a:rPr lang="it-IT" sz="2000" dirty="0"/>
              <a:t>Fu una guerra lunghissima e costò milioni di vite: un'"inutile strage".</a:t>
            </a:r>
          </a:p>
        </p:txBody>
      </p:sp>
      <p:pic>
        <p:nvPicPr>
          <p:cNvPr id="9218" name="Picture 2" descr="1918: Una lunga tregua, non una pace | Il Bo Live UniPD">
            <a:extLst>
              <a:ext uri="{FF2B5EF4-FFF2-40B4-BE49-F238E27FC236}">
                <a16:creationId xmlns:a16="http://schemas.microsoft.com/office/drawing/2014/main" id="{A9F5120D-9413-67F9-3C58-6ECD3290C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r="39991" b="-2"/>
          <a:stretch>
            <a:fillRect/>
          </a:stretch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75" name="Straight Connector 927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5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6" name="Rectangle 108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88B5C4-161F-65D4-9B24-8226708F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it-IT" sz="4800"/>
              <a:t>Cos'è stata la Prima Guerra Mondiale?</a:t>
            </a:r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59B990-60EF-668B-5493-22D76A59A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it-IT" sz="2000" dirty="0"/>
              <a:t>• È stata la prima guerra mondiale della storia.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• Viene chiamata "mondiale" perché hanno partecipato eserciti anche da nazioni fuori dall'Europa, come </a:t>
            </a:r>
            <a:r>
              <a:rPr lang="it-IT" sz="2000" b="1" dirty="0"/>
              <a:t>Giappone, Brasile, Stati Uniti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• È stata la prima guerra di massa: gli stati hanno usato tutte le loro risorse (economiche, politiche, sociali) per vincere.</a:t>
            </a:r>
          </a:p>
        </p:txBody>
      </p:sp>
      <p:pic>
        <p:nvPicPr>
          <p:cNvPr id="4" name="Picture 2" descr="La Grande Guerra">
            <a:extLst>
              <a:ext uri="{FF2B5EF4-FFF2-40B4-BE49-F238E27FC236}">
                <a16:creationId xmlns:a16="http://schemas.microsoft.com/office/drawing/2014/main" id="{710D51F2-C4AC-8DC1-1B5B-56EC580E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3" b="-3"/>
          <a:stretch>
            <a:fillRect/>
          </a:stretch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2" name="Rectangle 109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2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5AC1ED-3403-7F30-CABC-EB579A18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0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it-IT" sz="3600" dirty="0"/>
              <a:t>Le cause lontane: tensioni e alleanze</a:t>
            </a:r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371644-CC1C-C282-0DD6-6EB8EDBA3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40" y="2517349"/>
            <a:ext cx="5580792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/>
              <a:t>•Le cause della guerra non sono immediate, ma risalgono a decenni prima, a fine '800.</a:t>
            </a:r>
          </a:p>
          <a:p>
            <a:pPr marL="0" indent="0">
              <a:buNone/>
            </a:pPr>
            <a:r>
              <a:rPr lang="it-IT" sz="2000" dirty="0"/>
              <a:t>•C'erano molte rivalità tra i paesi europei (es. per territori o per il potere economico/militare).</a:t>
            </a:r>
          </a:p>
          <a:p>
            <a:pPr marL="0" indent="0">
              <a:buNone/>
            </a:pPr>
            <a:r>
              <a:rPr lang="it-IT" sz="2000" dirty="0"/>
              <a:t>•Gli stati si erano divisi in due grandi alleanze:</a:t>
            </a:r>
          </a:p>
          <a:p>
            <a:pPr marL="0" indent="0">
              <a:buNone/>
            </a:pPr>
            <a:r>
              <a:rPr lang="it-IT" sz="2000" dirty="0"/>
              <a:t>	Triplice Alleanza (dal 1882): Germania, 	Austria-Ungheria, Italia.</a:t>
            </a:r>
          </a:p>
          <a:p>
            <a:pPr marL="0" indent="0">
              <a:buNone/>
            </a:pPr>
            <a:r>
              <a:rPr lang="it-IT" sz="2000" dirty="0"/>
              <a:t>	Triplice Intesa (dal 1907): Francia, Gran 	Bretagna, Russia.</a:t>
            </a:r>
          </a:p>
        </p:txBody>
      </p:sp>
      <p:pic>
        <p:nvPicPr>
          <p:cNvPr id="2050" name="Picture 2" descr="Triplice intesa - Wikipedia">
            <a:extLst>
              <a:ext uri="{FF2B5EF4-FFF2-40B4-BE49-F238E27FC236}">
                <a16:creationId xmlns:a16="http://schemas.microsoft.com/office/drawing/2014/main" id="{D0E9E4FC-78BC-1818-4953-2F50A43D2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809170"/>
            <a:ext cx="5150277" cy="30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Rectangle 207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3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9" name="Group 308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Rectangle 308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Rectangle 308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0DC665-0322-7E63-4A33-F847DB6A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Autofit/>
          </a:bodyPr>
          <a:lstStyle/>
          <a:p>
            <a:r>
              <a:rPr lang="it-IT" sz="3600" dirty="0"/>
              <a:t>La scintilla: l’attentato di Sarajevo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2555F0-2DC9-5127-0E86-F0F1602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Autofit/>
          </a:bodyPr>
          <a:lstStyle/>
          <a:p>
            <a:r>
              <a:rPr lang="it-IT" sz="2000" dirty="0"/>
              <a:t>Una zona molto instabile, chiamata "la polveriera d'Europa", erano i Balcani.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Lì c'erano tante tensioni e l'obiettivo di creare una "Grande Serbia".</a:t>
            </a:r>
          </a:p>
          <a:p>
            <a:endParaRPr lang="it-IT" sz="2000" dirty="0"/>
          </a:p>
          <a:p>
            <a:r>
              <a:rPr lang="it-IT" sz="2000" dirty="0"/>
              <a:t>La scintilla che fece scoppiare la guerra fu l'assassinio dell'erede al trono austro-ungarico, Francesco Ferdinando.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Fu ucciso a Sarajevo il 28 giugno 1914 da uno studente serbo.</a:t>
            </a: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856BB29-23A4-3552-F452-F1821593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1678" y="901032"/>
            <a:ext cx="4220881" cy="51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2" name="Straight Connector 309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9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7" name="Rectangle 4126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29" name="Group 41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130" name="Rectangle 41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1" name="Rectangle 41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2" name="Rectangle 41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4" name="Rectangle 41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86FB2C-7830-DDCC-26A4-7C81CC1C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Autofit/>
          </a:bodyPr>
          <a:lstStyle/>
          <a:p>
            <a:r>
              <a:rPr lang="it-IT" sz="3600" dirty="0"/>
              <a:t>L’illusione di una guerra veloce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7E122E-F37C-40B2-EAC1-A11D40CAD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it-IT" sz="1800"/>
              <a:t>All'inizio, quasi tutti pensavano che la guerra sarebbe stata molto breve.</a:t>
            </a:r>
          </a:p>
          <a:p>
            <a:pPr marL="0" indent="0">
              <a:buNone/>
            </a:pPr>
            <a:endParaRPr lang="it-IT" sz="1800"/>
          </a:p>
          <a:p>
            <a:r>
              <a:rPr lang="it-IT" sz="1800"/>
              <a:t>C'era grande entusiasmo e nazionalismo. Molti giovani correvano ad arruolarsi per non arrivare troppo tardi.</a:t>
            </a:r>
          </a:p>
          <a:p>
            <a:pPr marL="0" indent="0">
              <a:buNone/>
            </a:pPr>
            <a:endParaRPr lang="it-IT" sz="1800"/>
          </a:p>
          <a:p>
            <a:r>
              <a:rPr lang="it-IT" sz="1800"/>
              <a:t>Si credeva che, grazie al grande sviluppo tecnologico del decennio precedente, si potesse vincere velocemente con le "armi nuove e terribili" disponibili.</a:t>
            </a:r>
          </a:p>
        </p:txBody>
      </p:sp>
      <p:pic>
        <p:nvPicPr>
          <p:cNvPr id="4098" name="Picture 2" descr="L'Austria nella prima guerra mondiale (1914-1918)">
            <a:extLst>
              <a:ext uri="{FF2B5EF4-FFF2-40B4-BE49-F238E27FC236}">
                <a16:creationId xmlns:a16="http://schemas.microsoft.com/office/drawing/2014/main" id="{8BDD0B14-29F7-906A-5DA5-5CC4054F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5437" b="-1"/>
          <a:stretch>
            <a:fillRect/>
          </a:stretch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36" name="Straight Connector 41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0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ABEFE8-5646-B862-F870-56899DF8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6180891" cy="1128068"/>
          </a:xfrm>
        </p:spPr>
        <p:txBody>
          <a:bodyPr anchor="ctr">
            <a:normAutofit/>
          </a:bodyPr>
          <a:lstStyle/>
          <a:p>
            <a:r>
              <a:rPr lang="it-IT" sz="3600" dirty="0"/>
              <a:t>La realtà: dalla guerra di movimento alla guerra di trincea</a:t>
            </a:r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132" name="Rectangle 51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3" name="Rectangle 51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E5D88F-93D3-7A16-54FC-61E2C0AF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 fontScale="92500" lnSpcReduction="10000"/>
          </a:bodyPr>
          <a:lstStyle/>
          <a:p>
            <a:r>
              <a:rPr lang="it-IT" sz="2000" dirty="0"/>
              <a:t>L'idea della guerra veloce fallì subito.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Dopo i primi cinque mesi di combattimenti, la "guerra di movimento" diventò impossibile.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Il fronte si bloccò in lunghissime linee di trincee. Le trincee erano protette da filo spinato e reticolati. Tra le trincee nemiche c'era la "terra di nessuno".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La guerra si trasformò in una "guerra di posizione".</a:t>
            </a:r>
          </a:p>
          <a:p>
            <a:endParaRPr lang="it-IT" sz="1700" dirty="0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9A1DBCE-7683-4FF5-FDCE-D9610E58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" r="3" b="6405"/>
          <a:stretch>
            <a:fillRect/>
          </a:stretch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1" name="Rectangle 514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Nel selvaggio del filo spinato. CH.1">
            <a:extLst>
              <a:ext uri="{FF2B5EF4-FFF2-40B4-BE49-F238E27FC236}">
                <a16:creationId xmlns:a16="http://schemas.microsoft.com/office/drawing/2014/main" id="{C489488B-5EF2-6105-495D-BC1E0057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" r="1" b="1"/>
          <a:stretch>
            <a:fillRect/>
          </a:stretch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7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88900B-EFC6-C1DC-748E-2E10F5C8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it-IT" sz="3600" dirty="0"/>
              <a:t>Le nuove, terribili armi</a:t>
            </a: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7" name="Rectangle 615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78AF09-4637-5A8F-5D98-4805A6AB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946268" cy="397958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it-IT" sz="2000" dirty="0"/>
              <a:t>La guerra fu "particolarmente terribile" a causa delle nuove armi usate.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Le mitragliatrici erano così efficaci che rendevano gli assalti nemici "praticamente impossibile" e li trasformavano in un "massacro".</a:t>
            </a:r>
          </a:p>
          <a:p>
            <a:endParaRPr lang="it-IT" sz="2000" dirty="0"/>
          </a:p>
          <a:p>
            <a:r>
              <a:rPr lang="it-IT" sz="2000" dirty="0"/>
              <a:t>Vennero usati per la prima volta su larga scala anche i gas asfissianti.</a:t>
            </a:r>
          </a:p>
          <a:p>
            <a:endParaRPr lang="it-IT" sz="2000" dirty="0"/>
          </a:p>
          <a:p>
            <a:r>
              <a:rPr lang="it-IT" sz="2000" dirty="0"/>
              <a:t>Papa Benedetto XV definì la guerra un'"inutile strage".</a:t>
            </a:r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Storia delle maschere antigas: chi ha inventato la prima maschera antigas?  Chi era Zelinsky?">
            <a:extLst>
              <a:ext uri="{FF2B5EF4-FFF2-40B4-BE49-F238E27FC236}">
                <a16:creationId xmlns:a16="http://schemas.microsoft.com/office/drawing/2014/main" id="{4DBA81BB-3181-CDD5-3C25-5292E8F1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0805" y="581892"/>
            <a:ext cx="33626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5" name="Rectangle 616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La mitragliatrice">
            <a:extLst>
              <a:ext uri="{FF2B5EF4-FFF2-40B4-BE49-F238E27FC236}">
                <a16:creationId xmlns:a16="http://schemas.microsoft.com/office/drawing/2014/main" id="{51915F74-B33B-259D-1F44-BE5407A36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9873" y="3707894"/>
            <a:ext cx="33626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2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2FC6B7-BD06-BC20-C4A5-EBF7C8FA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3600" dirty="0"/>
              <a:t>La vita quotidiana in trincea</a:t>
            </a:r>
          </a:p>
        </p:txBody>
      </p:sp>
      <p:grpSp>
        <p:nvGrpSpPr>
          <p:cNvPr id="7184" name="Group 718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185" name="Rectangle 718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6" name="Rectangle 718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8" name="Rectangle 718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31F28E-1EE3-47C2-3F6C-E4ABCA96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4" y="2330505"/>
            <a:ext cx="5413435" cy="39795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La vita nelle trincee era durissima.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I soldati vivevano in ripari e baraccamenti sotterranei.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Le condizioni igieniche erano pessime: c'erano topi e pidocchi.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Si viveva nella paura costante, sperando di sopravvivere. Gli assalti per guadagnare pochi metri erano spesso "inutili" e costosissimi in vite umane</a:t>
            </a:r>
          </a:p>
        </p:txBody>
      </p:sp>
      <p:sp>
        <p:nvSpPr>
          <p:cNvPr id="7190" name="Rectangle 718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2" name="Rectangle 719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rchiNetwork">
            <a:extLst>
              <a:ext uri="{FF2B5EF4-FFF2-40B4-BE49-F238E27FC236}">
                <a16:creationId xmlns:a16="http://schemas.microsoft.com/office/drawing/2014/main" id="{11590858-7D0A-FEBE-B670-00707082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" r="21367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9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1" name="Rectangle 819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A31804-31E2-D28E-EF86-B67C360E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it-IT" sz="3600" dirty="0"/>
              <a:t>L'Italia entra in guerra</a:t>
            </a:r>
          </a:p>
        </p:txBody>
      </p:sp>
      <p:sp>
        <p:nvSpPr>
          <p:cNvPr id="8212" name="Rectangle 820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3" name="Rectangle 820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ADBD54-E13B-978A-08CE-E910C64FA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2599509"/>
            <a:ext cx="5930630" cy="3639450"/>
          </a:xfrm>
        </p:spPr>
        <p:txBody>
          <a:bodyPr anchor="ctr">
            <a:noAutofit/>
          </a:bodyPr>
          <a:lstStyle/>
          <a:p>
            <a:r>
              <a:rPr lang="it-IT" sz="2000" dirty="0"/>
              <a:t>All'inizio, l'Italia restò neutrale. Non era obbligata ad aiutare gli alleati (Austria e Germania) perché era stata l'Austria ad attaccare.</a:t>
            </a:r>
          </a:p>
          <a:p>
            <a:r>
              <a:rPr lang="it-IT" sz="2000" dirty="0"/>
              <a:t>Nel paese si discuteva tra chi voleva restare fuori ("neutralisti") e chi voleva entrare ("interventisti").</a:t>
            </a:r>
          </a:p>
          <a:p>
            <a:r>
              <a:rPr lang="it-IT" sz="2000" dirty="0"/>
              <a:t>Con il Patto di Londra (aprile 1915), l'Italia si accordò segretamente con l'Intesa: in caso di vittoria, avrebbe ottenuto nuovi territori.</a:t>
            </a:r>
          </a:p>
          <a:p>
            <a:r>
              <a:rPr lang="it-IT" sz="2000" dirty="0"/>
              <a:t>L'Italia entrò in guerra contro l'Austria-Ungheria il 24 maggio 1915.</a:t>
            </a:r>
          </a:p>
          <a:p>
            <a:r>
              <a:rPr lang="it-IT" sz="2000" dirty="0"/>
              <a:t>L'esercito italiano subì una grave sconfitta a Caporetto nel 1917.</a:t>
            </a:r>
          </a:p>
        </p:txBody>
      </p:sp>
      <p:pic>
        <p:nvPicPr>
          <p:cNvPr id="8194" name="Picture 2" descr="Fronte Italiano della Prima Guerra mondiale | La sanità civile e militare a  Crevalcore negli anni della Grande Guerra">
            <a:extLst>
              <a:ext uri="{FF2B5EF4-FFF2-40B4-BE49-F238E27FC236}">
                <a16:creationId xmlns:a16="http://schemas.microsoft.com/office/drawing/2014/main" id="{407E0A8B-2FEA-825E-005D-A75229425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/>
          <a:stretch/>
        </p:blipFill>
        <p:spPr bwMode="auto">
          <a:xfrm>
            <a:off x="5911532" y="2599509"/>
            <a:ext cx="5150277" cy="35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Rectangle 820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693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La Prima Guerra Mondiale Un grande conflitto che ha cambiato il mondo</vt:lpstr>
      <vt:lpstr>Cos'è stata la Prima Guerra Mondiale?</vt:lpstr>
      <vt:lpstr>Le cause lontane: tensioni e alleanze</vt:lpstr>
      <vt:lpstr>La scintilla: l’attentato di Sarajevo</vt:lpstr>
      <vt:lpstr>L’illusione di una guerra veloce</vt:lpstr>
      <vt:lpstr>La realtà: dalla guerra di movimento alla guerra di trincea</vt:lpstr>
      <vt:lpstr>Le nuove, terribili armi</vt:lpstr>
      <vt:lpstr>La vita quotidiana in trincea</vt:lpstr>
      <vt:lpstr>L'Italia entra in guerra</vt:lpstr>
      <vt:lpstr>La fine della guerra: la vittoria e il costo umano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Gagliardi</dc:creator>
  <cp:lastModifiedBy>Mauro Gagliardi</cp:lastModifiedBy>
  <cp:revision>3</cp:revision>
  <dcterms:created xsi:type="dcterms:W3CDTF">2025-05-17T17:46:29Z</dcterms:created>
  <dcterms:modified xsi:type="dcterms:W3CDTF">2025-05-18T14:53:00Z</dcterms:modified>
</cp:coreProperties>
</file>