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6A80D83-8840-45D9-8BD8-CC1589F21237}" type="datetimeFigureOut">
              <a:rPr lang="it-IT" smtClean="0"/>
              <a:t>24/05/2025</a:t>
            </a:fld>
            <a:endParaRPr lang="it-IT"/>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it-IT"/>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D95F3F2-0478-4262-9CC4-1C41EE6A2466}" type="slidenum">
              <a:rPr lang="it-IT" smtClean="0"/>
              <a:t>‹N›</a:t>
            </a:fld>
            <a:endParaRPr lang="it-IT"/>
          </a:p>
        </p:txBody>
      </p:sp>
    </p:spTree>
    <p:extLst>
      <p:ext uri="{BB962C8B-B14F-4D97-AF65-F5344CB8AC3E}">
        <p14:creationId xmlns:p14="http://schemas.microsoft.com/office/powerpoint/2010/main" val="122890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6A80D83-8840-45D9-8BD8-CC1589F21237}" type="datetimeFigureOut">
              <a:rPr lang="it-IT" smtClean="0"/>
              <a:t>24/05/2025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95F3F2-0478-4262-9CC4-1C41EE6A2466}" type="slidenum">
              <a:rPr lang="it-IT" smtClean="0"/>
              <a:t>‹N›</a:t>
            </a:fld>
            <a:endParaRPr lang="it-IT"/>
          </a:p>
        </p:txBody>
      </p:sp>
    </p:spTree>
    <p:extLst>
      <p:ext uri="{BB962C8B-B14F-4D97-AF65-F5344CB8AC3E}">
        <p14:creationId xmlns:p14="http://schemas.microsoft.com/office/powerpoint/2010/main" val="243571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6A80D83-8840-45D9-8BD8-CC1589F21237}" type="datetimeFigureOut">
              <a:rPr lang="it-IT" smtClean="0"/>
              <a:t>24/05/2025</a:t>
            </a:fld>
            <a:endParaRPr lang="it-IT"/>
          </a:p>
        </p:txBody>
      </p:sp>
      <p:sp>
        <p:nvSpPr>
          <p:cNvPr id="5" name="Footer Placeholder 4"/>
          <p:cNvSpPr>
            <a:spLocks noGrp="1"/>
          </p:cNvSpPr>
          <p:nvPr>
            <p:ph type="ftr" sz="quarter" idx="11"/>
          </p:nvPr>
        </p:nvSpPr>
        <p:spPr>
          <a:xfrm>
            <a:off x="774923" y="5951811"/>
            <a:ext cx="7896279" cy="365125"/>
          </a:xfrm>
        </p:spPr>
        <p:txBody>
          <a:bodyPr/>
          <a:lstStyle/>
          <a:p>
            <a:endParaRPr lang="it-IT"/>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D95F3F2-0478-4262-9CC4-1C41EE6A2466}" type="slidenum">
              <a:rPr lang="it-IT" smtClean="0"/>
              <a:t>‹N›</a:t>
            </a:fld>
            <a:endParaRPr lang="it-IT"/>
          </a:p>
        </p:txBody>
      </p:sp>
    </p:spTree>
    <p:extLst>
      <p:ext uri="{BB962C8B-B14F-4D97-AF65-F5344CB8AC3E}">
        <p14:creationId xmlns:p14="http://schemas.microsoft.com/office/powerpoint/2010/main" val="353655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6A80D83-8840-45D9-8BD8-CC1589F21237}" type="datetimeFigureOut">
              <a:rPr lang="it-IT" smtClean="0"/>
              <a:t>24/05/2025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558300" y="5956137"/>
            <a:ext cx="1052508" cy="365125"/>
          </a:xfrm>
        </p:spPr>
        <p:txBody>
          <a:bodyPr/>
          <a:lstStyle/>
          <a:p>
            <a:fld id="{DD95F3F2-0478-4262-9CC4-1C41EE6A2466}" type="slidenum">
              <a:rPr lang="it-IT" smtClean="0"/>
              <a:t>‹N›</a:t>
            </a:fld>
            <a:endParaRPr lang="it-IT"/>
          </a:p>
        </p:txBody>
      </p:sp>
    </p:spTree>
    <p:extLst>
      <p:ext uri="{BB962C8B-B14F-4D97-AF65-F5344CB8AC3E}">
        <p14:creationId xmlns:p14="http://schemas.microsoft.com/office/powerpoint/2010/main" val="397238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6A80D83-8840-45D9-8BD8-CC1589F21237}" type="datetimeFigureOut">
              <a:rPr lang="it-IT" smtClean="0"/>
              <a:t>24/05/2025</a:t>
            </a:fld>
            <a:endParaRPr lang="it-IT"/>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it-IT"/>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95F3F2-0478-4262-9CC4-1C41EE6A2466}" type="slidenum">
              <a:rPr lang="it-IT" smtClean="0"/>
              <a:t>‹N›</a:t>
            </a:fld>
            <a:endParaRPr lang="it-IT"/>
          </a:p>
        </p:txBody>
      </p:sp>
    </p:spTree>
    <p:extLst>
      <p:ext uri="{BB962C8B-B14F-4D97-AF65-F5344CB8AC3E}">
        <p14:creationId xmlns:p14="http://schemas.microsoft.com/office/powerpoint/2010/main" val="219531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6A80D83-8840-45D9-8BD8-CC1589F21237}" type="datetimeFigureOut">
              <a:rPr lang="it-IT" smtClean="0"/>
              <a:t>24/05/2025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95F3F2-0478-4262-9CC4-1C41EE6A2466}" type="slidenum">
              <a:rPr lang="it-IT" smtClean="0"/>
              <a:t>‹N›</a:t>
            </a:fld>
            <a:endParaRPr lang="it-IT"/>
          </a:p>
        </p:txBody>
      </p:sp>
    </p:spTree>
    <p:extLst>
      <p:ext uri="{BB962C8B-B14F-4D97-AF65-F5344CB8AC3E}">
        <p14:creationId xmlns:p14="http://schemas.microsoft.com/office/powerpoint/2010/main" val="288363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6A80D83-8840-45D9-8BD8-CC1589F21237}" type="datetimeFigureOut">
              <a:rPr lang="it-IT" smtClean="0"/>
              <a:t>24/05/2025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D95F3F2-0478-4262-9CC4-1C41EE6A2466}" type="slidenum">
              <a:rPr lang="it-IT" smtClean="0"/>
              <a:t>‹N›</a:t>
            </a:fld>
            <a:endParaRPr lang="it-IT"/>
          </a:p>
        </p:txBody>
      </p:sp>
    </p:spTree>
    <p:extLst>
      <p:ext uri="{BB962C8B-B14F-4D97-AF65-F5344CB8AC3E}">
        <p14:creationId xmlns:p14="http://schemas.microsoft.com/office/powerpoint/2010/main" val="178327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A80D83-8840-45D9-8BD8-CC1589F21237}" type="datetimeFigureOut">
              <a:rPr lang="it-IT" smtClean="0"/>
              <a:t>24/05/2025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D95F3F2-0478-4262-9CC4-1C41EE6A2466}" type="slidenum">
              <a:rPr lang="it-IT" smtClean="0"/>
              <a:t>‹N›</a:t>
            </a:fld>
            <a:endParaRPr lang="it-IT"/>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386303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80D83-8840-45D9-8BD8-CC1589F21237}" type="datetimeFigureOut">
              <a:rPr lang="it-IT" smtClean="0"/>
              <a:t>24/05/2025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D95F3F2-0478-4262-9CC4-1C41EE6A2466}" type="slidenum">
              <a:rPr lang="it-IT" smtClean="0"/>
              <a:t>‹N›</a:t>
            </a:fld>
            <a:endParaRPr lang="it-IT"/>
          </a:p>
        </p:txBody>
      </p:sp>
    </p:spTree>
    <p:extLst>
      <p:ext uri="{BB962C8B-B14F-4D97-AF65-F5344CB8AC3E}">
        <p14:creationId xmlns:p14="http://schemas.microsoft.com/office/powerpoint/2010/main" val="52401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6A80D83-8840-45D9-8BD8-CC1589F21237}" type="datetimeFigureOut">
              <a:rPr lang="it-IT" smtClean="0"/>
              <a:t>24/05/2025</a:t>
            </a:fld>
            <a:endParaRPr lang="it-IT"/>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D95F3F2-0478-4262-9CC4-1C41EE6A2466}" type="slidenum">
              <a:rPr lang="it-IT" smtClean="0"/>
              <a:t>‹N›</a:t>
            </a:fld>
            <a:endParaRPr lang="it-IT"/>
          </a:p>
        </p:txBody>
      </p:sp>
    </p:spTree>
    <p:extLst>
      <p:ext uri="{BB962C8B-B14F-4D97-AF65-F5344CB8AC3E}">
        <p14:creationId xmlns:p14="http://schemas.microsoft.com/office/powerpoint/2010/main" val="61924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6A80D83-8840-45D9-8BD8-CC1589F21237}" type="datetimeFigureOut">
              <a:rPr lang="it-IT" smtClean="0"/>
              <a:t>24/05/2025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95F3F2-0478-4262-9CC4-1C41EE6A2466}" type="slidenum">
              <a:rPr lang="it-IT" smtClean="0"/>
              <a:t>‹N›</a:t>
            </a:fld>
            <a:endParaRPr lang="it-IT"/>
          </a:p>
        </p:txBody>
      </p:sp>
    </p:spTree>
    <p:extLst>
      <p:ext uri="{BB962C8B-B14F-4D97-AF65-F5344CB8AC3E}">
        <p14:creationId xmlns:p14="http://schemas.microsoft.com/office/powerpoint/2010/main" val="49174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6A80D83-8840-45D9-8BD8-CC1589F21237}" type="datetimeFigureOut">
              <a:rPr lang="it-IT" smtClean="0"/>
              <a:t>24/05/2025</a:t>
            </a:fld>
            <a:endParaRPr lang="it-IT"/>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it-IT"/>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D95F3F2-0478-4262-9CC4-1C41EE6A2466}"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8271199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3" name="Rectangle 1040">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Ascesa di Hitler e del nazismo: riassunto | Studenti.it">
            <a:extLst>
              <a:ext uri="{FF2B5EF4-FFF2-40B4-BE49-F238E27FC236}">
                <a16:creationId xmlns:a16="http://schemas.microsoft.com/office/drawing/2014/main" id="{E5D31585-2D9D-6F50-96B7-7D3D06F56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48" t="30427" r="3143"/>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064" name="Group 1042">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65" name="Rectangle 1043">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66" name="Rectangle 1044">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67" name="Rectangle 1045">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1068" name="Rectangle 1047">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94E64F25-F7F8-4304-4848-B406BDA4337D}"/>
              </a:ext>
            </a:extLst>
          </p:cNvPr>
          <p:cNvSpPr>
            <a:spLocks noGrp="1"/>
          </p:cNvSpPr>
          <p:nvPr>
            <p:ph type="ctrTitle"/>
          </p:nvPr>
        </p:nvSpPr>
        <p:spPr>
          <a:xfrm>
            <a:off x="581191" y="4572000"/>
            <a:ext cx="10993549" cy="895244"/>
          </a:xfrm>
        </p:spPr>
        <p:txBody>
          <a:bodyPr>
            <a:normAutofit/>
          </a:bodyPr>
          <a:lstStyle/>
          <a:p>
            <a:r>
              <a:rPr lang="it-IT" sz="4000" b="1" i="0" dirty="0">
                <a:solidFill>
                  <a:schemeClr val="bg1"/>
                </a:solidFill>
                <a:effectLst/>
                <a:latin typeface="Google Sans Text"/>
              </a:rPr>
              <a:t>L'Ascesa del Nazismo in Germania</a:t>
            </a:r>
            <a:endParaRPr lang="it-IT" sz="4000" dirty="0">
              <a:solidFill>
                <a:schemeClr val="bg1"/>
              </a:solidFill>
            </a:endParaRPr>
          </a:p>
        </p:txBody>
      </p:sp>
      <p:sp>
        <p:nvSpPr>
          <p:cNvPr id="3" name="Sottotitolo 2">
            <a:extLst>
              <a:ext uri="{FF2B5EF4-FFF2-40B4-BE49-F238E27FC236}">
                <a16:creationId xmlns:a16="http://schemas.microsoft.com/office/drawing/2014/main" id="{EF46F229-B848-610B-6A04-EA1284AF66CD}"/>
              </a:ext>
            </a:extLst>
          </p:cNvPr>
          <p:cNvSpPr>
            <a:spLocks noGrp="1"/>
          </p:cNvSpPr>
          <p:nvPr>
            <p:ph type="subTitle" idx="1"/>
          </p:nvPr>
        </p:nvSpPr>
        <p:spPr>
          <a:xfrm>
            <a:off x="581194" y="5467246"/>
            <a:ext cx="10993546" cy="484822"/>
          </a:xfrm>
        </p:spPr>
        <p:txBody>
          <a:bodyPr>
            <a:normAutofit/>
          </a:bodyPr>
          <a:lstStyle/>
          <a:p>
            <a:pPr>
              <a:spcAft>
                <a:spcPts val="600"/>
              </a:spcAft>
            </a:pPr>
            <a:r>
              <a:rPr lang="it-IT" dirty="0">
                <a:solidFill>
                  <a:schemeClr val="bg1"/>
                </a:solidFill>
              </a:rPr>
              <a:t>Francesco Gagliardi</a:t>
            </a:r>
          </a:p>
        </p:txBody>
      </p:sp>
    </p:spTree>
    <p:extLst>
      <p:ext uri="{BB962C8B-B14F-4D97-AF65-F5344CB8AC3E}">
        <p14:creationId xmlns:p14="http://schemas.microsoft.com/office/powerpoint/2010/main" val="172238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23629A-837B-F4EF-DFE5-46EBA5BF8299}"/>
              </a:ext>
            </a:extLst>
          </p:cNvPr>
          <p:cNvSpPr>
            <a:spLocks noGrp="1"/>
          </p:cNvSpPr>
          <p:nvPr>
            <p:ph type="title"/>
          </p:nvPr>
        </p:nvSpPr>
        <p:spPr/>
        <p:txBody>
          <a:bodyPr/>
          <a:lstStyle/>
          <a:p>
            <a:r>
              <a:rPr lang="it-IT" dirty="0"/>
              <a:t>La Società e l'Economia Sotto il Nazismo</a:t>
            </a:r>
          </a:p>
        </p:txBody>
      </p:sp>
      <p:sp>
        <p:nvSpPr>
          <p:cNvPr id="3" name="Segnaposto contenuto 2">
            <a:extLst>
              <a:ext uri="{FF2B5EF4-FFF2-40B4-BE49-F238E27FC236}">
                <a16:creationId xmlns:a16="http://schemas.microsoft.com/office/drawing/2014/main" id="{0DB620FF-6C3E-C7C8-DB9A-469B5F3CAA4B}"/>
              </a:ext>
            </a:extLst>
          </p:cNvPr>
          <p:cNvSpPr>
            <a:spLocks noGrp="1"/>
          </p:cNvSpPr>
          <p:nvPr>
            <p:ph sz="half" idx="1"/>
          </p:nvPr>
        </p:nvSpPr>
        <p:spPr/>
        <p:txBody>
          <a:bodyPr>
            <a:normAutofit/>
          </a:bodyPr>
          <a:lstStyle/>
          <a:p>
            <a:pPr algn="just"/>
            <a:r>
              <a:rPr lang="it-IT" sz="2000" dirty="0"/>
              <a:t>Sotto il nazismo, l'economia tedesca fu orientata soprattutto al riarmo e alla preparazione della guerra. I diritti dei lavoratori furono aboliti e i sindacati soppressi. Il regime esercitava un controllo totale sulla società attraverso una potente propaganda che mirava a manipolare l'opinione pubblica e a indottrinare i giovani. Non era tollerata alcuna forma di dissenso</a:t>
            </a:r>
          </a:p>
        </p:txBody>
      </p:sp>
      <p:pic>
        <p:nvPicPr>
          <p:cNvPr id="10242" name="Picture 2" descr="L'Indottrinamento della Gioventù | Enciclopedia dell'Olocausto">
            <a:extLst>
              <a:ext uri="{FF2B5EF4-FFF2-40B4-BE49-F238E27FC236}">
                <a16:creationId xmlns:a16="http://schemas.microsoft.com/office/drawing/2014/main" id="{9B154DD2-1BA2-9DEA-22DD-B34CD8E8DF7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8404" y="2227263"/>
            <a:ext cx="4902242" cy="363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9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11" name="Rectangle 1131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313" name="Rectangle 1131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315" name="Rectangle 1131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317" name="Rectangle 11316">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4297CBE0-7333-A618-9E37-5D5911E74AE9}"/>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t>La Politica Estera Aggressiva: Verso la Guerra</a:t>
            </a:r>
          </a:p>
        </p:txBody>
      </p:sp>
      <p:sp>
        <p:nvSpPr>
          <p:cNvPr id="11319" name="Rectangle 11318">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Segnaposto contenuto 11">
            <a:extLst>
              <a:ext uri="{FF2B5EF4-FFF2-40B4-BE49-F238E27FC236}">
                <a16:creationId xmlns:a16="http://schemas.microsoft.com/office/drawing/2014/main" id="{CF7B9CD0-CFF2-E386-79F3-C4640736A5C9}"/>
              </a:ext>
            </a:extLst>
          </p:cNvPr>
          <p:cNvPicPr>
            <a:picLocks noGrp="1" noChangeAspect="1"/>
          </p:cNvPicPr>
          <p:nvPr>
            <p:ph sz="half" idx="2"/>
          </p:nvPr>
        </p:nvPicPr>
        <p:blipFill>
          <a:blip r:embed="rId2"/>
          <a:stretch>
            <a:fillRect/>
          </a:stretch>
        </p:blipFill>
        <p:spPr>
          <a:xfrm>
            <a:off x="657225" y="2419343"/>
            <a:ext cx="4962525" cy="3532645"/>
          </a:xfrm>
          <a:prstGeom prst="rect">
            <a:avLst/>
          </a:prstGeom>
        </p:spPr>
      </p:pic>
      <p:sp>
        <p:nvSpPr>
          <p:cNvPr id="3" name="Segnaposto contenuto 2">
            <a:extLst>
              <a:ext uri="{FF2B5EF4-FFF2-40B4-BE49-F238E27FC236}">
                <a16:creationId xmlns:a16="http://schemas.microsoft.com/office/drawing/2014/main" id="{FB6727C2-5797-D93D-288F-298540F62B92}"/>
              </a:ext>
            </a:extLst>
          </p:cNvPr>
          <p:cNvSpPr>
            <a:spLocks noGrp="1"/>
          </p:cNvSpPr>
          <p:nvPr>
            <p:ph sz="half" idx="1"/>
          </p:nvPr>
        </p:nvSpPr>
        <p:spPr>
          <a:xfrm>
            <a:off x="6335805" y="2180496"/>
            <a:ext cx="5275001" cy="4045683"/>
          </a:xfrm>
        </p:spPr>
        <p:txBody>
          <a:bodyPr vert="horz" lIns="91440" tIns="45720" rIns="91440" bIns="45720" rtlCol="0" anchor="ctr">
            <a:normAutofit/>
          </a:bodyPr>
          <a:lstStyle/>
          <a:p>
            <a:pPr algn="just"/>
            <a:r>
              <a:rPr lang="en-US" sz="2000" dirty="0" err="1"/>
              <a:t>L'ideologia</a:t>
            </a:r>
            <a:r>
              <a:rPr lang="en-US" sz="2000" dirty="0"/>
              <a:t> </a:t>
            </a:r>
            <a:r>
              <a:rPr lang="en-US" sz="2000" dirty="0" err="1"/>
              <a:t>nazista</a:t>
            </a:r>
            <a:r>
              <a:rPr lang="en-US" sz="2000" dirty="0"/>
              <a:t> </a:t>
            </a:r>
            <a:r>
              <a:rPr lang="en-US" sz="2000" dirty="0" err="1"/>
              <a:t>prevedeva</a:t>
            </a:r>
            <a:r>
              <a:rPr lang="en-US" sz="2000" dirty="0"/>
              <a:t> </a:t>
            </a:r>
            <a:r>
              <a:rPr lang="en-US" sz="2000" dirty="0" err="1"/>
              <a:t>l'espansione</a:t>
            </a:r>
            <a:r>
              <a:rPr lang="en-US" sz="2000" dirty="0"/>
              <a:t> </a:t>
            </a:r>
            <a:r>
              <a:rPr lang="en-US" sz="2000" dirty="0" err="1"/>
              <a:t>territoriale</a:t>
            </a:r>
            <a:r>
              <a:rPr lang="en-US" sz="2000" dirty="0"/>
              <a:t>, </a:t>
            </a:r>
            <a:r>
              <a:rPr lang="en-US" sz="2000" dirty="0" err="1"/>
              <a:t>cercando</a:t>
            </a:r>
            <a:r>
              <a:rPr lang="en-US" sz="2000" dirty="0"/>
              <a:t> il </a:t>
            </a:r>
            <a:r>
              <a:rPr lang="en-US" sz="2000" dirty="0" err="1"/>
              <a:t>cosiddetto</a:t>
            </a:r>
            <a:r>
              <a:rPr lang="en-US" sz="2000" dirty="0"/>
              <a:t> "</a:t>
            </a:r>
            <a:r>
              <a:rPr lang="en-US" sz="2000" dirty="0" err="1"/>
              <a:t>spazio</a:t>
            </a:r>
            <a:r>
              <a:rPr lang="en-US" sz="2000" dirty="0"/>
              <a:t> </a:t>
            </a:r>
            <a:r>
              <a:rPr lang="en-US" sz="2000" dirty="0" err="1"/>
              <a:t>vitale</a:t>
            </a:r>
            <a:r>
              <a:rPr lang="en-US" sz="2000" dirty="0"/>
              <a:t>" </a:t>
            </a:r>
            <a:r>
              <a:rPr lang="en-US" sz="2000" dirty="0" err="1"/>
              <a:t>soprattutto</a:t>
            </a:r>
            <a:r>
              <a:rPr lang="en-US" sz="2000" dirty="0"/>
              <a:t> a est. Questa </a:t>
            </a:r>
            <a:r>
              <a:rPr lang="en-US" sz="2000" dirty="0" err="1"/>
              <a:t>politica</a:t>
            </a:r>
            <a:r>
              <a:rPr lang="en-US" sz="2000" dirty="0"/>
              <a:t> </a:t>
            </a:r>
            <a:r>
              <a:rPr lang="en-US" sz="2000" dirty="0" err="1"/>
              <a:t>estera</a:t>
            </a:r>
            <a:r>
              <a:rPr lang="en-US" sz="2000" dirty="0"/>
              <a:t> </a:t>
            </a:r>
            <a:r>
              <a:rPr lang="en-US" sz="2000" dirty="0" err="1"/>
              <a:t>aggressiva</a:t>
            </a:r>
            <a:r>
              <a:rPr lang="en-US" sz="2000" dirty="0"/>
              <a:t>, </a:t>
            </a:r>
            <a:r>
              <a:rPr lang="en-US" sz="2000" dirty="0" err="1"/>
              <a:t>che</a:t>
            </a:r>
            <a:r>
              <a:rPr lang="en-US" sz="2000" dirty="0"/>
              <a:t> </a:t>
            </a:r>
            <a:r>
              <a:rPr lang="en-US" sz="2000" dirty="0" err="1"/>
              <a:t>mirava</a:t>
            </a:r>
            <a:r>
              <a:rPr lang="en-US" sz="2000" dirty="0"/>
              <a:t> a </a:t>
            </a:r>
            <a:r>
              <a:rPr lang="en-US" sz="2000" dirty="0" err="1"/>
              <a:t>conquistare</a:t>
            </a:r>
            <a:r>
              <a:rPr lang="en-US" sz="2000" dirty="0"/>
              <a:t> </a:t>
            </a:r>
            <a:r>
              <a:rPr lang="en-US" sz="2000" dirty="0" err="1"/>
              <a:t>nuovi</a:t>
            </a:r>
            <a:r>
              <a:rPr lang="en-US" sz="2000" dirty="0"/>
              <a:t> </a:t>
            </a:r>
            <a:r>
              <a:rPr lang="en-US" sz="2000" dirty="0" err="1"/>
              <a:t>territori</a:t>
            </a:r>
            <a:r>
              <a:rPr lang="en-US" sz="2000" dirty="0"/>
              <a:t> e </a:t>
            </a:r>
            <a:r>
              <a:rPr lang="en-US" sz="2000" dirty="0" err="1"/>
              <a:t>imporre</a:t>
            </a:r>
            <a:r>
              <a:rPr lang="en-US" sz="2000" dirty="0"/>
              <a:t> </a:t>
            </a:r>
            <a:r>
              <a:rPr lang="en-US" sz="2000" dirty="0" err="1"/>
              <a:t>l'egemonia</a:t>
            </a:r>
            <a:r>
              <a:rPr lang="en-US" sz="2000" dirty="0"/>
              <a:t> </a:t>
            </a:r>
            <a:r>
              <a:rPr lang="en-US" sz="2000" dirty="0" err="1"/>
              <a:t>tedesca</a:t>
            </a:r>
            <a:r>
              <a:rPr lang="en-US" sz="2000" dirty="0"/>
              <a:t>, fu </a:t>
            </a:r>
            <a:r>
              <a:rPr lang="en-US" sz="2000" dirty="0" err="1"/>
              <a:t>una</a:t>
            </a:r>
            <a:r>
              <a:rPr lang="en-US" sz="2000" dirty="0"/>
              <a:t> causa </a:t>
            </a:r>
            <a:r>
              <a:rPr lang="en-US" sz="2000" dirty="0" err="1"/>
              <a:t>fondamentale</a:t>
            </a:r>
            <a:r>
              <a:rPr lang="en-US" sz="2000" dirty="0"/>
              <a:t> </a:t>
            </a:r>
            <a:r>
              <a:rPr lang="en-US" sz="2000" dirty="0" err="1"/>
              <a:t>che</a:t>
            </a:r>
            <a:r>
              <a:rPr lang="en-US" sz="2000" dirty="0"/>
              <a:t> </a:t>
            </a:r>
            <a:r>
              <a:rPr lang="en-US" sz="2000" dirty="0" err="1"/>
              <a:t>condusse</a:t>
            </a:r>
            <a:r>
              <a:rPr lang="en-US" sz="2000" dirty="0"/>
              <a:t> </a:t>
            </a:r>
            <a:r>
              <a:rPr lang="en-US" sz="2000" dirty="0" err="1"/>
              <a:t>l'Europa</a:t>
            </a:r>
            <a:r>
              <a:rPr lang="en-US" sz="2000" dirty="0"/>
              <a:t> e il mondo verso lo </a:t>
            </a:r>
            <a:r>
              <a:rPr lang="en-US" sz="2000" dirty="0" err="1"/>
              <a:t>scoppio</a:t>
            </a:r>
            <a:r>
              <a:rPr lang="en-US" sz="2000" dirty="0"/>
              <a:t> </a:t>
            </a:r>
            <a:r>
              <a:rPr lang="en-US" sz="2000" dirty="0" err="1"/>
              <a:t>della</a:t>
            </a:r>
            <a:r>
              <a:rPr lang="en-US" sz="2000" dirty="0"/>
              <a:t> </a:t>
            </a:r>
            <a:r>
              <a:rPr lang="en-US" sz="2000" dirty="0" err="1"/>
              <a:t>Seconda</a:t>
            </a:r>
            <a:r>
              <a:rPr lang="en-US" sz="2000" dirty="0"/>
              <a:t> Guerra Mondiale</a:t>
            </a:r>
          </a:p>
        </p:txBody>
      </p:sp>
      <p:sp>
        <p:nvSpPr>
          <p:cNvPr id="13" name="CasellaDiTesto 12">
            <a:extLst>
              <a:ext uri="{FF2B5EF4-FFF2-40B4-BE49-F238E27FC236}">
                <a16:creationId xmlns:a16="http://schemas.microsoft.com/office/drawing/2014/main" id="{6256B498-B7BD-AD4B-6950-F27390B76745}"/>
              </a:ext>
            </a:extLst>
          </p:cNvPr>
          <p:cNvSpPr txBox="1"/>
          <p:nvPr/>
        </p:nvSpPr>
        <p:spPr>
          <a:xfrm>
            <a:off x="2155685" y="6280360"/>
            <a:ext cx="1965603" cy="369332"/>
          </a:xfrm>
          <a:prstGeom prst="rect">
            <a:avLst/>
          </a:prstGeom>
          <a:noFill/>
        </p:spPr>
        <p:txBody>
          <a:bodyPr wrap="none" rtlCol="0">
            <a:spAutoFit/>
          </a:bodyPr>
          <a:lstStyle/>
          <a:p>
            <a:r>
              <a:rPr lang="it-IT" dirty="0"/>
              <a:t>Germania nel 1937</a:t>
            </a:r>
          </a:p>
        </p:txBody>
      </p:sp>
    </p:spTree>
    <p:extLst>
      <p:ext uri="{BB962C8B-B14F-4D97-AF65-F5344CB8AC3E}">
        <p14:creationId xmlns:p14="http://schemas.microsoft.com/office/powerpoint/2010/main" val="242201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540AB-82C1-C82C-B90C-BBB156F4CBCD}"/>
              </a:ext>
            </a:extLst>
          </p:cNvPr>
          <p:cNvSpPr>
            <a:spLocks noGrp="1"/>
          </p:cNvSpPr>
          <p:nvPr>
            <p:ph type="title"/>
          </p:nvPr>
        </p:nvSpPr>
        <p:spPr/>
        <p:txBody>
          <a:bodyPr/>
          <a:lstStyle/>
          <a:p>
            <a:r>
              <a:rPr lang="it-IT" dirty="0"/>
              <a:t>L'Ascesa del Nazismo in Germania: Dalla Guerra al Totalitarismo</a:t>
            </a:r>
          </a:p>
        </p:txBody>
      </p:sp>
      <p:sp>
        <p:nvSpPr>
          <p:cNvPr id="4" name="Segnaposto contenuto 3">
            <a:extLst>
              <a:ext uri="{FF2B5EF4-FFF2-40B4-BE49-F238E27FC236}">
                <a16:creationId xmlns:a16="http://schemas.microsoft.com/office/drawing/2014/main" id="{FD65940B-B340-0990-FC83-B69A978FD5A3}"/>
              </a:ext>
            </a:extLst>
          </p:cNvPr>
          <p:cNvSpPr>
            <a:spLocks noGrp="1"/>
          </p:cNvSpPr>
          <p:nvPr>
            <p:ph sz="half" idx="1"/>
          </p:nvPr>
        </p:nvSpPr>
        <p:spPr/>
        <p:txBody>
          <a:bodyPr>
            <a:noAutofit/>
          </a:bodyPr>
          <a:lstStyle/>
          <a:p>
            <a:pPr algn="just"/>
            <a:r>
              <a:rPr lang="it-IT" sz="2000" dirty="0"/>
              <a:t>In questa presentazione esamineremo il processo storico che portò all'ascesa del Nazismo in Germania. Dopo la Prima Guerra Mondiale, il paese si trovava in condizioni difficili, caratterizzate da miseria, disoccupazione e frustrazione. In questo contesto emerse il movimento nazionalsocialista guidato da Adolf Hitler, che sfruttò il malcontento popolare per costruire un regime totalitario. Analizzeremo le cause di questa ascesa, l'ideologia nazista, l'instaurazione della dittatura e le sue tragiche conseguenze, che spinsero l'Europa verso un nuovo conflitto.</a:t>
            </a:r>
          </a:p>
        </p:txBody>
      </p:sp>
      <p:pic>
        <p:nvPicPr>
          <p:cNvPr id="2054" name="Picture 6" descr="30 gennaio 1933: Hitler conquista il potere">
            <a:extLst>
              <a:ext uri="{FF2B5EF4-FFF2-40B4-BE49-F238E27FC236}">
                <a16:creationId xmlns:a16="http://schemas.microsoft.com/office/drawing/2014/main" id="{2FAFC2A3-DCCA-432E-61B2-92153AEDCC5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66346" y="2227263"/>
            <a:ext cx="5266357" cy="363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71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5" name="Rectangle 3104">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107" name="Rectangle 3106">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109" name="Rectangle 3108">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111" name="Rectangle 3110">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9723B63C-800F-28A4-401E-9A9A5960EE04}"/>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t>La Germania Dopo la Prima Guerra Mondiale</a:t>
            </a:r>
          </a:p>
        </p:txBody>
      </p:sp>
      <p:sp>
        <p:nvSpPr>
          <p:cNvPr id="3" name="Segnaposto contenuto 2">
            <a:extLst>
              <a:ext uri="{FF2B5EF4-FFF2-40B4-BE49-F238E27FC236}">
                <a16:creationId xmlns:a16="http://schemas.microsoft.com/office/drawing/2014/main" id="{4C870229-EEA4-10B8-CE2B-51B17BF63B33}"/>
              </a:ext>
            </a:extLst>
          </p:cNvPr>
          <p:cNvSpPr>
            <a:spLocks noGrp="1"/>
          </p:cNvSpPr>
          <p:nvPr>
            <p:ph sz="half" idx="1"/>
          </p:nvPr>
        </p:nvSpPr>
        <p:spPr>
          <a:xfrm>
            <a:off x="581192" y="2180496"/>
            <a:ext cx="7225075" cy="3678303"/>
          </a:xfrm>
        </p:spPr>
        <p:txBody>
          <a:bodyPr vert="horz" lIns="91440" tIns="45720" rIns="91440" bIns="45720" rtlCol="0" anchor="ctr">
            <a:normAutofit/>
          </a:bodyPr>
          <a:lstStyle/>
          <a:p>
            <a:r>
              <a:rPr lang="en-US"/>
              <a:t>Dopo la sconfitta nella Prima Guerra Mondiale, la Germania fu colpita duramente. Il Trattato di pace di Versailles le impose condizioni molto pesanti: perse territori e fu costretta a pagare ingenti riparazioni di guerra. Questo peggiorò una situazione già grave, caratterizzata da miseria e disoccupazione diffuse. Le enormi difficoltà economiche portarono anche a una fortissima inflazione, che distrusse i risparmi di molte famiglie</a:t>
            </a:r>
          </a:p>
        </p:txBody>
      </p:sp>
      <p:pic>
        <p:nvPicPr>
          <p:cNvPr id="3077" name="Picture 5">
            <a:extLst>
              <a:ext uri="{FF2B5EF4-FFF2-40B4-BE49-F238E27FC236}">
                <a16:creationId xmlns:a16="http://schemas.microsoft.com/office/drawing/2014/main" id="{FD9F911E-1D10-5B05-90E2-2B0444DB8A3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3370" r="13448" b="2928"/>
          <a:stretch/>
        </p:blipFill>
        <p:spPr bwMode="auto">
          <a:xfrm>
            <a:off x="8052306" y="1954684"/>
            <a:ext cx="3683001" cy="437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4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3" name="Rectangle 411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128" name="Rectangle 411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129" name="Rectangle 411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130" name="Rectangle 4119">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useBgFill="1">
        <p:nvSpPr>
          <p:cNvPr id="4122" name="Rectangle 4121">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F3A310D-CF06-1364-6704-3E0F4762E12E}"/>
              </a:ext>
            </a:extLst>
          </p:cNvPr>
          <p:cNvSpPr>
            <a:spLocks noGrp="1"/>
          </p:cNvSpPr>
          <p:nvPr>
            <p:ph type="title"/>
          </p:nvPr>
        </p:nvSpPr>
        <p:spPr>
          <a:xfrm>
            <a:off x="4382724" y="702156"/>
            <a:ext cx="7225075" cy="1013800"/>
          </a:xfrm>
        </p:spPr>
        <p:txBody>
          <a:bodyPr vert="horz" lIns="91440" tIns="45720" rIns="91440" bIns="45720" rtlCol="0" anchor="b">
            <a:normAutofit/>
          </a:bodyPr>
          <a:lstStyle/>
          <a:p>
            <a:r>
              <a:rPr lang="en-US">
                <a:solidFill>
                  <a:schemeClr val="accent1"/>
                </a:solidFill>
              </a:rPr>
              <a:t>La Repubblica di Weimar: Un Tentativo Fragile di Democrazia</a:t>
            </a:r>
          </a:p>
        </p:txBody>
      </p:sp>
      <p:grpSp>
        <p:nvGrpSpPr>
          <p:cNvPr id="4124" name="Group 4123">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4125" name="Rectangle 4124">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126" name="Rectangle 4125">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127" name="Rectangle 4126">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pic>
        <p:nvPicPr>
          <p:cNvPr id="4102" name="Picture 6" descr="La Costituzione di Weimar - Tomas Cipriani">
            <a:extLst>
              <a:ext uri="{FF2B5EF4-FFF2-40B4-BE49-F238E27FC236}">
                <a16:creationId xmlns:a16="http://schemas.microsoft.com/office/drawing/2014/main" id="{9D015075-CB8A-41A2-9FF6-CC1A199F845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5866" r="27580" b="-1"/>
          <a:stretch>
            <a:fillRect/>
          </a:stretch>
        </p:blipFill>
        <p:spPr bwMode="auto">
          <a:xfrm>
            <a:off x="448732" y="600075"/>
            <a:ext cx="3683001" cy="577532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7C5E3BAD-9D4D-1F94-286D-4B96B465DDD1}"/>
              </a:ext>
            </a:extLst>
          </p:cNvPr>
          <p:cNvSpPr>
            <a:spLocks noGrp="1"/>
          </p:cNvSpPr>
          <p:nvPr>
            <p:ph sz="half" idx="1"/>
          </p:nvPr>
        </p:nvSpPr>
        <p:spPr>
          <a:xfrm>
            <a:off x="4382726" y="1896533"/>
            <a:ext cx="7225074" cy="3962266"/>
          </a:xfrm>
        </p:spPr>
        <p:txBody>
          <a:bodyPr vert="horz" lIns="91440" tIns="45720" rIns="91440" bIns="45720" rtlCol="0" anchor="ctr">
            <a:normAutofit/>
          </a:bodyPr>
          <a:lstStyle/>
          <a:p>
            <a:r>
              <a:rPr lang="en-US" sz="2000" dirty="0"/>
              <a:t>Nel 1919 </a:t>
            </a:r>
            <a:r>
              <a:rPr lang="en-US" sz="2000" dirty="0" err="1"/>
              <a:t>nacque</a:t>
            </a:r>
            <a:r>
              <a:rPr lang="en-US" sz="2000" dirty="0"/>
              <a:t> la Repubblica di Weimar, con </a:t>
            </a:r>
            <a:r>
              <a:rPr lang="en-US" sz="2000" dirty="0" err="1"/>
              <a:t>una</a:t>
            </a:r>
            <a:r>
              <a:rPr lang="en-US" sz="2000" dirty="0"/>
              <a:t> </a:t>
            </a:r>
            <a:r>
              <a:rPr lang="en-US" sz="2000" dirty="0" err="1"/>
              <a:t>nuova</a:t>
            </a:r>
            <a:r>
              <a:rPr lang="en-US" sz="2000" dirty="0"/>
              <a:t> </a:t>
            </a:r>
            <a:r>
              <a:rPr lang="en-US" sz="2000" dirty="0" err="1"/>
              <a:t>costituzione</a:t>
            </a:r>
            <a:r>
              <a:rPr lang="en-US" sz="2000" dirty="0"/>
              <a:t> </a:t>
            </a:r>
            <a:r>
              <a:rPr lang="en-US" sz="2000" dirty="0" err="1"/>
              <a:t>che</a:t>
            </a:r>
            <a:r>
              <a:rPr lang="en-US" sz="2000" dirty="0"/>
              <a:t> </a:t>
            </a:r>
            <a:r>
              <a:rPr lang="en-US" sz="2000" dirty="0" err="1"/>
              <a:t>istituiva</a:t>
            </a:r>
            <a:r>
              <a:rPr lang="en-US" sz="2000" dirty="0"/>
              <a:t> </a:t>
            </a:r>
            <a:r>
              <a:rPr lang="en-US" sz="2000" dirty="0" err="1"/>
              <a:t>una</a:t>
            </a:r>
            <a:r>
              <a:rPr lang="en-US" sz="2000" dirty="0"/>
              <a:t> </a:t>
            </a:r>
            <a:r>
              <a:rPr lang="en-US" sz="2000" dirty="0" err="1"/>
              <a:t>repubblica</a:t>
            </a:r>
            <a:r>
              <a:rPr lang="en-US" sz="2000" dirty="0"/>
              <a:t> </a:t>
            </a:r>
            <a:r>
              <a:rPr lang="en-US" sz="2000" dirty="0" err="1"/>
              <a:t>federale</a:t>
            </a:r>
            <a:r>
              <a:rPr lang="en-US" sz="2000" dirty="0"/>
              <a:t>. </a:t>
            </a:r>
            <a:r>
              <a:rPr lang="en-US" sz="2000" dirty="0" err="1"/>
              <a:t>Nonostante</a:t>
            </a:r>
            <a:r>
              <a:rPr lang="en-US" sz="2000" dirty="0"/>
              <a:t> </a:t>
            </a:r>
            <a:r>
              <a:rPr lang="en-US" sz="2000" dirty="0" err="1"/>
              <a:t>l'intento</a:t>
            </a:r>
            <a:r>
              <a:rPr lang="en-US" sz="2000" dirty="0"/>
              <a:t> </a:t>
            </a:r>
            <a:r>
              <a:rPr lang="en-US" sz="2000" dirty="0" err="1"/>
              <a:t>democratico</a:t>
            </a:r>
            <a:r>
              <a:rPr lang="en-US" sz="2000" dirty="0"/>
              <a:t>, la Repubblica </a:t>
            </a:r>
            <a:r>
              <a:rPr lang="en-US" sz="2000" dirty="0" err="1"/>
              <a:t>dovette</a:t>
            </a:r>
            <a:r>
              <a:rPr lang="en-US" sz="2000" dirty="0"/>
              <a:t> </a:t>
            </a:r>
            <a:r>
              <a:rPr lang="en-US" sz="2000" dirty="0" err="1"/>
              <a:t>affrontare</a:t>
            </a:r>
            <a:r>
              <a:rPr lang="en-US" sz="2000" dirty="0"/>
              <a:t> fin da subito </a:t>
            </a:r>
            <a:r>
              <a:rPr lang="en-US" sz="2000" dirty="0" err="1"/>
              <a:t>gravi</a:t>
            </a:r>
            <a:r>
              <a:rPr lang="en-US" sz="2000" dirty="0"/>
              <a:t> </a:t>
            </a:r>
            <a:r>
              <a:rPr lang="en-US" sz="2000" dirty="0" err="1"/>
              <a:t>problemi</a:t>
            </a:r>
            <a:r>
              <a:rPr lang="en-US" sz="2000" dirty="0"/>
              <a:t> di </a:t>
            </a:r>
            <a:r>
              <a:rPr lang="en-US" sz="2000" dirty="0" err="1"/>
              <a:t>instabilità</a:t>
            </a:r>
            <a:r>
              <a:rPr lang="en-US" sz="2000" dirty="0"/>
              <a:t> </a:t>
            </a:r>
            <a:r>
              <a:rPr lang="en-US" sz="2000" dirty="0" err="1"/>
              <a:t>politica</a:t>
            </a:r>
            <a:r>
              <a:rPr lang="en-US" sz="2000" dirty="0"/>
              <a:t>. Diversi </a:t>
            </a:r>
            <a:r>
              <a:rPr lang="en-US" sz="2000" dirty="0" err="1"/>
              <a:t>partiti</a:t>
            </a:r>
            <a:r>
              <a:rPr lang="en-US" sz="2000" dirty="0"/>
              <a:t> e </a:t>
            </a:r>
            <a:r>
              <a:rPr lang="en-US" sz="2000" dirty="0" err="1"/>
              <a:t>gruppi</a:t>
            </a:r>
            <a:r>
              <a:rPr lang="en-US" sz="2000" dirty="0"/>
              <a:t> </a:t>
            </a:r>
            <a:r>
              <a:rPr lang="en-US" sz="2000" dirty="0" err="1"/>
              <a:t>politici</a:t>
            </a:r>
            <a:r>
              <a:rPr lang="en-US" sz="2000" dirty="0"/>
              <a:t> </a:t>
            </a:r>
            <a:r>
              <a:rPr lang="en-US" sz="2000" dirty="0" err="1"/>
              <a:t>si</a:t>
            </a:r>
            <a:r>
              <a:rPr lang="en-US" sz="2000" dirty="0"/>
              <a:t> </a:t>
            </a:r>
            <a:r>
              <a:rPr lang="en-US" sz="2000" dirty="0" err="1"/>
              <a:t>contendevano</a:t>
            </a:r>
            <a:r>
              <a:rPr lang="en-US" sz="2000" dirty="0"/>
              <a:t> il </a:t>
            </a:r>
            <a:r>
              <a:rPr lang="en-US" sz="2000" dirty="0" err="1"/>
              <a:t>potere</a:t>
            </a:r>
            <a:r>
              <a:rPr lang="en-US" sz="2000" dirty="0"/>
              <a:t>, e </a:t>
            </a:r>
            <a:r>
              <a:rPr lang="en-US" sz="2000" dirty="0" err="1"/>
              <a:t>forze</a:t>
            </a:r>
            <a:r>
              <a:rPr lang="en-US" sz="2000" dirty="0"/>
              <a:t> </a:t>
            </a:r>
            <a:r>
              <a:rPr lang="en-US" sz="2000" dirty="0" err="1"/>
              <a:t>influenti</a:t>
            </a:r>
            <a:r>
              <a:rPr lang="en-US" sz="2000" dirty="0"/>
              <a:t> come </a:t>
            </a:r>
            <a:r>
              <a:rPr lang="en-US" sz="2000" dirty="0" err="1"/>
              <a:t>i</a:t>
            </a:r>
            <a:r>
              <a:rPr lang="en-US" sz="2000" dirty="0"/>
              <a:t> </a:t>
            </a:r>
            <a:r>
              <a:rPr lang="en-US" sz="2000" dirty="0" err="1"/>
              <a:t>grandi</a:t>
            </a:r>
            <a:r>
              <a:rPr lang="en-US" sz="2000" dirty="0"/>
              <a:t> </a:t>
            </a:r>
            <a:r>
              <a:rPr lang="en-US" sz="2000" dirty="0" err="1"/>
              <a:t>proprietari</a:t>
            </a:r>
            <a:r>
              <a:rPr lang="en-US" sz="2000" dirty="0"/>
              <a:t> </a:t>
            </a:r>
            <a:r>
              <a:rPr lang="en-US" sz="2000" dirty="0" err="1"/>
              <a:t>terrieri</a:t>
            </a:r>
            <a:r>
              <a:rPr lang="en-US" sz="2000" dirty="0"/>
              <a:t>, </a:t>
            </a:r>
            <a:r>
              <a:rPr lang="en-US" sz="2000" dirty="0" err="1"/>
              <a:t>gli</a:t>
            </a:r>
            <a:r>
              <a:rPr lang="en-US" sz="2000" dirty="0"/>
              <a:t> </a:t>
            </a:r>
            <a:r>
              <a:rPr lang="en-US" sz="2000" dirty="0" err="1"/>
              <a:t>industriali</a:t>
            </a:r>
            <a:r>
              <a:rPr lang="en-US" sz="2000" dirty="0"/>
              <a:t> e </a:t>
            </a:r>
            <a:r>
              <a:rPr lang="en-US" sz="2000" dirty="0" err="1"/>
              <a:t>i</a:t>
            </a:r>
            <a:r>
              <a:rPr lang="en-US" sz="2000" dirty="0"/>
              <a:t> </a:t>
            </a:r>
            <a:r>
              <a:rPr lang="en-US" sz="2000" dirty="0" err="1"/>
              <a:t>militari</a:t>
            </a:r>
            <a:r>
              <a:rPr lang="en-US" sz="2000" dirty="0"/>
              <a:t> </a:t>
            </a:r>
            <a:r>
              <a:rPr lang="en-US" sz="2000" dirty="0" err="1"/>
              <a:t>continuavano</a:t>
            </a:r>
            <a:r>
              <a:rPr lang="en-US" sz="2000" dirty="0"/>
              <a:t> a </a:t>
            </a:r>
            <a:r>
              <a:rPr lang="en-US" sz="2000" dirty="0" err="1"/>
              <a:t>desiderare</a:t>
            </a:r>
            <a:r>
              <a:rPr lang="en-US" sz="2000" dirty="0"/>
              <a:t> un </a:t>
            </a:r>
            <a:r>
              <a:rPr lang="en-US" sz="2000" dirty="0" err="1"/>
              <a:t>sistema</a:t>
            </a:r>
            <a:r>
              <a:rPr lang="en-US" sz="2000" dirty="0"/>
              <a:t> </a:t>
            </a:r>
            <a:r>
              <a:rPr lang="en-US" sz="2000" dirty="0" err="1"/>
              <a:t>più</a:t>
            </a:r>
            <a:r>
              <a:rPr lang="en-US" sz="2000" dirty="0"/>
              <a:t> </a:t>
            </a:r>
            <a:r>
              <a:rPr lang="en-US" sz="2000" dirty="0" err="1"/>
              <a:t>autoritario</a:t>
            </a:r>
            <a:r>
              <a:rPr lang="en-US" sz="2000" dirty="0"/>
              <a:t>.</a:t>
            </a:r>
          </a:p>
        </p:txBody>
      </p:sp>
    </p:spTree>
    <p:extLst>
      <p:ext uri="{BB962C8B-B14F-4D97-AF65-F5344CB8AC3E}">
        <p14:creationId xmlns:p14="http://schemas.microsoft.com/office/powerpoint/2010/main" val="294030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9928D8-7D90-6E5D-F5EB-1691A7FFB369}"/>
              </a:ext>
            </a:extLst>
          </p:cNvPr>
          <p:cNvSpPr>
            <a:spLocks noGrp="1"/>
          </p:cNvSpPr>
          <p:nvPr>
            <p:ph type="title"/>
          </p:nvPr>
        </p:nvSpPr>
        <p:spPr/>
        <p:txBody>
          <a:bodyPr/>
          <a:lstStyle/>
          <a:p>
            <a:r>
              <a:rPr lang="it-IT"/>
              <a:t>Il Partito Nazionalsocialista e l'Ideologia di Hitler</a:t>
            </a:r>
            <a:endParaRPr lang="it-IT" dirty="0"/>
          </a:p>
        </p:txBody>
      </p:sp>
      <p:sp>
        <p:nvSpPr>
          <p:cNvPr id="3" name="Segnaposto contenuto 2">
            <a:extLst>
              <a:ext uri="{FF2B5EF4-FFF2-40B4-BE49-F238E27FC236}">
                <a16:creationId xmlns:a16="http://schemas.microsoft.com/office/drawing/2014/main" id="{33949D7E-8C00-D866-9C9F-543E6516FE43}"/>
              </a:ext>
            </a:extLst>
          </p:cNvPr>
          <p:cNvSpPr>
            <a:spLocks noGrp="1"/>
          </p:cNvSpPr>
          <p:nvPr>
            <p:ph sz="half" idx="1"/>
          </p:nvPr>
        </p:nvSpPr>
        <p:spPr/>
        <p:txBody>
          <a:bodyPr>
            <a:normAutofit/>
          </a:bodyPr>
          <a:lstStyle/>
          <a:p>
            <a:pPr algn="just"/>
            <a:r>
              <a:rPr lang="it-IT" sz="2000"/>
              <a:t>In questo difficile contesto, crebbe l'influenza del Partito Nazionalsocialista Tedesco dei Lavoratori, guidato da Adolf Hitler. L'ideologia nazista era fortemente nazionalista, razzista e antisemita. Si basava sull'idea della superiorità di una presunta "razza ariana" tedesca e sull'odio verso gli ebrei, accusati ingiustamente di molti problemi del paese</a:t>
            </a:r>
            <a:endParaRPr lang="it-IT" sz="2000" dirty="0"/>
          </a:p>
        </p:txBody>
      </p:sp>
      <p:pic>
        <p:nvPicPr>
          <p:cNvPr id="5122" name="Picture 2" descr="La Stampa durante il Regime Nazista | Enciclopedia dell'Olocausto">
            <a:extLst>
              <a:ext uri="{FF2B5EF4-FFF2-40B4-BE49-F238E27FC236}">
                <a16:creationId xmlns:a16="http://schemas.microsoft.com/office/drawing/2014/main" id="{C1C29012-B07C-FDAB-8DD8-E941842B286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88075" y="2239348"/>
            <a:ext cx="5422900" cy="360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76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Rectangle 13">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Rectangle 17">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useBgFill="1">
        <p:nvSpPr>
          <p:cNvPr id="20" name="Rectangle 19">
            <a:extLst>
              <a:ext uri="{FF2B5EF4-FFF2-40B4-BE49-F238E27FC236}">
                <a16:creationId xmlns:a16="http://schemas.microsoft.com/office/drawing/2014/main" id="{325A0672-A00B-4963-A6A1-170BBE229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1DAA220-8B8B-96F7-F38E-E718A1B6161F}"/>
              </a:ext>
            </a:extLst>
          </p:cNvPr>
          <p:cNvSpPr>
            <a:spLocks noGrp="1"/>
          </p:cNvSpPr>
          <p:nvPr>
            <p:ph type="title"/>
          </p:nvPr>
        </p:nvSpPr>
        <p:spPr>
          <a:xfrm>
            <a:off x="581192" y="702156"/>
            <a:ext cx="7225075" cy="1013800"/>
          </a:xfrm>
        </p:spPr>
        <p:txBody>
          <a:bodyPr vert="horz" lIns="91440" tIns="45720" rIns="91440" bIns="45720" rtlCol="0" anchor="b">
            <a:normAutofit/>
          </a:bodyPr>
          <a:lstStyle/>
          <a:p>
            <a:r>
              <a:rPr lang="en-US">
                <a:solidFill>
                  <a:schemeClr val="accent1"/>
                </a:solidFill>
              </a:rPr>
              <a:t>Come il Nazismo Ottenne Consenso</a:t>
            </a:r>
          </a:p>
        </p:txBody>
      </p:sp>
      <p:grpSp>
        <p:nvGrpSpPr>
          <p:cNvPr id="22" name="Group 21">
            <a:extLst>
              <a:ext uri="{FF2B5EF4-FFF2-40B4-BE49-F238E27FC236}">
                <a16:creationId xmlns:a16="http://schemas.microsoft.com/office/drawing/2014/main" id="{E8923A14-6C7A-45FB-A5F1-2D27670256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3" name="Rectangle 22">
              <a:extLst>
                <a:ext uri="{FF2B5EF4-FFF2-40B4-BE49-F238E27FC236}">
                  <a16:creationId xmlns:a16="http://schemas.microsoft.com/office/drawing/2014/main" id="{227738C0-CF5C-4616-B33E-C988DE11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4" name="Rectangle 23">
              <a:extLst>
                <a:ext uri="{FF2B5EF4-FFF2-40B4-BE49-F238E27FC236}">
                  <a16:creationId xmlns:a16="http://schemas.microsoft.com/office/drawing/2014/main" id="{784B4E1F-1F78-4844-B851-9410BA47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5" name="Rectangle 24">
              <a:extLst>
                <a:ext uri="{FF2B5EF4-FFF2-40B4-BE49-F238E27FC236}">
                  <a16:creationId xmlns:a16="http://schemas.microsoft.com/office/drawing/2014/main" id="{4B4AE0E5-28A2-4386-BC9B-71ABF523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3" name="Segnaposto contenuto 2">
            <a:extLst>
              <a:ext uri="{FF2B5EF4-FFF2-40B4-BE49-F238E27FC236}">
                <a16:creationId xmlns:a16="http://schemas.microsoft.com/office/drawing/2014/main" id="{32A2FA07-815C-73B2-48F4-78389BE66D27}"/>
              </a:ext>
            </a:extLst>
          </p:cNvPr>
          <p:cNvSpPr>
            <a:spLocks noGrp="1"/>
          </p:cNvSpPr>
          <p:nvPr>
            <p:ph sz="half" idx="1"/>
          </p:nvPr>
        </p:nvSpPr>
        <p:spPr>
          <a:xfrm>
            <a:off x="581194" y="1896533"/>
            <a:ext cx="7225074" cy="3962266"/>
          </a:xfrm>
        </p:spPr>
        <p:txBody>
          <a:bodyPr vert="horz" lIns="91440" tIns="45720" rIns="91440" bIns="45720" rtlCol="0" anchor="ctr">
            <a:normAutofit/>
          </a:bodyPr>
          <a:lstStyle/>
          <a:p>
            <a:pPr algn="just"/>
            <a:r>
              <a:rPr lang="en-US" sz="2000" dirty="0" err="1"/>
              <a:t>Inizialmente</a:t>
            </a:r>
            <a:r>
              <a:rPr lang="en-US" sz="2000" dirty="0"/>
              <a:t> un </a:t>
            </a:r>
            <a:r>
              <a:rPr lang="en-US" sz="2000" dirty="0" err="1"/>
              <a:t>partito</a:t>
            </a:r>
            <a:r>
              <a:rPr lang="en-US" sz="2000" dirty="0"/>
              <a:t> piccolo, il </a:t>
            </a:r>
            <a:r>
              <a:rPr lang="en-US" sz="2000" dirty="0" err="1"/>
              <a:t>Nazismo</a:t>
            </a:r>
            <a:r>
              <a:rPr lang="en-US" sz="2000" dirty="0"/>
              <a:t> </a:t>
            </a:r>
            <a:r>
              <a:rPr lang="en-US" sz="2000" dirty="0" err="1"/>
              <a:t>riuscì</a:t>
            </a:r>
            <a:r>
              <a:rPr lang="en-US" sz="2000" dirty="0"/>
              <a:t> a </a:t>
            </a:r>
            <a:r>
              <a:rPr lang="en-US" sz="2000" dirty="0" err="1"/>
              <a:t>conquistare</a:t>
            </a:r>
            <a:r>
              <a:rPr lang="en-US" sz="2000" dirty="0"/>
              <a:t> sempre </a:t>
            </a:r>
            <a:r>
              <a:rPr lang="en-US" sz="2000" dirty="0" err="1"/>
              <a:t>più</a:t>
            </a:r>
            <a:r>
              <a:rPr lang="en-US" sz="2000" dirty="0"/>
              <a:t> </a:t>
            </a:r>
            <a:r>
              <a:rPr lang="en-US" sz="2000" dirty="0" err="1"/>
              <a:t>consenso</a:t>
            </a:r>
            <a:r>
              <a:rPr lang="en-US" sz="2000" dirty="0"/>
              <a:t>. </a:t>
            </a:r>
            <a:r>
              <a:rPr lang="en-US" sz="2000" dirty="0" err="1"/>
              <a:t>Sfruttò</a:t>
            </a:r>
            <a:r>
              <a:rPr lang="en-US" sz="2000" dirty="0"/>
              <a:t> la </a:t>
            </a:r>
            <a:r>
              <a:rPr lang="en-US" sz="2000" dirty="0" err="1"/>
              <a:t>crisi</a:t>
            </a:r>
            <a:r>
              <a:rPr lang="en-US" sz="2000" dirty="0"/>
              <a:t> </a:t>
            </a:r>
            <a:r>
              <a:rPr lang="en-US" sz="2000" dirty="0" err="1"/>
              <a:t>economica</a:t>
            </a:r>
            <a:r>
              <a:rPr lang="en-US" sz="2000" dirty="0"/>
              <a:t> del 1929 e la </a:t>
            </a:r>
            <a:r>
              <a:rPr lang="en-US" sz="2000" dirty="0" err="1"/>
              <a:t>rabbia</a:t>
            </a:r>
            <a:r>
              <a:rPr lang="en-US" sz="2000" dirty="0"/>
              <a:t> </a:t>
            </a:r>
            <a:r>
              <a:rPr lang="en-US" sz="2000" dirty="0" err="1"/>
              <a:t>popolare</a:t>
            </a:r>
            <a:r>
              <a:rPr lang="en-US" sz="2000" dirty="0"/>
              <a:t> per le </a:t>
            </a:r>
            <a:r>
              <a:rPr lang="en-US" sz="2000" dirty="0" err="1"/>
              <a:t>condizioni</a:t>
            </a:r>
            <a:r>
              <a:rPr lang="en-US" sz="2000" dirty="0"/>
              <a:t> del </a:t>
            </a:r>
            <a:r>
              <a:rPr lang="en-US" sz="2000" dirty="0" err="1"/>
              <a:t>dopoguerra</a:t>
            </a:r>
            <a:r>
              <a:rPr lang="en-US" sz="2000" dirty="0"/>
              <a:t>. I </a:t>
            </a:r>
            <a:r>
              <a:rPr lang="en-US" sz="2000" dirty="0" err="1"/>
              <a:t>nazisti</a:t>
            </a:r>
            <a:r>
              <a:rPr lang="en-US" sz="2000" dirty="0"/>
              <a:t> </a:t>
            </a:r>
            <a:r>
              <a:rPr lang="en-US" sz="2000" dirty="0" err="1"/>
              <a:t>promettevano</a:t>
            </a:r>
            <a:r>
              <a:rPr lang="en-US" sz="2000" dirty="0"/>
              <a:t> di </a:t>
            </a:r>
            <a:r>
              <a:rPr lang="en-US" sz="2000" dirty="0" err="1"/>
              <a:t>risolvere</a:t>
            </a:r>
            <a:r>
              <a:rPr lang="en-US" sz="2000" dirty="0"/>
              <a:t> </a:t>
            </a:r>
            <a:r>
              <a:rPr lang="en-US" sz="2000" dirty="0" err="1"/>
              <a:t>i</a:t>
            </a:r>
            <a:r>
              <a:rPr lang="en-US" sz="2000" dirty="0"/>
              <a:t> </a:t>
            </a:r>
            <a:r>
              <a:rPr lang="en-US" sz="2000" dirty="0" err="1"/>
              <a:t>problemi</a:t>
            </a:r>
            <a:r>
              <a:rPr lang="en-US" sz="2000" dirty="0"/>
              <a:t> </a:t>
            </a:r>
            <a:r>
              <a:rPr lang="en-US" sz="2000" dirty="0" err="1"/>
              <a:t>della</a:t>
            </a:r>
            <a:r>
              <a:rPr lang="en-US" sz="2000" dirty="0"/>
              <a:t> Germania, </a:t>
            </a:r>
            <a:r>
              <a:rPr lang="en-US" sz="2000" dirty="0" err="1"/>
              <a:t>attirando</a:t>
            </a:r>
            <a:r>
              <a:rPr lang="en-US" sz="2000" dirty="0"/>
              <a:t> </a:t>
            </a:r>
            <a:r>
              <a:rPr lang="en-US" sz="2000" dirty="0" err="1"/>
              <a:t>sia</a:t>
            </a:r>
            <a:r>
              <a:rPr lang="en-US" sz="2000" dirty="0"/>
              <a:t> </a:t>
            </a:r>
            <a:r>
              <a:rPr lang="en-US" sz="2000" dirty="0" err="1"/>
              <a:t>i</a:t>
            </a:r>
            <a:r>
              <a:rPr lang="en-US" sz="2000" dirty="0"/>
              <a:t> </a:t>
            </a:r>
            <a:r>
              <a:rPr lang="en-US" sz="2000" dirty="0" err="1"/>
              <a:t>disoccupati</a:t>
            </a:r>
            <a:r>
              <a:rPr lang="en-US" sz="2000" dirty="0"/>
              <a:t> e </a:t>
            </a:r>
            <a:r>
              <a:rPr lang="en-US" sz="2000" dirty="0" err="1"/>
              <a:t>i</a:t>
            </a:r>
            <a:r>
              <a:rPr lang="en-US" sz="2000" dirty="0"/>
              <a:t> </a:t>
            </a:r>
            <a:r>
              <a:rPr lang="en-US" sz="2000" dirty="0" err="1"/>
              <a:t>ceti</a:t>
            </a:r>
            <a:r>
              <a:rPr lang="en-US" sz="2000" dirty="0"/>
              <a:t> </a:t>
            </a:r>
            <a:r>
              <a:rPr lang="en-US" sz="2000" dirty="0" err="1"/>
              <a:t>popolari</a:t>
            </a:r>
            <a:r>
              <a:rPr lang="en-US" sz="2000" dirty="0"/>
              <a:t> </a:t>
            </a:r>
            <a:r>
              <a:rPr lang="en-US" sz="2000" dirty="0" err="1"/>
              <a:t>sia</a:t>
            </a:r>
            <a:r>
              <a:rPr lang="en-US" sz="2000" dirty="0"/>
              <a:t> </a:t>
            </a:r>
            <a:r>
              <a:rPr lang="en-US" sz="2000" dirty="0" err="1"/>
              <a:t>parte</a:t>
            </a:r>
            <a:r>
              <a:rPr lang="en-US" sz="2000" dirty="0"/>
              <a:t> </a:t>
            </a:r>
            <a:r>
              <a:rPr lang="en-US" sz="2000" dirty="0" err="1"/>
              <a:t>degli</a:t>
            </a:r>
            <a:r>
              <a:rPr lang="en-US" sz="2000" dirty="0"/>
              <a:t> </a:t>
            </a:r>
            <a:r>
              <a:rPr lang="en-US" sz="2000" dirty="0" err="1"/>
              <a:t>industriali</a:t>
            </a:r>
            <a:r>
              <a:rPr lang="en-US" sz="2000" dirty="0"/>
              <a:t> e </a:t>
            </a:r>
            <a:r>
              <a:rPr lang="en-US" sz="2000" dirty="0" err="1"/>
              <a:t>proprietari</a:t>
            </a:r>
            <a:r>
              <a:rPr lang="en-US" sz="2000" dirty="0"/>
              <a:t> </a:t>
            </a:r>
            <a:r>
              <a:rPr lang="en-US" sz="2000" dirty="0" err="1"/>
              <a:t>terrieri</a:t>
            </a:r>
            <a:r>
              <a:rPr lang="en-US" sz="2000" dirty="0"/>
              <a:t> </a:t>
            </a:r>
            <a:r>
              <a:rPr lang="en-US" sz="2000" dirty="0" err="1"/>
              <a:t>che</a:t>
            </a:r>
            <a:r>
              <a:rPr lang="en-US" sz="2000" dirty="0"/>
              <a:t> </a:t>
            </a:r>
            <a:r>
              <a:rPr lang="en-US" sz="2000" dirty="0" err="1"/>
              <a:t>temevano</a:t>
            </a:r>
            <a:r>
              <a:rPr lang="en-US" sz="2000" dirty="0"/>
              <a:t> il </a:t>
            </a:r>
            <a:r>
              <a:rPr lang="en-US" sz="2000" dirty="0" err="1"/>
              <a:t>comunismo</a:t>
            </a:r>
            <a:r>
              <a:rPr lang="en-US" sz="2000" dirty="0"/>
              <a:t>. I loro </a:t>
            </a:r>
            <a:r>
              <a:rPr lang="en-US" sz="2000" dirty="0" err="1"/>
              <a:t>voti</a:t>
            </a:r>
            <a:r>
              <a:rPr lang="en-US" sz="2000" dirty="0"/>
              <a:t> </a:t>
            </a:r>
            <a:r>
              <a:rPr lang="en-US" sz="2000" dirty="0" err="1"/>
              <a:t>aumentarono</a:t>
            </a:r>
            <a:r>
              <a:rPr lang="en-US" sz="2000" dirty="0"/>
              <a:t> dal 2% </a:t>
            </a:r>
            <a:r>
              <a:rPr lang="en-US" sz="2000" dirty="0" err="1"/>
              <a:t>nel</a:t>
            </a:r>
            <a:r>
              <a:rPr lang="en-US" sz="2000" dirty="0"/>
              <a:t> 1928 al 18,3% </a:t>
            </a:r>
            <a:r>
              <a:rPr lang="en-US" sz="2000" dirty="0" err="1"/>
              <a:t>nel</a:t>
            </a:r>
            <a:r>
              <a:rPr lang="en-US" sz="2000" dirty="0"/>
              <a:t> 1930.</a:t>
            </a:r>
          </a:p>
        </p:txBody>
      </p:sp>
      <p:pic>
        <p:nvPicPr>
          <p:cNvPr id="7" name="Segnaposto contenuto 6">
            <a:extLst>
              <a:ext uri="{FF2B5EF4-FFF2-40B4-BE49-F238E27FC236}">
                <a16:creationId xmlns:a16="http://schemas.microsoft.com/office/drawing/2014/main" id="{EB970993-36DF-3F69-56E0-30336735F2A6}"/>
              </a:ext>
            </a:extLst>
          </p:cNvPr>
          <p:cNvPicPr>
            <a:picLocks noGrp="1" noChangeAspect="1"/>
          </p:cNvPicPr>
          <p:nvPr>
            <p:ph sz="half" idx="2"/>
          </p:nvPr>
        </p:nvPicPr>
        <p:blipFill>
          <a:blip r:embed="rId2"/>
          <a:srcRect l="12130" r="41454" b="-2"/>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172452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7" name="Rectangle 7174">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188" name="Rectangle 7176">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189" name="Rectangle 7178">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190" name="Rectangle 7180">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50D835A3-4A50-9CD5-6A2E-EF64734AF7D1}"/>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Hitler Cancelliere: La Strada verso la </a:t>
            </a:r>
            <a:r>
              <a:rPr lang="en-US" dirty="0" err="1"/>
              <a:t>Dittatura</a:t>
            </a:r>
            <a:endParaRPr lang="en-US" dirty="0"/>
          </a:p>
        </p:txBody>
      </p:sp>
      <p:sp>
        <p:nvSpPr>
          <p:cNvPr id="7191" name="Rectangle 7182">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emoria: il 30 gennaio 1933 Adolf Hitler diventa cancelliere del Reich -  Remocontro">
            <a:extLst>
              <a:ext uri="{FF2B5EF4-FFF2-40B4-BE49-F238E27FC236}">
                <a16:creationId xmlns:a16="http://schemas.microsoft.com/office/drawing/2014/main" id="{0585CBF6-ECF3-490B-7A25-A0336AEF14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7225" y="2696908"/>
            <a:ext cx="4962525" cy="297751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7E99215F-77D3-A18A-C90B-E7487AAECA71}"/>
              </a:ext>
            </a:extLst>
          </p:cNvPr>
          <p:cNvSpPr>
            <a:spLocks noGrp="1"/>
          </p:cNvSpPr>
          <p:nvPr>
            <p:ph sz="half" idx="1"/>
          </p:nvPr>
        </p:nvSpPr>
        <p:spPr>
          <a:xfrm>
            <a:off x="6335805" y="2180496"/>
            <a:ext cx="5275001" cy="4045683"/>
          </a:xfrm>
        </p:spPr>
        <p:txBody>
          <a:bodyPr vert="horz" lIns="91440" tIns="45720" rIns="91440" bIns="45720" rtlCol="0" anchor="ctr">
            <a:normAutofit/>
          </a:bodyPr>
          <a:lstStyle/>
          <a:p>
            <a:pPr algn="just"/>
            <a:r>
              <a:rPr lang="en-US" sz="2000" dirty="0"/>
              <a:t> Il 30 </a:t>
            </a:r>
            <a:r>
              <a:rPr lang="en-US" sz="2000" dirty="0" err="1"/>
              <a:t>gennaio</a:t>
            </a:r>
            <a:r>
              <a:rPr lang="en-US" sz="2000" dirty="0"/>
              <a:t> 1933, il Presidente Hindenburg </a:t>
            </a:r>
            <a:r>
              <a:rPr lang="en-US" sz="2000" dirty="0" err="1"/>
              <a:t>nominò</a:t>
            </a:r>
            <a:r>
              <a:rPr lang="en-US" sz="2000" dirty="0"/>
              <a:t> Adolf Hitler Cancelliere. </a:t>
            </a:r>
            <a:r>
              <a:rPr lang="en-US" sz="2000" dirty="0" err="1"/>
              <a:t>Questo</a:t>
            </a:r>
            <a:r>
              <a:rPr lang="en-US" sz="2000" dirty="0"/>
              <a:t> fu un </a:t>
            </a:r>
            <a:r>
              <a:rPr lang="en-US" sz="2000" dirty="0" err="1"/>
              <a:t>momento</a:t>
            </a:r>
            <a:r>
              <a:rPr lang="en-US" sz="2000" dirty="0"/>
              <a:t> </a:t>
            </a:r>
            <a:r>
              <a:rPr lang="en-US" sz="2000" dirty="0" err="1"/>
              <a:t>cruciale</a:t>
            </a:r>
            <a:r>
              <a:rPr lang="en-US" sz="2000" dirty="0"/>
              <a:t>. </a:t>
            </a:r>
            <a:r>
              <a:rPr lang="en-US" sz="2000" dirty="0" err="1"/>
              <a:t>Sebbene</a:t>
            </a:r>
            <a:r>
              <a:rPr lang="en-US" sz="2000" dirty="0"/>
              <a:t> </a:t>
            </a:r>
            <a:r>
              <a:rPr lang="en-US" sz="2000" dirty="0" err="1"/>
              <a:t>all'inizio</a:t>
            </a:r>
            <a:r>
              <a:rPr lang="en-US" sz="2000" dirty="0"/>
              <a:t> </a:t>
            </a:r>
            <a:r>
              <a:rPr lang="en-US" sz="2000" dirty="0" err="1"/>
              <a:t>guidasse</a:t>
            </a:r>
            <a:r>
              <a:rPr lang="en-US" sz="2000" dirty="0"/>
              <a:t> un </a:t>
            </a:r>
            <a:r>
              <a:rPr lang="en-US" sz="2000" dirty="0" err="1"/>
              <a:t>governo</a:t>
            </a:r>
            <a:r>
              <a:rPr lang="en-US" sz="2000" dirty="0"/>
              <a:t> di </a:t>
            </a:r>
            <a:r>
              <a:rPr lang="en-US" sz="2000" dirty="0" err="1"/>
              <a:t>coalizione</a:t>
            </a:r>
            <a:r>
              <a:rPr lang="en-US" sz="2000" dirty="0"/>
              <a:t>, in </a:t>
            </a:r>
            <a:r>
              <a:rPr lang="en-US" sz="2000" dirty="0" err="1"/>
              <a:t>pochi</a:t>
            </a:r>
            <a:r>
              <a:rPr lang="en-US" sz="2000" dirty="0"/>
              <a:t> </a:t>
            </a:r>
            <a:r>
              <a:rPr lang="en-US" sz="2000" dirty="0" err="1"/>
              <a:t>mesi</a:t>
            </a:r>
            <a:r>
              <a:rPr lang="en-US" sz="2000" dirty="0"/>
              <a:t> </a:t>
            </a:r>
            <a:r>
              <a:rPr lang="en-US" sz="2000" dirty="0" err="1"/>
              <a:t>i</a:t>
            </a:r>
            <a:r>
              <a:rPr lang="en-US" sz="2000" dirty="0"/>
              <a:t> </a:t>
            </a:r>
            <a:r>
              <a:rPr lang="en-US" sz="2000" dirty="0" err="1"/>
              <a:t>nazisti</a:t>
            </a:r>
            <a:r>
              <a:rPr lang="en-US" sz="2000" dirty="0"/>
              <a:t> </a:t>
            </a:r>
            <a:r>
              <a:rPr lang="en-US" sz="2000" dirty="0" err="1"/>
              <a:t>eliminarono</a:t>
            </a:r>
            <a:r>
              <a:rPr lang="en-US" sz="2000" dirty="0"/>
              <a:t> </a:t>
            </a:r>
            <a:r>
              <a:rPr lang="en-US" sz="2000" dirty="0" err="1"/>
              <a:t>ogni</a:t>
            </a:r>
            <a:r>
              <a:rPr lang="en-US" sz="2000" dirty="0"/>
              <a:t> forma di </a:t>
            </a:r>
            <a:r>
              <a:rPr lang="en-US" sz="2000" dirty="0" err="1"/>
              <a:t>opposizione</a:t>
            </a:r>
            <a:r>
              <a:rPr lang="en-US" sz="2000" dirty="0"/>
              <a:t>. </a:t>
            </a:r>
            <a:r>
              <a:rPr lang="en-US" sz="2000" dirty="0" err="1"/>
              <a:t>Usando</a:t>
            </a:r>
            <a:r>
              <a:rPr lang="en-US" sz="2000" dirty="0"/>
              <a:t> </a:t>
            </a:r>
            <a:r>
              <a:rPr lang="en-US" sz="2000" dirty="0" err="1"/>
              <a:t>leggi</a:t>
            </a:r>
            <a:r>
              <a:rPr lang="en-US" sz="2000" dirty="0"/>
              <a:t> </a:t>
            </a:r>
            <a:r>
              <a:rPr lang="en-US" sz="2000" dirty="0" err="1"/>
              <a:t>speciali</a:t>
            </a:r>
            <a:r>
              <a:rPr lang="en-US" sz="2000" dirty="0"/>
              <a:t> e la </a:t>
            </a:r>
            <a:r>
              <a:rPr lang="en-US" sz="2000" dirty="0" err="1"/>
              <a:t>violenza</a:t>
            </a:r>
            <a:r>
              <a:rPr lang="en-US" sz="2000" dirty="0"/>
              <a:t>, </a:t>
            </a:r>
            <a:r>
              <a:rPr lang="en-US" sz="2000" dirty="0" err="1"/>
              <a:t>smantellarono</a:t>
            </a:r>
            <a:r>
              <a:rPr lang="en-US" sz="2000" dirty="0"/>
              <a:t> </a:t>
            </a:r>
            <a:r>
              <a:rPr lang="en-US" sz="2000" dirty="0" err="1"/>
              <a:t>rapidamente</a:t>
            </a:r>
            <a:r>
              <a:rPr lang="en-US" sz="2000" dirty="0"/>
              <a:t> le </a:t>
            </a:r>
            <a:r>
              <a:rPr lang="en-US" sz="2000" dirty="0" err="1"/>
              <a:t>istituzioni</a:t>
            </a:r>
            <a:r>
              <a:rPr lang="en-US" sz="2000" dirty="0"/>
              <a:t> </a:t>
            </a:r>
            <a:r>
              <a:rPr lang="en-US" sz="2000" dirty="0" err="1"/>
              <a:t>democratiche</a:t>
            </a:r>
            <a:r>
              <a:rPr lang="en-US" sz="2000" dirty="0"/>
              <a:t> </a:t>
            </a:r>
            <a:r>
              <a:rPr lang="en-US" sz="2000" dirty="0" err="1"/>
              <a:t>della</a:t>
            </a:r>
            <a:r>
              <a:rPr lang="en-US" sz="2000" dirty="0"/>
              <a:t> Repubblica di Weimar.</a:t>
            </a:r>
          </a:p>
        </p:txBody>
      </p:sp>
    </p:spTree>
    <p:extLst>
      <p:ext uri="{BB962C8B-B14F-4D97-AF65-F5344CB8AC3E}">
        <p14:creationId xmlns:p14="http://schemas.microsoft.com/office/powerpoint/2010/main" val="99428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277DD7-73BF-9A3C-C52A-33B48CEAF66E}"/>
              </a:ext>
            </a:extLst>
          </p:cNvPr>
          <p:cNvSpPr>
            <a:spLocks noGrp="1"/>
          </p:cNvSpPr>
          <p:nvPr>
            <p:ph type="title"/>
          </p:nvPr>
        </p:nvSpPr>
        <p:spPr/>
        <p:txBody>
          <a:bodyPr/>
          <a:lstStyle/>
          <a:p>
            <a:r>
              <a:rPr lang="it-IT"/>
              <a:t>L'Instaurazione del Regime Totalitario</a:t>
            </a:r>
            <a:endParaRPr lang="it-IT" dirty="0"/>
          </a:p>
        </p:txBody>
      </p:sp>
      <p:sp>
        <p:nvSpPr>
          <p:cNvPr id="3" name="Segnaposto contenuto 2">
            <a:extLst>
              <a:ext uri="{FF2B5EF4-FFF2-40B4-BE49-F238E27FC236}">
                <a16:creationId xmlns:a16="http://schemas.microsoft.com/office/drawing/2014/main" id="{16AC2CA0-BA1F-308F-A0B6-BF05782A4B1E}"/>
              </a:ext>
            </a:extLst>
          </p:cNvPr>
          <p:cNvSpPr>
            <a:spLocks noGrp="1"/>
          </p:cNvSpPr>
          <p:nvPr>
            <p:ph sz="half" idx="1"/>
          </p:nvPr>
        </p:nvSpPr>
        <p:spPr/>
        <p:txBody>
          <a:bodyPr>
            <a:normAutofit/>
          </a:bodyPr>
          <a:lstStyle/>
          <a:p>
            <a:pPr algn="just"/>
            <a:r>
              <a:rPr lang="it-IT" sz="2000"/>
              <a:t>Il regime nazista divenne un totalitarismo, controllando ogni aspetto della vita pubblica e privata. Furono sciolti tutti gli altri partiti politici e i sindacati. Vennero create e potenziate organizzazioni come la Gestapo (polizia segreta) e le SS. I primi campi di concentramento, come quello di Dachau, furono aperti per rinchiudere gli avversari politici. Nel 1934, dopo la morte di Hindenburg, Hitler divenne anche Presidente, assumendo il titolo di Führer e concentrando tutto il potere.</a:t>
            </a:r>
            <a:endParaRPr lang="it-IT" sz="2000" dirty="0"/>
          </a:p>
        </p:txBody>
      </p:sp>
      <p:pic>
        <p:nvPicPr>
          <p:cNvPr id="8194" name="Picture 2" descr="La democrazia in fumo - Me.Dia.Re. Mediazione, Dialogo, Relazione">
            <a:extLst>
              <a:ext uri="{FF2B5EF4-FFF2-40B4-BE49-F238E27FC236}">
                <a16:creationId xmlns:a16="http://schemas.microsoft.com/office/drawing/2014/main" id="{9DB6906F-4B81-E3CC-257B-16E13CE6354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88075" y="2236523"/>
            <a:ext cx="5422900" cy="361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2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19644E-7755-5AFE-CACE-35E835D866FE}"/>
              </a:ext>
            </a:extLst>
          </p:cNvPr>
          <p:cNvSpPr>
            <a:spLocks noGrp="1"/>
          </p:cNvSpPr>
          <p:nvPr>
            <p:ph type="title"/>
          </p:nvPr>
        </p:nvSpPr>
        <p:spPr/>
        <p:txBody>
          <a:bodyPr/>
          <a:lstStyle/>
          <a:p>
            <a:r>
              <a:rPr lang="it-IT"/>
              <a:t>La Persecuzione Razziale e la Discriminazione</a:t>
            </a:r>
            <a:endParaRPr lang="it-IT" dirty="0"/>
          </a:p>
        </p:txBody>
      </p:sp>
      <p:sp>
        <p:nvSpPr>
          <p:cNvPr id="3" name="Segnaposto contenuto 2">
            <a:extLst>
              <a:ext uri="{FF2B5EF4-FFF2-40B4-BE49-F238E27FC236}">
                <a16:creationId xmlns:a16="http://schemas.microsoft.com/office/drawing/2014/main" id="{42DEEA94-FD74-ED0D-0E9F-0C7CF20D4B35}"/>
              </a:ext>
            </a:extLst>
          </p:cNvPr>
          <p:cNvSpPr>
            <a:spLocks noGrp="1"/>
          </p:cNvSpPr>
          <p:nvPr>
            <p:ph sz="half" idx="1"/>
          </p:nvPr>
        </p:nvSpPr>
        <p:spPr/>
        <p:txBody>
          <a:bodyPr>
            <a:normAutofit/>
          </a:bodyPr>
          <a:lstStyle/>
          <a:p>
            <a:pPr algn="just"/>
            <a:r>
              <a:rPr lang="it-IT" sz="2000" dirty="0"/>
              <a:t>Il razzismo e l'antisemitismo divennero la base della politica statale. Le Leggi di Norimberga del 1935 privarono gli ebrei di molti diritti civili e politici. Nel novembre 1938 si verificò la "Notte dei Cristalli", un attacco violento e coordinato contro negozi, sinagoghe e persone ebree in tutta la Germania. La persecuzione si estese anche ad altri gruppi considerati "socialmente deboli", come i disabili e i malati</a:t>
            </a:r>
          </a:p>
        </p:txBody>
      </p:sp>
      <p:pic>
        <p:nvPicPr>
          <p:cNvPr id="9221" name="Picture 5" descr="Nazismo - Notte dei cristalli - Germania, Berlino, Potsdamer Strasse - Vetrine distrutte di un negozio condotto da ebrei - Antisemitismo">
            <a:extLst>
              <a:ext uri="{FF2B5EF4-FFF2-40B4-BE49-F238E27FC236}">
                <a16:creationId xmlns:a16="http://schemas.microsoft.com/office/drawing/2014/main" id="{0170D747-2779-A294-FD62-C5F0375847E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77000" y="2227263"/>
            <a:ext cx="4845049" cy="363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66101"/>
      </p:ext>
    </p:extLst>
  </p:cSld>
  <p:clrMapOvr>
    <a:masterClrMapping/>
  </p:clrMapOvr>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Dividendi</Template>
  <TotalTime>54</TotalTime>
  <Words>762</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Gill Sans MT</vt:lpstr>
      <vt:lpstr>Google Sans Text</vt:lpstr>
      <vt:lpstr>Wingdings 2</vt:lpstr>
      <vt:lpstr>Dividendi</vt:lpstr>
      <vt:lpstr>L'Ascesa del Nazismo in Germania</vt:lpstr>
      <vt:lpstr>L'Ascesa del Nazismo in Germania: Dalla Guerra al Totalitarismo</vt:lpstr>
      <vt:lpstr>La Germania Dopo la Prima Guerra Mondiale</vt:lpstr>
      <vt:lpstr>La Repubblica di Weimar: Un Tentativo Fragile di Democrazia</vt:lpstr>
      <vt:lpstr>Il Partito Nazionalsocialista e l'Ideologia di Hitler</vt:lpstr>
      <vt:lpstr>Come il Nazismo Ottenne Consenso</vt:lpstr>
      <vt:lpstr>Hitler Cancelliere: La Strada verso la Dittatura</vt:lpstr>
      <vt:lpstr>L'Instaurazione del Regime Totalitario</vt:lpstr>
      <vt:lpstr>La Persecuzione Razziale e la Discriminazione</vt:lpstr>
      <vt:lpstr>La Società e l'Economia Sotto il Nazismo</vt:lpstr>
      <vt:lpstr>La Politica Estera Aggressiva: Verso la Guerra</vt:lpstr>
    </vt:vector>
  </TitlesOfParts>
  <Company>Gruppo Mediaset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Mauro Gagliardi</dc:creator>
  <cp:lastModifiedBy>Mauro Gagliardi</cp:lastModifiedBy>
  <cp:revision>3</cp:revision>
  <dcterms:created xsi:type="dcterms:W3CDTF">2025-05-24T14:51:26Z</dcterms:created>
  <dcterms:modified xsi:type="dcterms:W3CDTF">2025-05-24T15:45:57Z</dcterms:modified>
</cp:coreProperties>
</file>