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494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124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8958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918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158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7340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812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427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262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94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479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13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828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715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31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3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8C51C-6B81-4751-B15A-8D0ED5013B84}" type="datetimeFigureOut">
              <a:rPr lang="it-IT" smtClean="0"/>
              <a:t>24/05/2025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303A1-CFB7-4441-8B15-45B4702A2E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4506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91.000+ Seconda Guerra Mondiale Foto stock, immagini e fotografie  royalty-free - iStock | Prima guerra mondiale, War, Nazismo">
            <a:extLst>
              <a:ext uri="{FF2B5EF4-FFF2-40B4-BE49-F238E27FC236}">
                <a16:creationId xmlns:a16="http://schemas.microsoft.com/office/drawing/2014/main" id="{D0B390D4-CB91-7761-B7B9-B43930FC6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17" b="1622"/>
          <a:stretch>
            <a:fillRect/>
          </a:stretch>
        </p:blipFill>
        <p:spPr bwMode="auto">
          <a:xfrm>
            <a:off x="20" y="2030"/>
            <a:ext cx="12191980" cy="6855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Rectangle 1030">
            <a:extLst>
              <a:ext uri="{FF2B5EF4-FFF2-40B4-BE49-F238E27FC236}">
                <a16:creationId xmlns:a16="http://schemas.microsoft.com/office/drawing/2014/main" id="{87C2DD9B-DADB-42F2-B24C-686D5C7C2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4000"/>
                </a:schemeClr>
              </a:gs>
              <a:gs pos="100000">
                <a:schemeClr val="bg2">
                  <a:lumMod val="40000"/>
                  <a:alpha val="66000"/>
                </a:scheme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25004D0A-1248-4B5C-ACA6-10F83819B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9272" y="1828800"/>
            <a:ext cx="8833456" cy="3200400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E9C594F-7381-3D2B-EEF2-4130F9797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1534" y="2054268"/>
            <a:ext cx="8354862" cy="1728592"/>
          </a:xfrm>
        </p:spPr>
        <p:txBody>
          <a:bodyPr>
            <a:normAutofit/>
          </a:bodyPr>
          <a:lstStyle/>
          <a:p>
            <a:r>
              <a:rPr lang="it-IT" b="0" i="0" dirty="0">
                <a:effectLst/>
                <a:latin typeface="Google Sans Text"/>
              </a:rPr>
              <a:t>La Seconda Guerra Mondiale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964A29-8AA1-3EBF-33FB-810D22BDD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1533" y="3883069"/>
            <a:ext cx="8354863" cy="917532"/>
          </a:xfrm>
        </p:spPr>
        <p:txBody>
          <a:bodyPr>
            <a:normAutofit/>
          </a:bodyPr>
          <a:lstStyle/>
          <a:p>
            <a:r>
              <a:rPr lang="it-IT"/>
              <a:t>Francesco Gagliardi</a:t>
            </a:r>
          </a:p>
        </p:txBody>
      </p:sp>
    </p:spTree>
    <p:extLst>
      <p:ext uri="{BB962C8B-B14F-4D97-AF65-F5344CB8AC3E}">
        <p14:creationId xmlns:p14="http://schemas.microsoft.com/office/powerpoint/2010/main" val="311533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FE7CAC6-EFB5-4E2E-AEC9-86EA3718C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3000"/>
                </a:schemeClr>
              </a:gs>
              <a:gs pos="100000">
                <a:sysClr val="windowText" lastClr="000000">
                  <a:alpha val="70000"/>
                </a:sys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 descr="La bomba atomica su Hiroshima, 75 anni dopo | Euronews">
            <a:extLst>
              <a:ext uri="{FF2B5EF4-FFF2-40B4-BE49-F238E27FC236}">
                <a16:creationId xmlns:a16="http://schemas.microsoft.com/office/drawing/2014/main" id="{B0CD4FDA-543C-284E-8916-C643A3F335C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"/>
          <a:stretch>
            <a:fillRect/>
          </a:stretch>
        </p:blipFill>
        <p:spPr bwMode="auto">
          <a:xfrm>
            <a:off x="20" y="2030"/>
            <a:ext cx="12191980" cy="6855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1E7000C2-2898-A7A2-CC81-DB4812B73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La Fine nel Pacifico</a:t>
            </a:r>
            <a:br>
              <a:rPr lang="en-US"/>
            </a:br>
            <a:r>
              <a:rPr lang="en-US" sz="2400"/>
              <a:t>Le Bombe Atomiche</a:t>
            </a:r>
            <a:endParaRPr lang="en-US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C40C28-FBC7-2A2F-59DC-BE7B78C5A2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3794" y="3694643"/>
            <a:ext cx="10353762" cy="2553757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en-US"/>
              <a:t>Nel Pacifico, la guerra contro il Giappone continuò con accanita resistenza. Per forzare la resa, gli Stati Uniti usarono la bomba atomica. Il 6 agosto 1945, la prima bomba atomica fu sganciata su Hiroshima (circa 100.000 morti immediate). Il 9 agosto 1945, una seconda bomba colpì Nagasaki (circa 70.000 morti immediate). Di fronte a tale devastazione, il Giappone firmò la resa incondizionata il 14 agosto 1945.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04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10246">
            <a:extLst>
              <a:ext uri="{FF2B5EF4-FFF2-40B4-BE49-F238E27FC236}">
                <a16:creationId xmlns:a16="http://schemas.microsoft.com/office/drawing/2014/main" id="{8FE7CAC6-EFB5-4E2E-AEC9-86EA3718C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3000"/>
                </a:schemeClr>
              </a:gs>
              <a:gs pos="100000">
                <a:sysClr val="windowText" lastClr="000000">
                  <a:alpha val="70000"/>
                </a:sys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42" name="Picture 2" descr="La Guerra Fredda in sintesi: breve storia dello scontro tra USA e URSS">
            <a:extLst>
              <a:ext uri="{FF2B5EF4-FFF2-40B4-BE49-F238E27FC236}">
                <a16:creationId xmlns:a16="http://schemas.microsoft.com/office/drawing/2014/main" id="{ED295C8E-773E-F6B1-4FB3-839A5F51A63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55"/>
          <a:stretch>
            <a:fillRect/>
          </a:stretch>
        </p:blipFill>
        <p:spPr bwMode="auto">
          <a:xfrm>
            <a:off x="20" y="2030"/>
            <a:ext cx="12191980" cy="6855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B527C745-D0AC-5537-0C0C-C15F64C0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Le Conseguenze</a:t>
            </a:r>
            <a:br>
              <a:rPr lang="en-US"/>
            </a:br>
            <a:r>
              <a:rPr lang="en-US"/>
              <a:t>Un Mondo Trasformato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0A310C-4A81-4B71-3195-3FF35375E8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3795" y="2096064"/>
            <a:ext cx="10353762" cy="369513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dirty="0"/>
              <a:t>l </a:t>
            </a:r>
            <a:r>
              <a:rPr lang="en-US" dirty="0" err="1"/>
              <a:t>bilancio</a:t>
            </a:r>
            <a:r>
              <a:rPr lang="en-US" dirty="0"/>
              <a:t> fu </a:t>
            </a:r>
            <a:r>
              <a:rPr lang="en-US" dirty="0" err="1"/>
              <a:t>terribile</a:t>
            </a:r>
            <a:r>
              <a:rPr lang="en-US" dirty="0"/>
              <a:t>: circa 60 </a:t>
            </a:r>
            <a:r>
              <a:rPr lang="en-US" dirty="0" err="1"/>
              <a:t>milioni</a:t>
            </a:r>
            <a:r>
              <a:rPr lang="en-US" dirty="0"/>
              <a:t> di </a:t>
            </a:r>
            <a:r>
              <a:rPr lang="en-US" dirty="0" err="1"/>
              <a:t>morti</a:t>
            </a:r>
            <a:r>
              <a:rPr lang="en-US" dirty="0"/>
              <a:t>, </a:t>
            </a:r>
            <a:r>
              <a:rPr lang="en-US" dirty="0" err="1"/>
              <a:t>metà</a:t>
            </a:r>
            <a:r>
              <a:rPr lang="en-US" dirty="0"/>
              <a:t> </a:t>
            </a:r>
            <a:r>
              <a:rPr lang="en-US" dirty="0" err="1"/>
              <a:t>civili</a:t>
            </a:r>
            <a:r>
              <a:rPr lang="en-US" dirty="0"/>
              <a:t>. Città e </a:t>
            </a:r>
            <a:r>
              <a:rPr lang="en-US" dirty="0" err="1"/>
              <a:t>infrastrutture</a:t>
            </a:r>
            <a:r>
              <a:rPr lang="en-US" dirty="0"/>
              <a:t> </a:t>
            </a:r>
            <a:r>
              <a:rPr lang="en-US" dirty="0" err="1"/>
              <a:t>distrutte</a:t>
            </a:r>
            <a:r>
              <a:rPr lang="en-US" dirty="0"/>
              <a:t>. </a:t>
            </a:r>
            <a:r>
              <a:rPr lang="en-US" dirty="0" err="1"/>
              <a:t>L'Europa</a:t>
            </a:r>
            <a:r>
              <a:rPr lang="en-US" dirty="0"/>
              <a:t>, </a:t>
            </a:r>
            <a:r>
              <a:rPr lang="en-US" dirty="0" err="1"/>
              <a:t>indebolita</a:t>
            </a:r>
            <a:r>
              <a:rPr lang="en-US" dirty="0"/>
              <a:t>, fu divisa. </a:t>
            </a:r>
            <a:r>
              <a:rPr lang="en-US" dirty="0" err="1"/>
              <a:t>Emersero</a:t>
            </a:r>
            <a:r>
              <a:rPr lang="en-US" dirty="0"/>
              <a:t> due </a:t>
            </a:r>
            <a:r>
              <a:rPr lang="en-US" dirty="0" err="1"/>
              <a:t>superpotenze</a:t>
            </a:r>
            <a:r>
              <a:rPr lang="en-US" dirty="0"/>
              <a:t>: Stati Uniti e </a:t>
            </a:r>
            <a:r>
              <a:rPr lang="en-US" dirty="0" err="1"/>
              <a:t>Unione</a:t>
            </a:r>
            <a:r>
              <a:rPr lang="en-US" dirty="0"/>
              <a:t> </a:t>
            </a:r>
            <a:r>
              <a:rPr lang="en-US" dirty="0" err="1"/>
              <a:t>Sovietica</a:t>
            </a:r>
            <a:r>
              <a:rPr lang="en-US" dirty="0"/>
              <a:t>. La loro </a:t>
            </a:r>
            <a:r>
              <a:rPr lang="en-US" dirty="0" err="1"/>
              <a:t>rivalità</a:t>
            </a:r>
            <a:r>
              <a:rPr lang="en-US" dirty="0"/>
              <a:t> </a:t>
            </a:r>
            <a:r>
              <a:rPr lang="en-US" dirty="0" err="1"/>
              <a:t>segnò</a:t>
            </a:r>
            <a:r>
              <a:rPr lang="en-US" dirty="0"/>
              <a:t> </a:t>
            </a:r>
            <a:r>
              <a:rPr lang="en-US" dirty="0" err="1"/>
              <a:t>l'inizio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Guerra Fredda. Non </a:t>
            </a:r>
            <a:r>
              <a:rPr lang="en-US" dirty="0" err="1"/>
              <a:t>dimenticare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orrori</a:t>
            </a:r>
            <a:r>
              <a:rPr lang="en-US" dirty="0"/>
              <a:t>, in </a:t>
            </a:r>
            <a:r>
              <a:rPr lang="en-US" dirty="0" err="1"/>
              <a:t>particolare</a:t>
            </a:r>
            <a:r>
              <a:rPr lang="en-US" dirty="0"/>
              <a:t> la Shoah, per </a:t>
            </a:r>
            <a:r>
              <a:rPr lang="en-US" dirty="0" err="1"/>
              <a:t>combattere</a:t>
            </a:r>
            <a:r>
              <a:rPr lang="en-US" dirty="0"/>
              <a:t> </a:t>
            </a:r>
            <a:r>
              <a:rPr lang="en-US" dirty="0" err="1"/>
              <a:t>intolleranza</a:t>
            </a:r>
            <a:r>
              <a:rPr lang="en-US" dirty="0"/>
              <a:t> e </a:t>
            </a:r>
            <a:r>
              <a:rPr lang="en-US" dirty="0" err="1"/>
              <a:t>odio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94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6B96B5-4B09-EDCE-4BB2-87F9B197C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9040" y="146983"/>
            <a:ext cx="3113112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900" dirty="0"/>
              <a:t>Una </a:t>
            </a:r>
            <a:r>
              <a:rPr lang="en-US" sz="2900" dirty="0" err="1"/>
              <a:t>Catastrofe</a:t>
            </a:r>
            <a:r>
              <a:rPr lang="en-US" sz="2900" dirty="0"/>
              <a:t> </a:t>
            </a:r>
            <a:r>
              <a:rPr lang="en-US" sz="2900" dirty="0" err="1"/>
              <a:t>Globale</a:t>
            </a:r>
            <a:endParaRPr lang="en-US" sz="2900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CCF9B7-4800-B979-24E6-EC319113CA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2983" y="1581431"/>
            <a:ext cx="3705225" cy="3695136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La </a:t>
            </a:r>
            <a:r>
              <a:rPr lang="en-US" dirty="0" err="1"/>
              <a:t>Seconda</a:t>
            </a:r>
            <a:r>
              <a:rPr lang="en-US" dirty="0"/>
              <a:t> Guerra Mondiale fu un </a:t>
            </a:r>
            <a:r>
              <a:rPr lang="en-US" dirty="0" err="1"/>
              <a:t>conflitto</a:t>
            </a:r>
            <a:r>
              <a:rPr lang="en-US" dirty="0"/>
              <a:t> </a:t>
            </a:r>
            <a:r>
              <a:rPr lang="en-US" dirty="0" err="1"/>
              <a:t>globale</a:t>
            </a:r>
            <a:r>
              <a:rPr lang="en-US" dirty="0"/>
              <a:t> senza </a:t>
            </a:r>
            <a:r>
              <a:rPr lang="en-US" dirty="0" err="1"/>
              <a:t>precedenti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coinvolse</a:t>
            </a:r>
            <a:r>
              <a:rPr lang="en-US" dirty="0"/>
              <a:t> 72 </a:t>
            </a:r>
            <a:r>
              <a:rPr lang="en-US" dirty="0" err="1"/>
              <a:t>nazioni</a:t>
            </a:r>
            <a:r>
              <a:rPr lang="en-US" dirty="0"/>
              <a:t> per quasi sei anni. Fu </a:t>
            </a:r>
            <a:r>
              <a:rPr lang="en-US" dirty="0" err="1"/>
              <a:t>terribilmente</a:t>
            </a:r>
            <a:r>
              <a:rPr lang="en-US" dirty="0"/>
              <a:t> </a:t>
            </a:r>
            <a:r>
              <a:rPr lang="en-US" dirty="0" err="1"/>
              <a:t>distruttiva</a:t>
            </a:r>
            <a:r>
              <a:rPr lang="en-US" dirty="0"/>
              <a:t>, </a:t>
            </a:r>
            <a:r>
              <a:rPr lang="en-US" dirty="0" err="1"/>
              <a:t>causando</a:t>
            </a:r>
            <a:r>
              <a:rPr lang="en-US" dirty="0"/>
              <a:t> immense </a:t>
            </a:r>
            <a:r>
              <a:rPr lang="en-US" dirty="0" err="1"/>
              <a:t>perdite</a:t>
            </a:r>
            <a:r>
              <a:rPr lang="en-US" dirty="0"/>
              <a:t> </a:t>
            </a:r>
            <a:r>
              <a:rPr lang="en-US" dirty="0" err="1"/>
              <a:t>umane</a:t>
            </a:r>
            <a:r>
              <a:rPr lang="en-US" dirty="0"/>
              <a:t> e </a:t>
            </a:r>
            <a:r>
              <a:rPr lang="en-US" dirty="0" err="1"/>
              <a:t>materiali</a:t>
            </a:r>
            <a:r>
              <a:rPr lang="en-US" dirty="0"/>
              <a:t>. Fu uno </a:t>
            </a:r>
            <a:r>
              <a:rPr lang="en-US" dirty="0" err="1"/>
              <a:t>scontro</a:t>
            </a:r>
            <a:r>
              <a:rPr lang="en-US" dirty="0"/>
              <a:t> </a:t>
            </a:r>
            <a:r>
              <a:rPr lang="en-US" dirty="0" err="1"/>
              <a:t>militare</a:t>
            </a:r>
            <a:r>
              <a:rPr lang="en-US" dirty="0"/>
              <a:t> e </a:t>
            </a:r>
            <a:r>
              <a:rPr lang="en-US" dirty="0" err="1"/>
              <a:t>ideologico</a:t>
            </a:r>
            <a:r>
              <a:rPr lang="en-US" dirty="0"/>
              <a:t>,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democrazie</a:t>
            </a:r>
            <a:r>
              <a:rPr lang="en-US" dirty="0"/>
              <a:t> e </a:t>
            </a:r>
            <a:r>
              <a:rPr lang="en-US" dirty="0" err="1"/>
              <a:t>regimi</a:t>
            </a:r>
            <a:r>
              <a:rPr lang="en-US" dirty="0"/>
              <a:t> </a:t>
            </a:r>
            <a:r>
              <a:rPr lang="en-US" dirty="0" err="1"/>
              <a:t>dittatoriali</a:t>
            </a:r>
            <a:r>
              <a:rPr lang="en-US" dirty="0"/>
              <a:t>. Le </a:t>
            </a:r>
            <a:r>
              <a:rPr lang="en-US" dirty="0" err="1"/>
              <a:t>conseguenze</a:t>
            </a:r>
            <a:r>
              <a:rPr lang="en-US" dirty="0"/>
              <a:t> </a:t>
            </a:r>
            <a:r>
              <a:rPr lang="en-US" dirty="0" err="1"/>
              <a:t>furono</a:t>
            </a:r>
            <a:r>
              <a:rPr lang="en-US" dirty="0"/>
              <a:t> </a:t>
            </a:r>
            <a:r>
              <a:rPr lang="en-US" dirty="0" err="1"/>
              <a:t>enormi</a:t>
            </a:r>
            <a:r>
              <a:rPr lang="en-US" dirty="0"/>
              <a:t>: Europa </a:t>
            </a:r>
            <a:r>
              <a:rPr lang="en-US" dirty="0" err="1"/>
              <a:t>indebolita</a:t>
            </a:r>
            <a:r>
              <a:rPr lang="en-US" dirty="0"/>
              <a:t>, e Stati Uniti e </a:t>
            </a:r>
            <a:r>
              <a:rPr lang="en-US" dirty="0" err="1"/>
              <a:t>Unione</a:t>
            </a:r>
            <a:r>
              <a:rPr lang="en-US" dirty="0"/>
              <a:t> </a:t>
            </a:r>
            <a:r>
              <a:rPr lang="en-US" dirty="0" err="1"/>
              <a:t>Sovietica</a:t>
            </a:r>
            <a:r>
              <a:rPr lang="en-US" dirty="0"/>
              <a:t> </a:t>
            </a:r>
            <a:r>
              <a:rPr lang="en-US" dirty="0" err="1"/>
              <a:t>emersero</a:t>
            </a:r>
            <a:r>
              <a:rPr lang="en-US" dirty="0"/>
              <a:t> come </a:t>
            </a:r>
            <a:r>
              <a:rPr lang="en-US" dirty="0" err="1"/>
              <a:t>potenze</a:t>
            </a:r>
            <a:r>
              <a:rPr lang="en-US" dirty="0"/>
              <a:t> </a:t>
            </a:r>
            <a:r>
              <a:rPr lang="en-US" dirty="0" err="1"/>
              <a:t>mondiali</a:t>
            </a:r>
            <a:r>
              <a:rPr lang="en-US" dirty="0"/>
              <a:t> </a:t>
            </a:r>
            <a:r>
              <a:rPr lang="en-US" dirty="0" err="1"/>
              <a:t>dominanti</a:t>
            </a:r>
            <a:endParaRPr lang="en-US" dirty="0"/>
          </a:p>
        </p:txBody>
      </p:sp>
      <p:cxnSp>
        <p:nvCxnSpPr>
          <p:cNvPr id="2062" name="Straight Connector 2061">
            <a:extLst>
              <a:ext uri="{FF2B5EF4-FFF2-40B4-BE49-F238E27FC236}">
                <a16:creationId xmlns:a16="http://schemas.microsoft.com/office/drawing/2014/main" id="{86F36E06-BDE3-4AB7-8A7B-C457305FAB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92090" y="45720"/>
            <a:ext cx="0" cy="6766560"/>
          </a:xfrm>
          <a:prstGeom prst="line">
            <a:avLst/>
          </a:prstGeom>
          <a:ln w="190500" cap="sq">
            <a:solidFill>
              <a:srgbClr val="FFFFFF"/>
            </a:solidFill>
            <a:miter lim="800000"/>
          </a:ln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[Carta di Laura Canali]">
            <a:extLst>
              <a:ext uri="{FF2B5EF4-FFF2-40B4-BE49-F238E27FC236}">
                <a16:creationId xmlns:a16="http://schemas.microsoft.com/office/drawing/2014/main" id="{FA34E0DC-7BC0-48B9-4A54-87451A1D20F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3" t="-1" r="39" b="-1"/>
          <a:stretch/>
        </p:blipFill>
        <p:spPr bwMode="auto">
          <a:xfrm>
            <a:off x="403512" y="810144"/>
            <a:ext cx="7850820" cy="523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775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C22CC5-A2A9-6E93-150B-57F95A4A8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7472" y="609600"/>
            <a:ext cx="6340084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Le Cause</a:t>
            </a:r>
            <a:br>
              <a:rPr lang="en-US" sz="2900" dirty="0"/>
            </a:br>
            <a:r>
              <a:rPr lang="en-US" sz="2400" dirty="0" err="1"/>
              <a:t>L'Espansionismo</a:t>
            </a:r>
            <a:r>
              <a:rPr lang="en-US" sz="2400" dirty="0"/>
              <a:t> di Hitler</a:t>
            </a:r>
          </a:p>
        </p:txBody>
      </p:sp>
      <p:sp>
        <p:nvSpPr>
          <p:cNvPr id="3079" name="Rectangle 3078">
            <a:extLst>
              <a:ext uri="{FF2B5EF4-FFF2-40B4-BE49-F238E27FC236}">
                <a16:creationId xmlns:a16="http://schemas.microsoft.com/office/drawing/2014/main" id="{9895F233-AAAF-4685-9EA6-F4FC3AB3C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475" y="733425"/>
            <a:ext cx="3743325" cy="5391150"/>
          </a:xfrm>
          <a:prstGeom prst="rect">
            <a:avLst/>
          </a:prstGeom>
          <a:solidFill>
            <a:schemeClr val="tx1"/>
          </a:solidFill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ct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Adolf Hitler - Wikipedia">
            <a:extLst>
              <a:ext uri="{FF2B5EF4-FFF2-40B4-BE49-F238E27FC236}">
                <a16:creationId xmlns:a16="http://schemas.microsoft.com/office/drawing/2014/main" id="{991E8CC5-B79B-D1D8-D7F1-A7A1F536D3B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857" y="1205580"/>
            <a:ext cx="2964561" cy="444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Rectangle 3080">
            <a:extLst>
              <a:ext uri="{FF2B5EF4-FFF2-40B4-BE49-F238E27FC236}">
                <a16:creationId xmlns:a16="http://schemas.microsoft.com/office/drawing/2014/main" id="{C78D9495-2F72-4B11-9778-5957271ED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340" y="804806"/>
            <a:ext cx="3625595" cy="5248389"/>
          </a:xfrm>
          <a:prstGeom prst="rect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8E4842-F18E-CCFD-E1D7-1504FDEC89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27471" y="2096064"/>
            <a:ext cx="6340085" cy="369513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dirty="0"/>
              <a:t>La causa </a:t>
            </a:r>
            <a:r>
              <a:rPr lang="en-US" dirty="0" err="1"/>
              <a:t>principale</a:t>
            </a:r>
            <a:r>
              <a:rPr lang="en-US" dirty="0"/>
              <a:t> fu la </a:t>
            </a:r>
            <a:r>
              <a:rPr lang="en-US" dirty="0" err="1"/>
              <a:t>volontà</a:t>
            </a:r>
            <a:r>
              <a:rPr lang="en-US" dirty="0"/>
              <a:t> </a:t>
            </a:r>
            <a:r>
              <a:rPr lang="en-US" dirty="0" err="1"/>
              <a:t>espansionistica</a:t>
            </a:r>
            <a:r>
              <a:rPr lang="en-US" dirty="0"/>
              <a:t> di Hitler. Dopo </a:t>
            </a:r>
            <a:r>
              <a:rPr lang="en-US" dirty="0" err="1"/>
              <a:t>l'annessione</a:t>
            </a:r>
            <a:r>
              <a:rPr lang="en-US" dirty="0"/>
              <a:t> di Austria (1938) e </a:t>
            </a:r>
            <a:r>
              <a:rPr lang="en-US" dirty="0" err="1"/>
              <a:t>Cecoslovacchia</a:t>
            </a:r>
            <a:r>
              <a:rPr lang="en-US" dirty="0"/>
              <a:t> (1939), </a:t>
            </a:r>
            <a:r>
              <a:rPr lang="en-US" dirty="0" err="1"/>
              <a:t>mirava</a:t>
            </a:r>
            <a:r>
              <a:rPr lang="en-US" dirty="0"/>
              <a:t> a </a:t>
            </a:r>
            <a:r>
              <a:rPr lang="en-US" dirty="0" err="1"/>
              <a:t>Danzica</a:t>
            </a:r>
            <a:r>
              <a:rPr lang="en-US" dirty="0"/>
              <a:t> e </a:t>
            </a:r>
            <a:r>
              <a:rPr lang="en-US" dirty="0" err="1"/>
              <a:t>alla</a:t>
            </a:r>
            <a:r>
              <a:rPr lang="en-US" dirty="0"/>
              <a:t> Polonia. Francia e Gran </a:t>
            </a:r>
            <a:r>
              <a:rPr lang="en-US" dirty="0" err="1"/>
              <a:t>Bretagna</a:t>
            </a:r>
            <a:r>
              <a:rPr lang="en-US" dirty="0"/>
              <a:t> </a:t>
            </a:r>
            <a:r>
              <a:rPr lang="en-US" dirty="0" err="1"/>
              <a:t>tentarono</a:t>
            </a:r>
            <a:r>
              <a:rPr lang="en-US" dirty="0"/>
              <a:t> </a:t>
            </a:r>
            <a:r>
              <a:rPr lang="en-US" dirty="0" err="1"/>
              <a:t>invano</a:t>
            </a:r>
            <a:r>
              <a:rPr lang="en-US" dirty="0"/>
              <a:t> di </a:t>
            </a:r>
            <a:r>
              <a:rPr lang="en-US" dirty="0" err="1"/>
              <a:t>fermarlo</a:t>
            </a:r>
            <a:r>
              <a:rPr lang="en-US" dirty="0"/>
              <a:t>. Un </a:t>
            </a:r>
            <a:r>
              <a:rPr lang="en-US" dirty="0" err="1"/>
              <a:t>evento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fu il </a:t>
            </a:r>
            <a:r>
              <a:rPr lang="en-US" dirty="0" err="1"/>
              <a:t>Patto</a:t>
            </a:r>
            <a:r>
              <a:rPr lang="en-US" dirty="0"/>
              <a:t> Molotov-Ribbentrop (non </a:t>
            </a:r>
            <a:r>
              <a:rPr lang="en-US" dirty="0" err="1"/>
              <a:t>aggressione</a:t>
            </a:r>
            <a:r>
              <a:rPr lang="en-US" dirty="0"/>
              <a:t> Germania-URSS) </a:t>
            </a:r>
            <a:r>
              <a:rPr lang="en-US" dirty="0" err="1"/>
              <a:t>nell'agosto</a:t>
            </a:r>
            <a:r>
              <a:rPr lang="en-US" dirty="0"/>
              <a:t> 1939. Il 1° </a:t>
            </a:r>
            <a:r>
              <a:rPr lang="en-US" dirty="0" err="1"/>
              <a:t>settembre</a:t>
            </a:r>
            <a:r>
              <a:rPr lang="en-US" dirty="0"/>
              <a:t> 1939 la Germania </a:t>
            </a:r>
            <a:r>
              <a:rPr lang="en-US" dirty="0" err="1"/>
              <a:t>invase</a:t>
            </a:r>
            <a:r>
              <a:rPr lang="en-US" dirty="0"/>
              <a:t> la Polonia, e Francia e Gran </a:t>
            </a:r>
            <a:r>
              <a:rPr lang="en-US" dirty="0" err="1"/>
              <a:t>Bretagna</a:t>
            </a:r>
            <a:r>
              <a:rPr lang="en-US" dirty="0"/>
              <a:t> </a:t>
            </a:r>
            <a:r>
              <a:rPr lang="en-US" dirty="0" err="1"/>
              <a:t>dichiararono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: </a:t>
            </a:r>
            <a:r>
              <a:rPr lang="en-US" dirty="0" err="1"/>
              <a:t>iniziava</a:t>
            </a:r>
            <a:r>
              <a:rPr lang="en-US" dirty="0"/>
              <a:t> il </a:t>
            </a:r>
            <a:r>
              <a:rPr lang="en-US" dirty="0" err="1"/>
              <a:t>conflitto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06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8FE7CAC6-EFB5-4E2E-AEC9-86EA3718C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3000"/>
                </a:schemeClr>
              </a:gs>
              <a:gs pos="100000">
                <a:sysClr val="windowText" lastClr="000000">
                  <a:alpha val="70000"/>
                </a:sys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098" name="Picture 2" descr="La Campagna di Francia: nel 1940 Hitler arriva a Parigi">
            <a:extLst>
              <a:ext uri="{FF2B5EF4-FFF2-40B4-BE49-F238E27FC236}">
                <a16:creationId xmlns:a16="http://schemas.microsoft.com/office/drawing/2014/main" id="{2C879C2D-36BA-AE3B-184F-64EBFD89FF2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67"/>
          <a:stretch>
            <a:fillRect/>
          </a:stretch>
        </p:blipFill>
        <p:spPr bwMode="auto">
          <a:xfrm>
            <a:off x="20" y="2030"/>
            <a:ext cx="12191980" cy="6855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49C8CFE-6DD9-2DEC-93C4-18CA8835B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" y="609600"/>
            <a:ext cx="12191999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I </a:t>
            </a:r>
            <a:r>
              <a:rPr lang="en-US" dirty="0" err="1"/>
              <a:t>Primi</a:t>
            </a:r>
            <a:r>
              <a:rPr lang="en-US" dirty="0"/>
              <a:t> </a:t>
            </a:r>
            <a:r>
              <a:rPr lang="en-US" dirty="0" err="1"/>
              <a:t>Successi</a:t>
            </a:r>
            <a:r>
              <a:rPr lang="en-US" dirty="0"/>
              <a:t> </a:t>
            </a:r>
            <a:r>
              <a:rPr lang="en-US" dirty="0" err="1"/>
              <a:t>dell'Asse</a:t>
            </a:r>
            <a:r>
              <a:rPr lang="en-US" dirty="0"/>
              <a:t> </a:t>
            </a:r>
            <a:br>
              <a:rPr lang="en-US" dirty="0"/>
            </a:br>
            <a:r>
              <a:rPr lang="en-US" sz="2400" dirty="0"/>
              <a:t>LA GUERRA LAMPO E la </a:t>
            </a:r>
            <a:r>
              <a:rPr lang="en-US" sz="2400" dirty="0" err="1"/>
              <a:t>Caduta</a:t>
            </a:r>
            <a:r>
              <a:rPr lang="en-US" sz="2400" dirty="0"/>
              <a:t> </a:t>
            </a:r>
            <a:r>
              <a:rPr lang="en-US" sz="2400" dirty="0" err="1"/>
              <a:t>della</a:t>
            </a:r>
            <a:r>
              <a:rPr lang="en-US" sz="2400" dirty="0"/>
              <a:t> Francia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FA6B14-A1AB-7116-B8E1-9E878ADE7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9099" y="4422257"/>
            <a:ext cx="10353762" cy="24357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dirty="0"/>
              <a:t>Nel </a:t>
            </a:r>
            <a:r>
              <a:rPr lang="en-US" dirty="0" err="1"/>
              <a:t>maggio</a:t>
            </a:r>
            <a:r>
              <a:rPr lang="en-US" dirty="0"/>
              <a:t> 1940, la Germania </a:t>
            </a:r>
            <a:r>
              <a:rPr lang="en-US" dirty="0" err="1"/>
              <a:t>invase</a:t>
            </a:r>
            <a:r>
              <a:rPr lang="en-US" dirty="0"/>
              <a:t> la Francia </a:t>
            </a:r>
            <a:r>
              <a:rPr lang="en-US" dirty="0" err="1"/>
              <a:t>attraverso</a:t>
            </a:r>
            <a:r>
              <a:rPr lang="en-US" dirty="0"/>
              <a:t> </a:t>
            </a:r>
            <a:r>
              <a:rPr lang="en-US" dirty="0" err="1"/>
              <a:t>Belgio</a:t>
            </a:r>
            <a:r>
              <a:rPr lang="en-US" dirty="0"/>
              <a:t> e Olanda. </a:t>
            </a:r>
            <a:r>
              <a:rPr lang="en-US" dirty="0" err="1"/>
              <a:t>L'esercito</a:t>
            </a:r>
            <a:r>
              <a:rPr lang="en-US" dirty="0"/>
              <a:t> </a:t>
            </a:r>
            <a:r>
              <a:rPr lang="en-US" dirty="0" err="1"/>
              <a:t>tedesco</a:t>
            </a:r>
            <a:r>
              <a:rPr lang="en-US" dirty="0"/>
              <a:t> </a:t>
            </a:r>
            <a:r>
              <a:rPr lang="en-US" dirty="0" err="1"/>
              <a:t>dimostrò</a:t>
            </a:r>
            <a:r>
              <a:rPr lang="en-US" dirty="0"/>
              <a:t> </a:t>
            </a:r>
            <a:r>
              <a:rPr lang="en-US" dirty="0" err="1"/>
              <a:t>superiorità</a:t>
            </a:r>
            <a:r>
              <a:rPr lang="en-US" dirty="0"/>
              <a:t> con la "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lampo</a:t>
            </a:r>
            <a:r>
              <a:rPr lang="en-US" dirty="0"/>
              <a:t>" (Blitzkrieg),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aerei</a:t>
            </a:r>
            <a:r>
              <a:rPr lang="en-US" dirty="0"/>
              <a:t> e </a:t>
            </a:r>
            <a:r>
              <a:rPr lang="en-US" dirty="0" err="1"/>
              <a:t>carri</a:t>
            </a:r>
            <a:r>
              <a:rPr lang="en-US" dirty="0"/>
              <a:t> </a:t>
            </a:r>
            <a:r>
              <a:rPr lang="en-US" dirty="0" err="1"/>
              <a:t>armati</a:t>
            </a:r>
            <a:r>
              <a:rPr lang="en-US" dirty="0"/>
              <a:t>. Parigi </a:t>
            </a:r>
            <a:r>
              <a:rPr lang="en-US" dirty="0" err="1"/>
              <a:t>cadde</a:t>
            </a:r>
            <a:r>
              <a:rPr lang="en-US" dirty="0"/>
              <a:t> il 14 </a:t>
            </a:r>
            <a:r>
              <a:rPr lang="en-US" dirty="0" err="1"/>
              <a:t>giugno</a:t>
            </a:r>
            <a:r>
              <a:rPr lang="en-US" dirty="0"/>
              <a:t> 1940. La Francia fu divisa: </a:t>
            </a:r>
            <a:r>
              <a:rPr lang="en-US" dirty="0" err="1"/>
              <a:t>parte</a:t>
            </a:r>
            <a:r>
              <a:rPr lang="en-US" dirty="0"/>
              <a:t> </a:t>
            </a:r>
            <a:r>
              <a:rPr lang="en-US" dirty="0" err="1"/>
              <a:t>occupata</a:t>
            </a:r>
            <a:r>
              <a:rPr lang="en-US" dirty="0"/>
              <a:t>, </a:t>
            </a:r>
            <a:r>
              <a:rPr lang="en-US" dirty="0" err="1"/>
              <a:t>parte</a:t>
            </a:r>
            <a:r>
              <a:rPr lang="en-US" dirty="0"/>
              <a:t> uno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collaborazionista</a:t>
            </a:r>
            <a:r>
              <a:rPr lang="en-US" dirty="0"/>
              <a:t> (Vichy). La Gran </a:t>
            </a:r>
            <a:r>
              <a:rPr lang="en-US" dirty="0" err="1"/>
              <a:t>Bretagna</a:t>
            </a:r>
            <a:r>
              <a:rPr lang="en-US" dirty="0"/>
              <a:t> </a:t>
            </a:r>
            <a:r>
              <a:rPr lang="en-US" dirty="0" err="1"/>
              <a:t>rimase</a:t>
            </a:r>
            <a:r>
              <a:rPr lang="en-US" dirty="0"/>
              <a:t> sola a </a:t>
            </a:r>
            <a:r>
              <a:rPr lang="en-US" dirty="0" err="1"/>
              <a:t>resistere</a:t>
            </a:r>
            <a:r>
              <a:rPr lang="en-US" dirty="0"/>
              <a:t>. </a:t>
            </a:r>
            <a:r>
              <a:rPr lang="en-US" dirty="0" err="1"/>
              <a:t>L'Italia</a:t>
            </a:r>
            <a:r>
              <a:rPr lang="en-US" dirty="0"/>
              <a:t> </a:t>
            </a:r>
            <a:r>
              <a:rPr lang="en-US" dirty="0" err="1"/>
              <a:t>entrò</a:t>
            </a:r>
            <a:r>
              <a:rPr lang="en-US" dirty="0"/>
              <a:t> in </a:t>
            </a:r>
            <a:r>
              <a:rPr lang="en-US" dirty="0" err="1"/>
              <a:t>guerra</a:t>
            </a:r>
            <a:r>
              <a:rPr lang="en-US" dirty="0"/>
              <a:t> il 10 </a:t>
            </a:r>
            <a:r>
              <a:rPr lang="en-US" dirty="0" err="1"/>
              <a:t>giugno</a:t>
            </a:r>
            <a:r>
              <a:rPr lang="en-US" dirty="0"/>
              <a:t> 1940 per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"</a:t>
            </a:r>
            <a:r>
              <a:rPr lang="en-US" dirty="0" err="1"/>
              <a:t>guerra</a:t>
            </a:r>
            <a:r>
              <a:rPr lang="en-US" dirty="0"/>
              <a:t> parallela", </a:t>
            </a:r>
            <a:r>
              <a:rPr lang="en-US" dirty="0" err="1"/>
              <a:t>soprattutto</a:t>
            </a:r>
            <a:r>
              <a:rPr lang="en-US" dirty="0"/>
              <a:t> in Africa.</a:t>
            </a:r>
          </a:p>
        </p:txBody>
      </p:sp>
    </p:spTree>
    <p:extLst>
      <p:ext uri="{BB962C8B-B14F-4D97-AF65-F5344CB8AC3E}">
        <p14:creationId xmlns:p14="http://schemas.microsoft.com/office/powerpoint/2010/main" val="891245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8A7283-CF5E-07F0-04A2-6A589EF6A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7472" y="609600"/>
            <a:ext cx="6340084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La </a:t>
            </a:r>
            <a:r>
              <a:rPr lang="en-US" dirty="0" err="1"/>
              <a:t>Svolta</a:t>
            </a:r>
            <a:r>
              <a:rPr lang="en-US" dirty="0"/>
              <a:t> (1941-1943)</a:t>
            </a:r>
            <a:br>
              <a:rPr lang="en-US" sz="2900" dirty="0"/>
            </a:br>
            <a:r>
              <a:rPr lang="en-US" sz="2900" dirty="0"/>
              <a:t> </a:t>
            </a:r>
            <a:r>
              <a:rPr lang="en-US" sz="2400" dirty="0"/>
              <a:t>L'URSS e </a:t>
            </a:r>
            <a:r>
              <a:rPr lang="en-US" sz="2400" dirty="0" err="1"/>
              <a:t>gli</a:t>
            </a:r>
            <a:r>
              <a:rPr lang="en-US" sz="2400" dirty="0"/>
              <a:t> USA </a:t>
            </a:r>
            <a:r>
              <a:rPr lang="en-US" sz="2400" dirty="0" err="1"/>
              <a:t>nel</a:t>
            </a:r>
            <a:r>
              <a:rPr lang="en-US" sz="2400" dirty="0"/>
              <a:t> </a:t>
            </a:r>
            <a:r>
              <a:rPr lang="en-US" sz="2400" dirty="0" err="1"/>
              <a:t>Conflitto</a:t>
            </a:r>
            <a:endParaRPr lang="en-US" sz="2400" dirty="0"/>
          </a:p>
        </p:txBody>
      </p:sp>
      <p:pic>
        <p:nvPicPr>
          <p:cNvPr id="5122" name="Picture 2" descr="7 dicembre 1941. Attacco a Pearl Harbour | Storia | Rai Cultura">
            <a:extLst>
              <a:ext uri="{FF2B5EF4-FFF2-40B4-BE49-F238E27FC236}">
                <a16:creationId xmlns:a16="http://schemas.microsoft.com/office/drawing/2014/main" id="{305EDD0D-8509-2AF6-C565-FB7C4ACCE35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83" r="30492"/>
          <a:stretch>
            <a:fillRect/>
          </a:stretch>
        </p:blipFill>
        <p:spPr bwMode="auto">
          <a:xfrm>
            <a:off x="20" y="10"/>
            <a:ext cx="463598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9FBD28-9FDD-C91B-1F38-CA7BC6799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27471" y="2096064"/>
            <a:ext cx="6340085" cy="369513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La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divenne</a:t>
            </a:r>
            <a:r>
              <a:rPr lang="en-US" dirty="0"/>
              <a:t> </a:t>
            </a:r>
            <a:r>
              <a:rPr lang="en-US" dirty="0" err="1"/>
              <a:t>globale</a:t>
            </a:r>
            <a:r>
              <a:rPr lang="en-US" dirty="0"/>
              <a:t> con </a:t>
            </a:r>
            <a:r>
              <a:rPr lang="en-US" dirty="0" err="1"/>
              <a:t>l'attacco</a:t>
            </a:r>
            <a:r>
              <a:rPr lang="en-US" dirty="0"/>
              <a:t> </a:t>
            </a:r>
            <a:r>
              <a:rPr lang="en-US" dirty="0" err="1"/>
              <a:t>tedesco</a:t>
            </a:r>
            <a:r>
              <a:rPr lang="en-US" dirty="0"/>
              <a:t> </a:t>
            </a:r>
            <a:r>
              <a:rPr lang="en-US" dirty="0" err="1"/>
              <a:t>all'Unione</a:t>
            </a:r>
            <a:r>
              <a:rPr lang="en-US" dirty="0"/>
              <a:t> </a:t>
            </a:r>
            <a:r>
              <a:rPr lang="en-US" dirty="0" err="1"/>
              <a:t>Sovietica</a:t>
            </a:r>
            <a:r>
              <a:rPr lang="en-US" dirty="0"/>
              <a:t> ("</a:t>
            </a:r>
            <a:r>
              <a:rPr lang="en-US" dirty="0" err="1"/>
              <a:t>Operazione</a:t>
            </a:r>
            <a:r>
              <a:rPr lang="en-US" dirty="0"/>
              <a:t> Barbarossa") il 22 </a:t>
            </a:r>
            <a:r>
              <a:rPr lang="en-US" dirty="0" err="1"/>
              <a:t>giugno</a:t>
            </a:r>
            <a:r>
              <a:rPr lang="en-US" dirty="0"/>
              <a:t> 1941, </a:t>
            </a:r>
            <a:r>
              <a:rPr lang="en-US" dirty="0" err="1"/>
              <a:t>aprendo</a:t>
            </a:r>
            <a:r>
              <a:rPr lang="en-US" dirty="0"/>
              <a:t> un </a:t>
            </a:r>
            <a:r>
              <a:rPr lang="en-US" dirty="0" err="1"/>
              <a:t>enorme</a:t>
            </a:r>
            <a:r>
              <a:rPr lang="en-US" dirty="0"/>
              <a:t> </a:t>
            </a:r>
            <a:r>
              <a:rPr lang="en-US" dirty="0" err="1"/>
              <a:t>fronte</a:t>
            </a:r>
            <a:r>
              <a:rPr lang="en-US" dirty="0"/>
              <a:t> Est. Gli Stati Uniti, </a:t>
            </a:r>
            <a:r>
              <a:rPr lang="en-US" dirty="0" err="1"/>
              <a:t>inizialmente</a:t>
            </a:r>
            <a:r>
              <a:rPr lang="en-US" dirty="0"/>
              <a:t> </a:t>
            </a:r>
            <a:r>
              <a:rPr lang="en-US" dirty="0" err="1"/>
              <a:t>neutrali</a:t>
            </a:r>
            <a:r>
              <a:rPr lang="en-US" dirty="0"/>
              <a:t>, </a:t>
            </a:r>
            <a:r>
              <a:rPr lang="en-US" dirty="0" err="1"/>
              <a:t>furono</a:t>
            </a:r>
            <a:r>
              <a:rPr lang="en-US" dirty="0"/>
              <a:t> </a:t>
            </a:r>
            <a:r>
              <a:rPr lang="en-US" dirty="0" err="1"/>
              <a:t>coinvolti</a:t>
            </a:r>
            <a:r>
              <a:rPr lang="en-US" dirty="0"/>
              <a:t> dopo </a:t>
            </a:r>
            <a:r>
              <a:rPr lang="en-US" dirty="0" err="1"/>
              <a:t>l'attacco</a:t>
            </a:r>
            <a:r>
              <a:rPr lang="en-US" dirty="0"/>
              <a:t> </a:t>
            </a:r>
            <a:r>
              <a:rPr lang="en-US" dirty="0" err="1"/>
              <a:t>giapponese</a:t>
            </a:r>
            <a:r>
              <a:rPr lang="en-US" dirty="0"/>
              <a:t> a Pearl Harbor il 7 </a:t>
            </a:r>
            <a:r>
              <a:rPr lang="en-US" dirty="0" err="1"/>
              <a:t>dicembre</a:t>
            </a:r>
            <a:r>
              <a:rPr lang="en-US" dirty="0"/>
              <a:t> 1941. Tra il 1942 e il 1943, le </a:t>
            </a:r>
            <a:r>
              <a:rPr lang="en-US" dirty="0" err="1"/>
              <a:t>sorti</a:t>
            </a:r>
            <a:r>
              <a:rPr lang="en-US" dirty="0"/>
              <a:t> </a:t>
            </a:r>
            <a:r>
              <a:rPr lang="en-US" dirty="0" err="1"/>
              <a:t>cambiarono</a:t>
            </a:r>
            <a:r>
              <a:rPr lang="en-US" dirty="0"/>
              <a:t>: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Alleati</a:t>
            </a:r>
            <a:r>
              <a:rPr lang="en-US" dirty="0"/>
              <a:t> </a:t>
            </a:r>
            <a:r>
              <a:rPr lang="en-US" dirty="0" err="1"/>
              <a:t>ottennero</a:t>
            </a:r>
            <a:r>
              <a:rPr lang="en-US" dirty="0"/>
              <a:t> </a:t>
            </a:r>
            <a:r>
              <a:rPr lang="en-US" dirty="0" err="1"/>
              <a:t>vittorie</a:t>
            </a:r>
            <a:r>
              <a:rPr lang="en-US" dirty="0"/>
              <a:t> decisive. </a:t>
            </a:r>
            <a:r>
              <a:rPr lang="en-US" dirty="0" err="1"/>
              <a:t>Battaglie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: Midway (Pacifico), El Alamein (Nord Africa), e </a:t>
            </a:r>
            <a:r>
              <a:rPr lang="en-US" dirty="0" err="1"/>
              <a:t>soprattutto</a:t>
            </a:r>
            <a:r>
              <a:rPr lang="en-US" dirty="0"/>
              <a:t> </a:t>
            </a:r>
            <a:r>
              <a:rPr lang="en-US" dirty="0" err="1"/>
              <a:t>Stalingrado</a:t>
            </a:r>
            <a:r>
              <a:rPr lang="en-US" dirty="0"/>
              <a:t> (</a:t>
            </a:r>
            <a:r>
              <a:rPr lang="en-US" dirty="0" err="1"/>
              <a:t>fronte</a:t>
            </a:r>
            <a:r>
              <a:rPr lang="en-US" dirty="0"/>
              <a:t> Est), dove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sovietici</a:t>
            </a:r>
            <a:r>
              <a:rPr lang="en-US" dirty="0"/>
              <a:t> </a:t>
            </a:r>
            <a:r>
              <a:rPr lang="en-US" dirty="0" err="1"/>
              <a:t>resistettero</a:t>
            </a:r>
            <a:r>
              <a:rPr lang="en-US" dirty="0"/>
              <a:t> e </a:t>
            </a:r>
            <a:r>
              <a:rPr lang="en-US" dirty="0" err="1"/>
              <a:t>contrattaccarono</a:t>
            </a:r>
            <a:r>
              <a:rPr lang="en-US" dirty="0"/>
              <a:t>.</a:t>
            </a:r>
          </a:p>
        </p:txBody>
      </p:sp>
      <p:cxnSp>
        <p:nvCxnSpPr>
          <p:cNvPr id="5127" name="Straight Connector 5126">
            <a:extLst>
              <a:ext uri="{FF2B5EF4-FFF2-40B4-BE49-F238E27FC236}">
                <a16:creationId xmlns:a16="http://schemas.microsoft.com/office/drawing/2014/main" id="{3D1A74F5-4F0A-48DF-9897-2F294ADDF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55927" y="45720"/>
            <a:ext cx="0" cy="6766560"/>
          </a:xfrm>
          <a:prstGeom prst="line">
            <a:avLst/>
          </a:prstGeom>
          <a:ln w="190500" cap="sq">
            <a:solidFill>
              <a:srgbClr val="FFFFFF"/>
            </a:solidFill>
            <a:miter lim="800000"/>
          </a:ln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07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6C1408-3B58-ADFD-75BB-7CC9DA23C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L'Orrore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Shoah </a:t>
            </a:r>
            <a:br>
              <a:rPr lang="en-US" dirty="0"/>
            </a:br>
            <a:r>
              <a:rPr lang="en-US" sz="2400" dirty="0"/>
              <a:t>Lo </a:t>
            </a:r>
            <a:r>
              <a:rPr lang="en-US" sz="2400" dirty="0" err="1"/>
              <a:t>Sterminio</a:t>
            </a:r>
            <a:r>
              <a:rPr lang="en-US" sz="2400" dirty="0"/>
              <a:t> </a:t>
            </a:r>
            <a:r>
              <a:rPr lang="en-US" sz="2400" dirty="0" err="1"/>
              <a:t>degli</a:t>
            </a:r>
            <a:r>
              <a:rPr lang="en-US" sz="2400" dirty="0"/>
              <a:t> </a:t>
            </a:r>
            <a:r>
              <a:rPr lang="en-US" sz="2400" dirty="0" err="1"/>
              <a:t>Ebrei</a:t>
            </a:r>
            <a:endParaRPr lang="en-US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D69949-C27D-FBC7-757C-6AF69080CE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3795" y="2096064"/>
            <a:ext cx="5016860" cy="3695136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Una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pagine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oscure</a:t>
            </a:r>
            <a:r>
              <a:rPr lang="en-US" dirty="0"/>
              <a:t> fu la Shoah. Il regime </a:t>
            </a:r>
            <a:r>
              <a:rPr lang="en-US" dirty="0" err="1"/>
              <a:t>nazista</a:t>
            </a:r>
            <a:r>
              <a:rPr lang="en-US" dirty="0"/>
              <a:t> </a:t>
            </a:r>
            <a:r>
              <a:rPr lang="en-US" dirty="0" err="1"/>
              <a:t>mirava</a:t>
            </a:r>
            <a:r>
              <a:rPr lang="en-US" dirty="0"/>
              <a:t> a un Reich "puro". Tra il 1941 e il 1942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concretizzò</a:t>
            </a:r>
            <a:r>
              <a:rPr lang="en-US" dirty="0"/>
              <a:t> la "</a:t>
            </a:r>
            <a:r>
              <a:rPr lang="en-US" dirty="0" err="1"/>
              <a:t>soluzione</a:t>
            </a:r>
            <a:r>
              <a:rPr lang="en-US" dirty="0"/>
              <a:t> finale": lo </a:t>
            </a:r>
            <a:r>
              <a:rPr lang="en-US" dirty="0" err="1"/>
              <a:t>sterminio</a:t>
            </a:r>
            <a:r>
              <a:rPr lang="en-US" dirty="0"/>
              <a:t> </a:t>
            </a:r>
            <a:r>
              <a:rPr lang="en-US" dirty="0" err="1"/>
              <a:t>sistematico</a:t>
            </a:r>
            <a:r>
              <a:rPr lang="en-US" dirty="0"/>
              <a:t> di tutti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ebrei</a:t>
            </a:r>
            <a:r>
              <a:rPr lang="en-US" dirty="0"/>
              <a:t>. Gli </a:t>
            </a:r>
            <a:r>
              <a:rPr lang="en-US" dirty="0" err="1"/>
              <a:t>ebrei</a:t>
            </a:r>
            <a:r>
              <a:rPr lang="en-US" dirty="0"/>
              <a:t> </a:t>
            </a:r>
            <a:r>
              <a:rPr lang="en-US" dirty="0" err="1"/>
              <a:t>vennero</a:t>
            </a:r>
            <a:r>
              <a:rPr lang="en-US" dirty="0"/>
              <a:t> </a:t>
            </a:r>
            <a:r>
              <a:rPr lang="en-US" dirty="0" err="1"/>
              <a:t>perseguitati</a:t>
            </a:r>
            <a:r>
              <a:rPr lang="en-US" dirty="0"/>
              <a:t>, </a:t>
            </a:r>
            <a:r>
              <a:rPr lang="en-US" dirty="0" err="1"/>
              <a:t>rinchiusi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</a:t>
            </a:r>
            <a:r>
              <a:rPr lang="en-US" dirty="0" err="1"/>
              <a:t>ghetti</a:t>
            </a:r>
            <a:r>
              <a:rPr lang="en-US" dirty="0"/>
              <a:t>, </a:t>
            </a:r>
            <a:r>
              <a:rPr lang="en-US" dirty="0" err="1"/>
              <a:t>deportati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</a:t>
            </a:r>
            <a:r>
              <a:rPr lang="en-US" dirty="0" err="1"/>
              <a:t>campi</a:t>
            </a:r>
            <a:r>
              <a:rPr lang="en-US" dirty="0"/>
              <a:t> di </a:t>
            </a:r>
            <a:r>
              <a:rPr lang="en-US" dirty="0" err="1"/>
              <a:t>concentramento</a:t>
            </a:r>
            <a:r>
              <a:rPr lang="en-US" dirty="0"/>
              <a:t> e </a:t>
            </a:r>
            <a:r>
              <a:rPr lang="en-US" dirty="0" err="1"/>
              <a:t>sterminio</a:t>
            </a:r>
            <a:r>
              <a:rPr lang="en-US" dirty="0"/>
              <a:t> (come Auschwitz). Qui </a:t>
            </a:r>
            <a:r>
              <a:rPr lang="en-US" dirty="0" err="1"/>
              <a:t>venivano</a:t>
            </a:r>
            <a:r>
              <a:rPr lang="en-US" dirty="0"/>
              <a:t> </a:t>
            </a:r>
            <a:r>
              <a:rPr lang="en-US" dirty="0" err="1"/>
              <a:t>uccisi</a:t>
            </a:r>
            <a:r>
              <a:rPr lang="en-US" dirty="0"/>
              <a:t>, </a:t>
            </a:r>
            <a:r>
              <a:rPr lang="en-US" dirty="0" err="1"/>
              <a:t>spesso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camere</a:t>
            </a:r>
            <a:r>
              <a:rPr lang="en-US" dirty="0"/>
              <a:t> a gas. Si </a:t>
            </a:r>
            <a:r>
              <a:rPr lang="en-US" dirty="0" err="1"/>
              <a:t>stimano</a:t>
            </a:r>
            <a:r>
              <a:rPr lang="en-US" dirty="0"/>
              <a:t> 6 </a:t>
            </a:r>
            <a:r>
              <a:rPr lang="en-US" dirty="0" err="1"/>
              <a:t>milioni</a:t>
            </a:r>
            <a:r>
              <a:rPr lang="en-US" dirty="0"/>
              <a:t> di </a:t>
            </a:r>
            <a:r>
              <a:rPr lang="en-US" dirty="0" err="1"/>
              <a:t>ebrei</a:t>
            </a:r>
            <a:r>
              <a:rPr lang="en-US" dirty="0"/>
              <a:t> </a:t>
            </a:r>
            <a:r>
              <a:rPr lang="en-US" dirty="0" err="1"/>
              <a:t>sterminati</a:t>
            </a:r>
            <a:endParaRPr lang="en-US" dirty="0"/>
          </a:p>
        </p:txBody>
      </p:sp>
      <p:pic>
        <p:nvPicPr>
          <p:cNvPr id="6147" name="Picture 3" descr="Nazismo - Polonia - Campo di concentramento di Auschwitz, campo I -  Ingresso - Cancello con la scritta &quot;Arbeit macht frei&quot; - Sbarra con &quot;Halt&quot;,  Anonimo – Fotografie – Lombardia Beni Culturali">
            <a:extLst>
              <a:ext uri="{FF2B5EF4-FFF2-40B4-BE49-F238E27FC236}">
                <a16:creationId xmlns:a16="http://schemas.microsoft.com/office/drawing/2014/main" id="{D5758E0D-9A67-20D7-9A11-7AECF46DF9C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7257" y="2241719"/>
            <a:ext cx="4833257" cy="3431612"/>
          </a:xfrm>
          <a:prstGeom prst="rect">
            <a:avLst/>
          </a:prstGeom>
          <a:noFill/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ct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5586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59C7D-ED1D-551E-584E-58BB012C0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534" y="609600"/>
            <a:ext cx="4754022" cy="13263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Vittime</a:t>
            </a:r>
            <a:r>
              <a:rPr lang="en-US" dirty="0"/>
              <a:t> e </a:t>
            </a:r>
            <a:r>
              <a:rPr lang="en-US" dirty="0" err="1"/>
              <a:t>Distruzioni</a:t>
            </a:r>
            <a:br>
              <a:rPr lang="en-US" sz="2900" dirty="0"/>
            </a:br>
            <a:endParaRPr lang="en-US" sz="2400" dirty="0"/>
          </a:p>
        </p:txBody>
      </p:sp>
      <p:pic>
        <p:nvPicPr>
          <p:cNvPr id="7170" name="Picture 2" descr="Il bombardamento di Dresda, Seconda guerra mondiale">
            <a:extLst>
              <a:ext uri="{FF2B5EF4-FFF2-40B4-BE49-F238E27FC236}">
                <a16:creationId xmlns:a16="http://schemas.microsoft.com/office/drawing/2014/main" id="{F7914208-640C-A9D0-166D-46BC9E8391B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02" r="24120"/>
          <a:stretch>
            <a:fillRect/>
          </a:stretch>
        </p:blipFill>
        <p:spPr bwMode="auto">
          <a:xfrm>
            <a:off x="20" y="10"/>
            <a:ext cx="6095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B5E00C-B58D-9379-4B46-D7E2732D43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13534" y="2096064"/>
            <a:ext cx="4754022" cy="3695136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Gli </a:t>
            </a:r>
            <a:r>
              <a:rPr lang="en-US" dirty="0" err="1"/>
              <a:t>ebrei</a:t>
            </a:r>
            <a:r>
              <a:rPr lang="en-US" dirty="0"/>
              <a:t> non </a:t>
            </a:r>
            <a:r>
              <a:rPr lang="en-US" dirty="0" err="1"/>
              <a:t>furono</a:t>
            </a:r>
            <a:r>
              <a:rPr lang="en-US" dirty="0"/>
              <a:t> le sole </a:t>
            </a:r>
            <a:r>
              <a:rPr lang="en-US" dirty="0" err="1"/>
              <a:t>vittime</a:t>
            </a:r>
            <a:r>
              <a:rPr lang="en-US" dirty="0"/>
              <a:t>. </a:t>
            </a:r>
            <a:r>
              <a:rPr lang="en-US" dirty="0" err="1"/>
              <a:t>Anche</a:t>
            </a:r>
            <a:r>
              <a:rPr lang="en-US" dirty="0"/>
              <a:t> Rom e Sinti </a:t>
            </a:r>
            <a:r>
              <a:rPr lang="en-US" dirty="0" err="1"/>
              <a:t>furono</a:t>
            </a:r>
            <a:r>
              <a:rPr lang="en-US" dirty="0"/>
              <a:t> </a:t>
            </a:r>
            <a:r>
              <a:rPr lang="en-US" dirty="0" err="1"/>
              <a:t>perseguitati</a:t>
            </a:r>
            <a:r>
              <a:rPr lang="en-US" dirty="0"/>
              <a:t> e </a:t>
            </a:r>
            <a:r>
              <a:rPr lang="en-US" dirty="0" err="1"/>
              <a:t>sterminati</a:t>
            </a:r>
            <a:r>
              <a:rPr lang="en-US" dirty="0"/>
              <a:t> (500.000 - 1 </a:t>
            </a:r>
            <a:r>
              <a:rPr lang="en-US" dirty="0" err="1"/>
              <a:t>milione</a:t>
            </a:r>
            <a:r>
              <a:rPr lang="en-US" dirty="0"/>
              <a:t> di </a:t>
            </a:r>
            <a:r>
              <a:rPr lang="en-US" dirty="0" err="1"/>
              <a:t>vittime</a:t>
            </a:r>
            <a:r>
              <a:rPr lang="en-US" dirty="0"/>
              <a:t> </a:t>
            </a:r>
            <a:r>
              <a:rPr lang="en-US" dirty="0" err="1"/>
              <a:t>stimate</a:t>
            </a:r>
            <a:r>
              <a:rPr lang="en-US" dirty="0"/>
              <a:t>). </a:t>
            </a:r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categorie</a:t>
            </a:r>
            <a:r>
              <a:rPr lang="en-US" dirty="0"/>
              <a:t> considerate "</a:t>
            </a:r>
            <a:r>
              <a:rPr lang="en-US" dirty="0" err="1"/>
              <a:t>indesiderabili</a:t>
            </a:r>
            <a:r>
              <a:rPr lang="en-US" dirty="0"/>
              <a:t>" </a:t>
            </a:r>
            <a:r>
              <a:rPr lang="en-US" dirty="0" err="1"/>
              <a:t>furono</a:t>
            </a:r>
            <a:r>
              <a:rPr lang="en-US" dirty="0"/>
              <a:t> </a:t>
            </a:r>
            <a:r>
              <a:rPr lang="en-US" dirty="0" err="1"/>
              <a:t>uccise</a:t>
            </a:r>
            <a:r>
              <a:rPr lang="en-US" dirty="0"/>
              <a:t>: </a:t>
            </a:r>
            <a:r>
              <a:rPr lang="en-US" dirty="0" err="1"/>
              <a:t>prigionieri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, </a:t>
            </a:r>
            <a:r>
              <a:rPr lang="en-US" dirty="0" err="1"/>
              <a:t>omosessuali</a:t>
            </a:r>
            <a:r>
              <a:rPr lang="en-US" dirty="0"/>
              <a:t>, </a:t>
            </a:r>
            <a:r>
              <a:rPr lang="en-US" dirty="0" err="1"/>
              <a:t>testimoni</a:t>
            </a:r>
            <a:r>
              <a:rPr lang="en-US" dirty="0"/>
              <a:t> di Geova. I </a:t>
            </a:r>
            <a:r>
              <a:rPr lang="en-US" dirty="0" err="1"/>
              <a:t>campi</a:t>
            </a:r>
            <a:r>
              <a:rPr lang="en-US" dirty="0"/>
              <a:t> </a:t>
            </a:r>
            <a:r>
              <a:rPr lang="en-US" dirty="0" err="1"/>
              <a:t>fungevano</a:t>
            </a:r>
            <a:r>
              <a:rPr lang="en-US" dirty="0"/>
              <a:t> </a:t>
            </a:r>
            <a:r>
              <a:rPr lang="en-US" dirty="0" err="1"/>
              <a:t>anche</a:t>
            </a:r>
            <a:r>
              <a:rPr lang="en-US" dirty="0"/>
              <a:t> da </a:t>
            </a:r>
            <a:r>
              <a:rPr lang="en-US" dirty="0" err="1"/>
              <a:t>sistema</a:t>
            </a:r>
            <a:r>
              <a:rPr lang="en-US" dirty="0"/>
              <a:t> di </a:t>
            </a:r>
            <a:r>
              <a:rPr lang="en-US" dirty="0" err="1"/>
              <a:t>sfruttamento</a:t>
            </a:r>
            <a:r>
              <a:rPr lang="en-US" dirty="0"/>
              <a:t> per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forzato</a:t>
            </a:r>
            <a:r>
              <a:rPr lang="en-US" dirty="0"/>
              <a:t>. </a:t>
            </a:r>
            <a:r>
              <a:rPr lang="en-US" dirty="0" err="1"/>
              <a:t>Oltre</a:t>
            </a:r>
            <a:r>
              <a:rPr lang="en-US" dirty="0"/>
              <a:t> alle </a:t>
            </a:r>
            <a:r>
              <a:rPr lang="en-US" dirty="0" err="1"/>
              <a:t>perdite</a:t>
            </a:r>
            <a:r>
              <a:rPr lang="en-US" dirty="0"/>
              <a:t> </a:t>
            </a:r>
            <a:r>
              <a:rPr lang="en-US" dirty="0" err="1"/>
              <a:t>umane</a:t>
            </a:r>
            <a:r>
              <a:rPr lang="en-US" dirty="0"/>
              <a:t>, la </a:t>
            </a:r>
            <a:r>
              <a:rPr lang="en-US" dirty="0" err="1"/>
              <a:t>guerra</a:t>
            </a:r>
            <a:r>
              <a:rPr lang="en-US" dirty="0"/>
              <a:t> </a:t>
            </a:r>
            <a:r>
              <a:rPr lang="en-US" dirty="0" err="1"/>
              <a:t>causò</a:t>
            </a:r>
            <a:r>
              <a:rPr lang="en-US" dirty="0"/>
              <a:t> </a:t>
            </a:r>
            <a:r>
              <a:rPr lang="en-US" dirty="0" err="1"/>
              <a:t>distruzioni</a:t>
            </a:r>
            <a:r>
              <a:rPr lang="en-US" dirty="0"/>
              <a:t> immense, con </a:t>
            </a:r>
            <a:r>
              <a:rPr lang="en-US" dirty="0" err="1"/>
              <a:t>bombardamenti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rasero</a:t>
            </a:r>
            <a:r>
              <a:rPr lang="en-US" dirty="0"/>
              <a:t> al </a:t>
            </a:r>
            <a:r>
              <a:rPr lang="en-US" dirty="0" err="1"/>
              <a:t>suolo</a:t>
            </a:r>
            <a:r>
              <a:rPr lang="en-US" dirty="0"/>
              <a:t> </a:t>
            </a:r>
            <a:r>
              <a:rPr lang="en-US" dirty="0" err="1"/>
              <a:t>intere</a:t>
            </a:r>
            <a:r>
              <a:rPr lang="en-US" dirty="0"/>
              <a:t> </a:t>
            </a:r>
            <a:r>
              <a:rPr lang="en-US" dirty="0" err="1"/>
              <a:t>città</a:t>
            </a:r>
            <a:r>
              <a:rPr lang="en-US" dirty="0"/>
              <a:t>.</a:t>
            </a:r>
          </a:p>
        </p:txBody>
      </p:sp>
      <p:cxnSp>
        <p:nvCxnSpPr>
          <p:cNvPr id="7175" name="Straight Connector 7174">
            <a:extLst>
              <a:ext uri="{FF2B5EF4-FFF2-40B4-BE49-F238E27FC236}">
                <a16:creationId xmlns:a16="http://schemas.microsoft.com/office/drawing/2014/main" id="{8F74D5F5-1DA9-49A0-968B-033DA6F0F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29620" y="45720"/>
            <a:ext cx="0" cy="6766560"/>
          </a:xfrm>
          <a:prstGeom prst="line">
            <a:avLst/>
          </a:prstGeom>
          <a:ln w="190500" cap="sq">
            <a:solidFill>
              <a:srgbClr val="FFFFFF"/>
            </a:solidFill>
            <a:miter lim="800000"/>
          </a:ln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869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8198">
            <a:extLst>
              <a:ext uri="{FF2B5EF4-FFF2-40B4-BE49-F238E27FC236}">
                <a16:creationId xmlns:a16="http://schemas.microsoft.com/office/drawing/2014/main" id="{8FE7CAC6-EFB5-4E2E-AEC9-86EA3718C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3000"/>
                </a:schemeClr>
              </a:gs>
              <a:gs pos="100000">
                <a:sysClr val="windowText" lastClr="000000">
                  <a:alpha val="70000"/>
                </a:sys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194" name="Picture 2" descr="What is D-Day? – The D-Day Story, Portsmouth">
            <a:extLst>
              <a:ext uri="{FF2B5EF4-FFF2-40B4-BE49-F238E27FC236}">
                <a16:creationId xmlns:a16="http://schemas.microsoft.com/office/drawing/2014/main" id="{5D736B87-99CE-9146-9D32-BEE3C71B22D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53" b="7723"/>
          <a:stretch>
            <a:fillRect/>
          </a:stretch>
        </p:blipFill>
        <p:spPr bwMode="auto">
          <a:xfrm>
            <a:off x="20" y="2030"/>
            <a:ext cx="12191980" cy="6855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47F2A6C3-762D-18C7-F51D-A1F45D42A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L'Avanzata</a:t>
            </a:r>
            <a:r>
              <a:rPr lang="en-US" dirty="0"/>
              <a:t> </a:t>
            </a:r>
            <a:r>
              <a:rPr lang="en-US" dirty="0" err="1"/>
              <a:t>Alleata</a:t>
            </a:r>
            <a:r>
              <a:rPr lang="en-US" dirty="0"/>
              <a:t> (1943-1944)</a:t>
            </a:r>
            <a:br>
              <a:rPr lang="en-US" dirty="0"/>
            </a:br>
            <a:r>
              <a:rPr lang="en-US" sz="2400" dirty="0" err="1"/>
              <a:t>L'Italia</a:t>
            </a:r>
            <a:r>
              <a:rPr lang="en-US" sz="2400" dirty="0"/>
              <a:t> e la Normandia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CBE462-5E35-5AC0-1D0C-EE7E060B0D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3795" y="3908651"/>
            <a:ext cx="10353762" cy="233974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dirty="0"/>
              <a:t>Dopo le </a:t>
            </a:r>
            <a:r>
              <a:rPr lang="en-US" dirty="0" err="1"/>
              <a:t>svolte</a:t>
            </a:r>
            <a:r>
              <a:rPr lang="en-US" dirty="0"/>
              <a:t> del 1942-43,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Alleati</a:t>
            </a:r>
            <a:r>
              <a:rPr lang="en-US" dirty="0"/>
              <a:t> </a:t>
            </a:r>
            <a:r>
              <a:rPr lang="en-US" dirty="0" err="1"/>
              <a:t>avanzarono</a:t>
            </a:r>
            <a:r>
              <a:rPr lang="en-US" dirty="0"/>
              <a:t>. </a:t>
            </a:r>
            <a:r>
              <a:rPr lang="en-US" dirty="0" err="1"/>
              <a:t>Fondamentale</a:t>
            </a:r>
            <a:r>
              <a:rPr lang="en-US" dirty="0"/>
              <a:t> fu lo </a:t>
            </a:r>
            <a:r>
              <a:rPr lang="en-US" dirty="0" err="1"/>
              <a:t>sbarco</a:t>
            </a:r>
            <a:r>
              <a:rPr lang="en-US" dirty="0"/>
              <a:t> in Sicilia il 10 </a:t>
            </a:r>
            <a:r>
              <a:rPr lang="en-US" dirty="0" err="1"/>
              <a:t>luglio</a:t>
            </a:r>
            <a:r>
              <a:rPr lang="en-US" dirty="0"/>
              <a:t> 1943,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portò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caduta</a:t>
            </a:r>
            <a:r>
              <a:rPr lang="en-US" dirty="0"/>
              <a:t> di Mussolini e del Fascismo in Italia. </a:t>
            </a:r>
            <a:r>
              <a:rPr lang="en-US" dirty="0" err="1"/>
              <a:t>L'Italia</a:t>
            </a:r>
            <a:r>
              <a:rPr lang="en-US" dirty="0"/>
              <a:t> </a:t>
            </a:r>
            <a:r>
              <a:rPr lang="en-US" dirty="0" err="1"/>
              <a:t>rimase</a:t>
            </a:r>
            <a:r>
              <a:rPr lang="en-US" dirty="0"/>
              <a:t> </a:t>
            </a:r>
            <a:r>
              <a:rPr lang="en-US" dirty="0" err="1"/>
              <a:t>però</a:t>
            </a:r>
            <a:r>
              <a:rPr lang="en-US" dirty="0"/>
              <a:t> divisa. Un </a:t>
            </a:r>
            <a:r>
              <a:rPr lang="en-US" dirty="0" err="1"/>
              <a:t>altro</a:t>
            </a:r>
            <a:r>
              <a:rPr lang="en-US" dirty="0"/>
              <a:t> </a:t>
            </a:r>
            <a:r>
              <a:rPr lang="en-US" dirty="0" err="1"/>
              <a:t>sbarco</a:t>
            </a:r>
            <a:r>
              <a:rPr lang="en-US" dirty="0"/>
              <a:t> </a:t>
            </a:r>
            <a:r>
              <a:rPr lang="en-US" dirty="0" err="1"/>
              <a:t>cruciale</a:t>
            </a:r>
            <a:r>
              <a:rPr lang="en-US" dirty="0"/>
              <a:t> fu il D-Day in Normandia il 6 </a:t>
            </a:r>
            <a:r>
              <a:rPr lang="en-US" dirty="0" err="1"/>
              <a:t>giugno</a:t>
            </a:r>
            <a:r>
              <a:rPr lang="en-US" dirty="0"/>
              <a:t> 1944,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aprì</a:t>
            </a:r>
            <a:r>
              <a:rPr lang="en-US" dirty="0"/>
              <a:t> il </a:t>
            </a:r>
            <a:r>
              <a:rPr lang="en-US" dirty="0" err="1"/>
              <a:t>fronte</a:t>
            </a:r>
            <a:r>
              <a:rPr lang="en-US" dirty="0"/>
              <a:t> occidentale. Gli </a:t>
            </a:r>
            <a:r>
              <a:rPr lang="en-US" dirty="0" err="1"/>
              <a:t>Alleati</a:t>
            </a:r>
            <a:r>
              <a:rPr lang="en-US" dirty="0"/>
              <a:t> </a:t>
            </a:r>
            <a:r>
              <a:rPr lang="en-US" dirty="0" err="1"/>
              <a:t>anglo-americani</a:t>
            </a:r>
            <a:r>
              <a:rPr lang="en-US" dirty="0"/>
              <a:t> </a:t>
            </a:r>
            <a:r>
              <a:rPr lang="en-US" dirty="0" err="1"/>
              <a:t>avanzavano</a:t>
            </a:r>
            <a:r>
              <a:rPr lang="en-US" dirty="0"/>
              <a:t> da </a:t>
            </a:r>
            <a:r>
              <a:rPr lang="en-US" dirty="0" err="1"/>
              <a:t>ovest</a:t>
            </a:r>
            <a:r>
              <a:rPr lang="en-US" dirty="0"/>
              <a:t>, </a:t>
            </a:r>
            <a:r>
              <a:rPr lang="en-US" dirty="0" err="1"/>
              <a:t>mentre</a:t>
            </a:r>
            <a:r>
              <a:rPr lang="en-US" dirty="0"/>
              <a:t> </a:t>
            </a:r>
            <a:r>
              <a:rPr lang="en-US" dirty="0" err="1"/>
              <a:t>l'Armata</a:t>
            </a:r>
            <a:r>
              <a:rPr lang="en-US" dirty="0"/>
              <a:t> Rossa </a:t>
            </a:r>
            <a:r>
              <a:rPr lang="en-US" dirty="0" err="1"/>
              <a:t>sovietica</a:t>
            </a:r>
            <a:r>
              <a:rPr lang="en-US" dirty="0"/>
              <a:t> da est.</a:t>
            </a:r>
          </a:p>
        </p:txBody>
      </p:sp>
    </p:spTree>
    <p:extLst>
      <p:ext uri="{BB962C8B-B14F-4D97-AF65-F5344CB8AC3E}">
        <p14:creationId xmlns:p14="http://schemas.microsoft.com/office/powerpoint/2010/main" val="286838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AA46DD-B47F-66D2-E5FD-9058163D1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La Fine in Europa</a:t>
            </a:r>
            <a:br>
              <a:rPr lang="en-US" dirty="0"/>
            </a:br>
            <a:r>
              <a:rPr lang="en-US" sz="2400" dirty="0"/>
              <a:t>La </a:t>
            </a:r>
            <a:r>
              <a:rPr lang="en-US" sz="2400" dirty="0" err="1"/>
              <a:t>Caduta</a:t>
            </a:r>
            <a:r>
              <a:rPr lang="en-US" sz="2400" dirty="0"/>
              <a:t> di </a:t>
            </a:r>
            <a:r>
              <a:rPr lang="en-US" sz="2400" dirty="0" err="1"/>
              <a:t>Berlino</a:t>
            </a:r>
            <a:endParaRPr lang="en-US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9D6AB0-D1B0-9CF7-E5F0-D28B0BC64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3795" y="2096064"/>
            <a:ext cx="5016860" cy="369513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dirty="0" err="1"/>
              <a:t>L'avanzata</a:t>
            </a:r>
            <a:r>
              <a:rPr lang="en-US" dirty="0"/>
              <a:t> </a:t>
            </a:r>
            <a:r>
              <a:rPr lang="en-US" dirty="0" err="1"/>
              <a:t>combinata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Alleati</a:t>
            </a:r>
            <a:r>
              <a:rPr lang="en-US" dirty="0"/>
              <a:t> da </a:t>
            </a:r>
            <a:r>
              <a:rPr lang="en-US" dirty="0" err="1"/>
              <a:t>est</a:t>
            </a:r>
            <a:r>
              <a:rPr lang="en-US" dirty="0"/>
              <a:t> e </a:t>
            </a:r>
            <a:r>
              <a:rPr lang="en-US" dirty="0" err="1"/>
              <a:t>ovest</a:t>
            </a:r>
            <a:r>
              <a:rPr lang="en-US" dirty="0"/>
              <a:t> rese </a:t>
            </a:r>
            <a:r>
              <a:rPr lang="en-US" dirty="0" err="1"/>
              <a:t>inevitabile</a:t>
            </a:r>
            <a:r>
              <a:rPr lang="en-US" dirty="0"/>
              <a:t> la </a:t>
            </a:r>
            <a:r>
              <a:rPr lang="en-US" dirty="0" err="1"/>
              <a:t>sconfitta</a:t>
            </a:r>
            <a:r>
              <a:rPr lang="en-US" dirty="0"/>
              <a:t> </a:t>
            </a:r>
            <a:r>
              <a:rPr lang="en-US" dirty="0" err="1"/>
              <a:t>tedesca</a:t>
            </a:r>
            <a:r>
              <a:rPr lang="en-US" dirty="0"/>
              <a:t>. </a:t>
            </a:r>
            <a:r>
              <a:rPr lang="en-US" dirty="0" err="1"/>
              <a:t>L'Armata</a:t>
            </a:r>
            <a:r>
              <a:rPr lang="en-US" dirty="0"/>
              <a:t> Rossa fu la prima a </a:t>
            </a:r>
            <a:r>
              <a:rPr lang="en-US" dirty="0" err="1"/>
              <a:t>raggiungere</a:t>
            </a:r>
            <a:r>
              <a:rPr lang="en-US" dirty="0"/>
              <a:t> </a:t>
            </a:r>
            <a:r>
              <a:rPr lang="en-US" dirty="0" err="1"/>
              <a:t>Berlino</a:t>
            </a:r>
            <a:r>
              <a:rPr lang="en-US" dirty="0"/>
              <a:t>. </a:t>
            </a:r>
            <a:r>
              <a:rPr lang="en-US" dirty="0" err="1"/>
              <a:t>Sentendosi</a:t>
            </a:r>
            <a:r>
              <a:rPr lang="en-US" dirty="0"/>
              <a:t> </a:t>
            </a:r>
            <a:r>
              <a:rPr lang="en-US" dirty="0" err="1"/>
              <a:t>sconfitto</a:t>
            </a:r>
            <a:r>
              <a:rPr lang="en-US" dirty="0"/>
              <a:t>, Adolf Hitler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suicidò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suo</a:t>
            </a:r>
            <a:r>
              <a:rPr lang="en-US" dirty="0"/>
              <a:t> bunker il 30 </a:t>
            </a:r>
            <a:r>
              <a:rPr lang="en-US" dirty="0" err="1"/>
              <a:t>aprile</a:t>
            </a:r>
            <a:r>
              <a:rPr lang="en-US" dirty="0"/>
              <a:t> 1945. </a:t>
            </a:r>
            <a:r>
              <a:rPr lang="en-US" dirty="0" err="1"/>
              <a:t>Pochi</a:t>
            </a:r>
            <a:r>
              <a:rPr lang="en-US" dirty="0"/>
              <a:t> </a:t>
            </a:r>
            <a:r>
              <a:rPr lang="en-US" dirty="0" err="1"/>
              <a:t>giorni</a:t>
            </a:r>
            <a:r>
              <a:rPr lang="en-US" dirty="0"/>
              <a:t> dopo, l'8 </a:t>
            </a:r>
            <a:r>
              <a:rPr lang="en-US" dirty="0" err="1"/>
              <a:t>maggio</a:t>
            </a:r>
            <a:r>
              <a:rPr lang="en-US" dirty="0"/>
              <a:t> 1945, la Germania </a:t>
            </a:r>
            <a:r>
              <a:rPr lang="en-US" dirty="0" err="1"/>
              <a:t>firmò</a:t>
            </a:r>
            <a:r>
              <a:rPr lang="en-US" dirty="0"/>
              <a:t> la </a:t>
            </a:r>
            <a:r>
              <a:rPr lang="en-US" dirty="0" err="1"/>
              <a:t>resa</a:t>
            </a:r>
            <a:r>
              <a:rPr lang="en-US" dirty="0"/>
              <a:t> </a:t>
            </a:r>
            <a:r>
              <a:rPr lang="en-US" dirty="0" err="1"/>
              <a:t>incondizionata</a:t>
            </a:r>
            <a:r>
              <a:rPr lang="en-US" dirty="0"/>
              <a:t>.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segnò</a:t>
            </a:r>
            <a:r>
              <a:rPr lang="en-US" dirty="0"/>
              <a:t> la fine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guerra</a:t>
            </a:r>
            <a:r>
              <a:rPr lang="en-US" dirty="0"/>
              <a:t> in Europa.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F45E6C73-1041-F549-AA6D-491F5D0F684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57257" y="2211511"/>
            <a:ext cx="4833257" cy="3492028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ctr" rotWithShape="0">
              <a:schemeClr val="bg1"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</p:pic>
    </p:spTree>
    <p:extLst>
      <p:ext uri="{BB962C8B-B14F-4D97-AF65-F5344CB8AC3E}">
        <p14:creationId xmlns:p14="http://schemas.microsoft.com/office/powerpoint/2010/main" val="26605396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Damascato</Template>
  <TotalTime>79</TotalTime>
  <Words>819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Bookman Old Style</vt:lpstr>
      <vt:lpstr>Calibri</vt:lpstr>
      <vt:lpstr>Google Sans Text</vt:lpstr>
      <vt:lpstr>Rockwell</vt:lpstr>
      <vt:lpstr>Damask</vt:lpstr>
      <vt:lpstr>La Seconda Guerra Mondiale</vt:lpstr>
      <vt:lpstr>Una Catastrofe Globale</vt:lpstr>
      <vt:lpstr>Le Cause L'Espansionismo di Hitler</vt:lpstr>
      <vt:lpstr>I Primi Successi dell'Asse  LA GUERRA LAMPO E la Caduta della Francia</vt:lpstr>
      <vt:lpstr>La Svolta (1941-1943)  L'URSS e gli USA nel Conflitto</vt:lpstr>
      <vt:lpstr>L'Orrore della Shoah  Lo Sterminio degli Ebrei</vt:lpstr>
      <vt:lpstr>Altre Vittime e Distruzioni </vt:lpstr>
      <vt:lpstr>L'Avanzata Alleata (1943-1944) L'Italia e la Normandia</vt:lpstr>
      <vt:lpstr>La Fine in Europa La Caduta di Berlino</vt:lpstr>
      <vt:lpstr>La Fine nel Pacifico Le Bombe Atomiche</vt:lpstr>
      <vt:lpstr>Le Conseguenze Un Mondo Trasformato</vt:lpstr>
    </vt:vector>
  </TitlesOfParts>
  <Company>Gruppo Mediaset S.p.a.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Mauro Gagliardi</dc:creator>
  <cp:lastModifiedBy>Mauro Gagliardi</cp:lastModifiedBy>
  <cp:revision>5</cp:revision>
  <dcterms:created xsi:type="dcterms:W3CDTF">2025-05-24T16:47:52Z</dcterms:created>
  <dcterms:modified xsi:type="dcterms:W3CDTF">2025-05-24T18:07:32Z</dcterms:modified>
</cp:coreProperties>
</file>