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4" r:id="rId1"/>
  </p:sldMasterIdLst>
  <p:sldIdLst>
    <p:sldId id="256" r:id="rId2"/>
    <p:sldId id="257" r:id="rId3"/>
    <p:sldId id="258" r:id="rId4"/>
    <p:sldId id="259" r:id="rId5"/>
    <p:sldId id="267" r:id="rId6"/>
    <p:sldId id="264" r:id="rId7"/>
    <p:sldId id="265" r:id="rId8"/>
    <p:sldId id="266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E2C47-330A-44FC-84BB-6341F50FF05F}" type="datetimeFigureOut">
              <a:rPr lang="it-IT" smtClean="0"/>
              <a:t>26/01/2025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189E-2358-44CF-9CC5-A8849633644F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7034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E2C47-330A-44FC-84BB-6341F50FF05F}" type="datetimeFigureOut">
              <a:rPr lang="it-IT" smtClean="0"/>
              <a:t>26/01/2025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189E-2358-44CF-9CC5-A884963364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1157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E2C47-330A-44FC-84BB-6341F50FF05F}" type="datetimeFigureOut">
              <a:rPr lang="it-IT" smtClean="0"/>
              <a:t>26/01/2025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189E-2358-44CF-9CC5-A884963364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614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E2C47-330A-44FC-84BB-6341F50FF05F}" type="datetimeFigureOut">
              <a:rPr lang="it-IT" smtClean="0"/>
              <a:t>26/01/2025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189E-2358-44CF-9CC5-A8849633644F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969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E2C47-330A-44FC-84BB-6341F50FF05F}" type="datetimeFigureOut">
              <a:rPr lang="it-IT" smtClean="0"/>
              <a:t>26/01/2025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189E-2358-44CF-9CC5-A884963364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2765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E2C47-330A-44FC-84BB-6341F50FF05F}" type="datetimeFigureOut">
              <a:rPr lang="it-IT" smtClean="0"/>
              <a:t>26/01/2025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189E-2358-44CF-9CC5-A8849633644F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4812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E2C47-330A-44FC-84BB-6341F50FF05F}" type="datetimeFigureOut">
              <a:rPr lang="it-IT" smtClean="0"/>
              <a:t>26/01/2025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189E-2358-44CF-9CC5-A884963364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7370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E2C47-330A-44FC-84BB-6341F50FF05F}" type="datetimeFigureOut">
              <a:rPr lang="it-IT" smtClean="0"/>
              <a:t>26/01/2025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189E-2358-44CF-9CC5-A884963364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88884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E2C47-330A-44FC-84BB-6341F50FF05F}" type="datetimeFigureOut">
              <a:rPr lang="it-IT" smtClean="0"/>
              <a:t>26/01/2025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189E-2358-44CF-9CC5-A884963364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4836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E2C47-330A-44FC-84BB-6341F50FF05F}" type="datetimeFigureOut">
              <a:rPr lang="it-IT" smtClean="0"/>
              <a:t>26/01/2025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189E-2358-44CF-9CC5-A884963364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1288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E2C47-330A-44FC-84BB-6341F50FF05F}" type="datetimeFigureOut">
              <a:rPr lang="it-IT" smtClean="0"/>
              <a:t>26/01/2025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189E-2358-44CF-9CC5-A884963364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2357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E2C47-330A-44FC-84BB-6341F50FF05F}" type="datetimeFigureOut">
              <a:rPr lang="it-IT" smtClean="0"/>
              <a:t>26/01/2025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189E-2358-44CF-9CC5-A884963364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0122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E2C47-330A-44FC-84BB-6341F50FF05F}" type="datetimeFigureOut">
              <a:rPr lang="it-IT" smtClean="0"/>
              <a:t>26/01/2025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189E-2358-44CF-9CC5-A884963364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9240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E2C47-330A-44FC-84BB-6341F50FF05F}" type="datetimeFigureOut">
              <a:rPr lang="it-IT" smtClean="0"/>
              <a:t>26/01/2025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189E-2358-44CF-9CC5-A884963364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9104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E2C47-330A-44FC-84BB-6341F50FF05F}" type="datetimeFigureOut">
              <a:rPr lang="it-IT" smtClean="0"/>
              <a:t>26/01/2025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189E-2358-44CF-9CC5-A884963364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5135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E2C47-330A-44FC-84BB-6341F50FF05F}" type="datetimeFigureOut">
              <a:rPr lang="it-IT" smtClean="0"/>
              <a:t>26/01/2025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189E-2358-44CF-9CC5-A884963364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2115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E2C47-330A-44FC-84BB-6341F50FF05F}" type="datetimeFigureOut">
              <a:rPr lang="it-IT" smtClean="0"/>
              <a:t>26/01/2025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189E-2358-44CF-9CC5-A884963364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8473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BEE2C47-330A-44FC-84BB-6341F50FF05F}" type="datetimeFigureOut">
              <a:rPr lang="it-IT" smtClean="0"/>
              <a:t>26/01/2025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B2A189E-2358-44CF-9CC5-A884963364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99887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  <p:sldLayoutId id="2147484126" r:id="rId12"/>
    <p:sldLayoutId id="2147484127" r:id="rId13"/>
    <p:sldLayoutId id="2147484128" r:id="rId14"/>
    <p:sldLayoutId id="2147484129" r:id="rId15"/>
    <p:sldLayoutId id="2147484130" r:id="rId16"/>
    <p:sldLayoutId id="21474841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4" name="Rectangle 2083">
            <a:extLst>
              <a:ext uri="{FF2B5EF4-FFF2-40B4-BE49-F238E27FC236}">
                <a16:creationId xmlns:a16="http://schemas.microsoft.com/office/drawing/2014/main" id="{ED2D7C63-562A-41C7-892E-0C73F5D59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39E80CE-5F6D-FB32-AF77-43EB8705CE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6738" y="685799"/>
            <a:ext cx="6159273" cy="2971801"/>
          </a:xfrm>
        </p:spPr>
        <p:txBody>
          <a:bodyPr>
            <a:normAutofit/>
          </a:bodyPr>
          <a:lstStyle/>
          <a:p>
            <a:r>
              <a:rPr lang="it-IT" b="1" i="0" u="none" strike="noStrike" dirty="0">
                <a:effectLst/>
                <a:latin typeface="Century Gothic" panose="020B0502020202020204" pitchFamily="34" charset="0"/>
              </a:rPr>
              <a:t>INTRODUZIONE </a:t>
            </a:r>
            <a:br>
              <a:rPr lang="it-IT" b="1" i="0" u="none" strike="noStrike" dirty="0">
                <a:effectLst/>
                <a:latin typeface="Century Gothic" panose="020B0502020202020204" pitchFamily="34" charset="0"/>
              </a:rPr>
            </a:br>
            <a:r>
              <a:rPr lang="it-IT" b="1" i="0" u="none" strike="noStrike" dirty="0">
                <a:effectLst/>
                <a:latin typeface="Century Gothic" panose="020B0502020202020204" pitchFamily="34" charset="0"/>
              </a:rPr>
              <a:t>ALLE PROIEZIONI ORTOGONALI</a:t>
            </a:r>
            <a:endParaRPr lang="it-IT" dirty="0">
              <a:latin typeface="Century Gothic" panose="020B050202020202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8690BF4-9486-2549-5CD6-776E4FAEC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5456" y="3843867"/>
            <a:ext cx="6167930" cy="1947333"/>
          </a:xfrm>
        </p:spPr>
        <p:txBody>
          <a:bodyPr>
            <a:normAutofit/>
          </a:bodyPr>
          <a:lstStyle/>
          <a:p>
            <a:r>
              <a:rPr lang="it-IT" sz="2400" dirty="0">
                <a:solidFill>
                  <a:schemeClr val="tx1"/>
                </a:solidFill>
              </a:rPr>
              <a:t>Francesco Gagliardi – 3°B</a:t>
            </a:r>
          </a:p>
        </p:txBody>
      </p:sp>
      <p:pic>
        <p:nvPicPr>
          <p:cNvPr id="2056" name="Picture 8" descr="La Maestria Geometrica di Piet Mondrian">
            <a:extLst>
              <a:ext uri="{FF2B5EF4-FFF2-40B4-BE49-F238E27FC236}">
                <a16:creationId xmlns:a16="http://schemas.microsoft.com/office/drawing/2014/main" id="{CBF72D5E-868C-5360-D6F6-0A93A7BFC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5" r="12441"/>
          <a:stretch/>
        </p:blipFill>
        <p:spPr bwMode="auto">
          <a:xfrm>
            <a:off x="20" y="10"/>
            <a:ext cx="4639713" cy="6857990"/>
          </a:xfrm>
          <a:prstGeom prst="rect">
            <a:avLst/>
          </a:prstGeom>
          <a:noFill/>
          <a:effectLst>
            <a:innerShdw blurRad="57150" dist="38100" dir="14460000">
              <a:prstClr val="black">
                <a:alpha val="7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86" name="Group 2085">
            <a:extLst>
              <a:ext uri="{FF2B5EF4-FFF2-40B4-BE49-F238E27FC236}">
                <a16:creationId xmlns:a16="http://schemas.microsoft.com/office/drawing/2014/main" id="{6DF25E23-BE15-4E36-A700-59F0CE8C5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087" name="Straight Connector 2086">
              <a:extLst>
                <a:ext uri="{FF2B5EF4-FFF2-40B4-BE49-F238E27FC236}">
                  <a16:creationId xmlns:a16="http://schemas.microsoft.com/office/drawing/2014/main" id="{2CE9353A-F333-4305-BED0-D126D75F5D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8" name="Straight Connector 2087">
              <a:extLst>
                <a:ext uri="{FF2B5EF4-FFF2-40B4-BE49-F238E27FC236}">
                  <a16:creationId xmlns:a16="http://schemas.microsoft.com/office/drawing/2014/main" id="{95D1D327-6D34-4AB1-BBCB-FFD18B927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9" name="Straight Connector 2088">
              <a:extLst>
                <a:ext uri="{FF2B5EF4-FFF2-40B4-BE49-F238E27FC236}">
                  <a16:creationId xmlns:a16="http://schemas.microsoft.com/office/drawing/2014/main" id="{C3D4CCB5-F27F-4868-B1D4-55D8654F07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0" name="Straight Connector 2089">
              <a:extLst>
                <a:ext uri="{FF2B5EF4-FFF2-40B4-BE49-F238E27FC236}">
                  <a16:creationId xmlns:a16="http://schemas.microsoft.com/office/drawing/2014/main" id="{55F00F96-8833-4C32-AD31-05286BC80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1" name="Straight Connector 2090">
              <a:extLst>
                <a:ext uri="{FF2B5EF4-FFF2-40B4-BE49-F238E27FC236}">
                  <a16:creationId xmlns:a16="http://schemas.microsoft.com/office/drawing/2014/main" id="{C22EE3D4-FE2C-4B01-BC8C-3CE2C6CC1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6981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muro, interno, design, arte&#10;&#10;Descrizione generata automaticamente">
            <a:extLst>
              <a:ext uri="{FF2B5EF4-FFF2-40B4-BE49-F238E27FC236}">
                <a16:creationId xmlns:a16="http://schemas.microsoft.com/office/drawing/2014/main" id="{3DEF3EC0-E2AA-6292-509D-F0ACEB74C3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238" y="242650"/>
            <a:ext cx="2389762" cy="3186350"/>
          </a:xfrm>
        </p:spPr>
      </p:pic>
      <p:pic>
        <p:nvPicPr>
          <p:cNvPr id="7" name="Immagine 6" descr="Immagine che contiene testo, fiammifero, muro, accendino&#10;&#10;Descrizione generata automaticamente">
            <a:extLst>
              <a:ext uri="{FF2B5EF4-FFF2-40B4-BE49-F238E27FC236}">
                <a16:creationId xmlns:a16="http://schemas.microsoft.com/office/drawing/2014/main" id="{D1C8BEE7-F624-7229-2D6A-4263B40C9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2650"/>
            <a:ext cx="2389762" cy="3186350"/>
          </a:xfrm>
          <a:prstGeom prst="rect">
            <a:avLst/>
          </a:prstGeom>
        </p:spPr>
      </p:pic>
      <p:pic>
        <p:nvPicPr>
          <p:cNvPr id="9" name="Immagine 8" descr="Immagine che contiene testo, muro, interno, accendino&#10;&#10;Descrizione generata automaticamente">
            <a:extLst>
              <a:ext uri="{FF2B5EF4-FFF2-40B4-BE49-F238E27FC236}">
                <a16:creationId xmlns:a16="http://schemas.microsoft.com/office/drawing/2014/main" id="{57986CDE-72E0-B340-6F3D-F3B8F11E2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238" y="3429000"/>
            <a:ext cx="2389762" cy="3152762"/>
          </a:xfrm>
          <a:prstGeom prst="rect">
            <a:avLst/>
          </a:prstGeom>
        </p:spPr>
      </p:pic>
      <p:pic>
        <p:nvPicPr>
          <p:cNvPr id="11" name="Immagine 10" descr="Immagine che contiene testo, scatola, muro, interno&#10;&#10;Descrizione generata automaticamente">
            <a:extLst>
              <a:ext uri="{FF2B5EF4-FFF2-40B4-BE49-F238E27FC236}">
                <a16:creationId xmlns:a16="http://schemas.microsoft.com/office/drawing/2014/main" id="{9739079F-374F-4380-A90D-7A3866CFAB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8998"/>
            <a:ext cx="2389762" cy="31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89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cerchio, muro, interno, arte&#10;&#10;Descrizione generata automaticamente">
            <a:extLst>
              <a:ext uri="{FF2B5EF4-FFF2-40B4-BE49-F238E27FC236}">
                <a16:creationId xmlns:a16="http://schemas.microsoft.com/office/drawing/2014/main" id="{807540FD-76D7-3794-5FDC-AD19163A16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328" y="190770"/>
            <a:ext cx="2428672" cy="3238230"/>
          </a:xfrm>
        </p:spPr>
      </p:pic>
      <p:pic>
        <p:nvPicPr>
          <p:cNvPr id="7" name="Immagine 6" descr="Immagine che contiene lampada, muro, interno&#10;&#10;Descrizione generata automaticamente">
            <a:extLst>
              <a:ext uri="{FF2B5EF4-FFF2-40B4-BE49-F238E27FC236}">
                <a16:creationId xmlns:a16="http://schemas.microsoft.com/office/drawing/2014/main" id="{CD75D1E8-9EA5-216C-77F3-357AADFD4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0772"/>
            <a:ext cx="2428672" cy="3238228"/>
          </a:xfrm>
          <a:prstGeom prst="rect">
            <a:avLst/>
          </a:prstGeom>
        </p:spPr>
      </p:pic>
      <p:pic>
        <p:nvPicPr>
          <p:cNvPr id="9" name="Immagine 8" descr="Immagine che contiene lampada, interno, luce&#10;&#10;Descrizione generata automaticamente">
            <a:extLst>
              <a:ext uri="{FF2B5EF4-FFF2-40B4-BE49-F238E27FC236}">
                <a16:creationId xmlns:a16="http://schemas.microsoft.com/office/drawing/2014/main" id="{BFBE96CE-16AB-61C8-A507-015EEB4CC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328" y="3429000"/>
            <a:ext cx="2428673" cy="3238228"/>
          </a:xfrm>
          <a:prstGeom prst="rect">
            <a:avLst/>
          </a:prstGeom>
        </p:spPr>
      </p:pic>
      <p:pic>
        <p:nvPicPr>
          <p:cNvPr id="11" name="Immagine 10" descr="Immagine che contiene lampada, muro, interno, luce&#10;&#10;Descrizione generata automaticamente">
            <a:extLst>
              <a:ext uri="{FF2B5EF4-FFF2-40B4-BE49-F238E27FC236}">
                <a16:creationId xmlns:a16="http://schemas.microsoft.com/office/drawing/2014/main" id="{AC43270E-5E5A-3D92-47C7-2E566122A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429000"/>
            <a:ext cx="2428673" cy="323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49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35">
            <a:extLst>
              <a:ext uri="{FF2B5EF4-FFF2-40B4-BE49-F238E27FC236}">
                <a16:creationId xmlns:a16="http://schemas.microsoft.com/office/drawing/2014/main" id="{4847F8C0-6201-4438-8F29-02EEDC5D5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DDA8A64-F365-443A-AC0E-0A8BD36A24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EF1F7B8-D5AA-4615-AD33-DAAFCD3F8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EFE3230-D538-4C37-A8C9-8B449B0774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BDDA670-FBA3-4E08-A729-2AF5292999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5290AD8-9D5A-4BE8-9D6B-189BDC4F7E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61" name="Rectangle 42">
            <a:extLst>
              <a:ext uri="{FF2B5EF4-FFF2-40B4-BE49-F238E27FC236}">
                <a16:creationId xmlns:a16="http://schemas.microsoft.com/office/drawing/2014/main" id="{4B961C1A-0FA6-4650-88CF-949145AE4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1E46607-BEEC-896F-AD42-EA1CFDCB5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0485" y="105832"/>
            <a:ext cx="5627158" cy="15070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 err="1"/>
              <a:t>Costruzione</a:t>
            </a:r>
            <a:r>
              <a:rPr lang="en-US" sz="3600" dirty="0"/>
              <a:t> DEL TRIEDRO</a:t>
            </a:r>
          </a:p>
        </p:txBody>
      </p:sp>
      <p:pic>
        <p:nvPicPr>
          <p:cNvPr id="7" name="Immagine 6" descr="Immagine che contiene forbici, strumento, Strumento per ufficio, carta&#10;&#10;Descrizione generata automaticamente">
            <a:extLst>
              <a:ext uri="{FF2B5EF4-FFF2-40B4-BE49-F238E27FC236}">
                <a16:creationId xmlns:a16="http://schemas.microsoft.com/office/drawing/2014/main" id="{4D6283FC-4AAF-34B1-6D88-5F24E9C3B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8" r="1419" b="-6"/>
          <a:stretch/>
        </p:blipFill>
        <p:spPr>
          <a:xfrm rot="16200000">
            <a:off x="544288" y="1741715"/>
            <a:ext cx="2286000" cy="337457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pic>
        <p:nvPicPr>
          <p:cNvPr id="9" name="Immagine 8" descr="Immagine che contiene carta, accessorio, Prodotto di carta, Carta per belle arti&#10;&#10;Descrizione generata automaticamente">
            <a:extLst>
              <a:ext uri="{FF2B5EF4-FFF2-40B4-BE49-F238E27FC236}">
                <a16:creationId xmlns:a16="http://schemas.microsoft.com/office/drawing/2014/main" id="{F3508FAF-204B-6BDD-CC26-22A69A694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8" r="924" b="-4"/>
          <a:stretch/>
        </p:blipFill>
        <p:spPr>
          <a:xfrm rot="16200000">
            <a:off x="543852" y="4027713"/>
            <a:ext cx="2286002" cy="3374571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40EB3D40-6FB3-9633-0530-3AAF937D00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38438" y="2068511"/>
            <a:ext cx="7943962" cy="36152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/>
            <a:r>
              <a:rPr lang="en-US" sz="2400" dirty="0" err="1">
                <a:solidFill>
                  <a:schemeClr val="tx1"/>
                </a:solidFill>
              </a:rPr>
              <a:t>Prendo</a:t>
            </a:r>
            <a:r>
              <a:rPr lang="en-US" sz="2400" dirty="0">
                <a:solidFill>
                  <a:schemeClr val="tx1"/>
                </a:solidFill>
              </a:rPr>
              <a:t> un </a:t>
            </a:r>
            <a:r>
              <a:rPr lang="en-US" sz="2400" dirty="0" err="1">
                <a:solidFill>
                  <a:schemeClr val="tx1"/>
                </a:solidFill>
              </a:rPr>
              <a:t>foglio</a:t>
            </a:r>
            <a:r>
              <a:rPr lang="en-US" sz="2400" dirty="0">
                <a:solidFill>
                  <a:schemeClr val="tx1"/>
                </a:solidFill>
              </a:rPr>
              <a:t> di carta e lo </a:t>
            </a:r>
            <a:r>
              <a:rPr lang="en-US" sz="2400" dirty="0" err="1">
                <a:solidFill>
                  <a:schemeClr val="tx1"/>
                </a:solidFill>
              </a:rPr>
              <a:t>divido</a:t>
            </a:r>
            <a:r>
              <a:rPr lang="en-US" sz="2400" dirty="0">
                <a:solidFill>
                  <a:schemeClr val="tx1"/>
                </a:solidFill>
              </a:rPr>
              <a:t> in quattro </a:t>
            </a:r>
            <a:r>
              <a:rPr lang="en-US" sz="2400" dirty="0" err="1">
                <a:solidFill>
                  <a:schemeClr val="tx1"/>
                </a:solidFill>
              </a:rPr>
              <a:t>sezioni</a:t>
            </a:r>
            <a:r>
              <a:rPr lang="en-US" sz="2400" dirty="0">
                <a:solidFill>
                  <a:schemeClr val="tx1"/>
                </a:solidFill>
              </a:rPr>
              <a:t>. Poi, con le </a:t>
            </a:r>
            <a:r>
              <a:rPr lang="en-US" sz="2400" dirty="0" err="1">
                <a:solidFill>
                  <a:schemeClr val="tx1"/>
                </a:solidFill>
              </a:rPr>
              <a:t>forbici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ritaglio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lungo</a:t>
            </a:r>
            <a:r>
              <a:rPr lang="en-US" sz="2400" dirty="0">
                <a:solidFill>
                  <a:schemeClr val="tx1"/>
                </a:solidFill>
              </a:rPr>
              <a:t> la </a:t>
            </a:r>
            <a:r>
              <a:rPr lang="en-US" sz="2400" dirty="0" err="1">
                <a:solidFill>
                  <a:schemeClr val="tx1"/>
                </a:solidFill>
              </a:rPr>
              <a:t>linea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verticale</a:t>
            </a:r>
            <a:r>
              <a:rPr lang="en-US" sz="2400" dirty="0">
                <a:solidFill>
                  <a:schemeClr val="tx1"/>
                </a:solidFill>
              </a:rPr>
              <a:t>. A </a:t>
            </a:r>
            <a:r>
              <a:rPr lang="en-US" sz="2400" dirty="0" err="1">
                <a:solidFill>
                  <a:schemeClr val="tx1"/>
                </a:solidFill>
              </a:rPr>
              <a:t>questo</a:t>
            </a:r>
            <a:r>
              <a:rPr lang="en-US" sz="2400" dirty="0">
                <a:solidFill>
                  <a:schemeClr val="tx1"/>
                </a:solidFill>
              </a:rPr>
              <a:t> punto, </a:t>
            </a:r>
            <a:r>
              <a:rPr lang="en-US" sz="2400" dirty="0" err="1">
                <a:solidFill>
                  <a:schemeClr val="tx1"/>
                </a:solidFill>
              </a:rPr>
              <a:t>piego</a:t>
            </a:r>
            <a:r>
              <a:rPr lang="en-US" sz="2400" dirty="0">
                <a:solidFill>
                  <a:schemeClr val="tx1"/>
                </a:solidFill>
              </a:rPr>
              <a:t> il </a:t>
            </a:r>
            <a:r>
              <a:rPr lang="en-US" sz="2400" dirty="0" err="1">
                <a:solidFill>
                  <a:schemeClr val="tx1"/>
                </a:solidFill>
              </a:rPr>
              <a:t>foglio</a:t>
            </a:r>
            <a:r>
              <a:rPr lang="en-US" sz="2400" dirty="0">
                <a:solidFill>
                  <a:schemeClr val="tx1"/>
                </a:solidFill>
              </a:rPr>
              <a:t> per </a:t>
            </a:r>
            <a:r>
              <a:rPr lang="en-US" sz="2400" dirty="0" err="1">
                <a:solidFill>
                  <a:schemeClr val="tx1"/>
                </a:solidFill>
              </a:rPr>
              <a:t>creare</a:t>
            </a:r>
            <a:r>
              <a:rPr lang="en-US" sz="2400" dirty="0">
                <a:solidFill>
                  <a:schemeClr val="tx1"/>
                </a:solidFill>
              </a:rPr>
              <a:t> la forma. </a:t>
            </a:r>
            <a:r>
              <a:rPr lang="en-US" sz="2400" dirty="0" err="1">
                <a:solidFill>
                  <a:schemeClr val="tx1"/>
                </a:solidFill>
              </a:rPr>
              <a:t>Infine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uso</a:t>
            </a:r>
            <a:r>
              <a:rPr lang="en-US" sz="2400" dirty="0">
                <a:solidFill>
                  <a:schemeClr val="tx1"/>
                </a:solidFill>
              </a:rPr>
              <a:t> del </a:t>
            </a:r>
            <a:r>
              <a:rPr lang="en-US" sz="2400" dirty="0" err="1">
                <a:solidFill>
                  <a:schemeClr val="tx1"/>
                </a:solidFill>
              </a:rPr>
              <a:t>nastro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adesivo</a:t>
            </a:r>
            <a:r>
              <a:rPr lang="en-US" sz="2400" dirty="0">
                <a:solidFill>
                  <a:schemeClr val="tx1"/>
                </a:solidFill>
              </a:rPr>
              <a:t> per </a:t>
            </a:r>
            <a:r>
              <a:rPr lang="en-US" sz="2400" dirty="0" err="1">
                <a:solidFill>
                  <a:schemeClr val="tx1"/>
                </a:solidFill>
              </a:rPr>
              <a:t>fissare</a:t>
            </a:r>
            <a:r>
              <a:rPr lang="en-US" sz="2400" dirty="0">
                <a:solidFill>
                  <a:schemeClr val="tx1"/>
                </a:solidFill>
              </a:rPr>
              <a:t> la base e </a:t>
            </a:r>
            <a:r>
              <a:rPr lang="en-US" sz="2400" dirty="0" err="1">
                <a:solidFill>
                  <a:schemeClr val="tx1"/>
                </a:solidFill>
              </a:rPr>
              <a:t>rendere</a:t>
            </a:r>
            <a:r>
              <a:rPr lang="en-US" sz="2400" dirty="0">
                <a:solidFill>
                  <a:schemeClr val="tx1"/>
                </a:solidFill>
              </a:rPr>
              <a:t> stabile il </a:t>
            </a:r>
            <a:r>
              <a:rPr lang="en-US" sz="2400" dirty="0" err="1">
                <a:solidFill>
                  <a:schemeClr val="tx1"/>
                </a:solidFill>
              </a:rPr>
              <a:t>mio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triedro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5" name="Segnaposto contenuto 4" descr="Immagine che contiene statico, busta, testo, carta&#10;&#10;Descrizione generata automaticamente">
            <a:extLst>
              <a:ext uri="{FF2B5EF4-FFF2-40B4-BE49-F238E27FC236}">
                <a16:creationId xmlns:a16="http://schemas.microsoft.com/office/drawing/2014/main" id="{64B37B10-3741-5BBC-4163-A4A71FAC68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6" r="-4" b="-4"/>
          <a:stretch/>
        </p:blipFill>
        <p:spPr>
          <a:xfrm rot="16200000">
            <a:off x="543851" y="-544288"/>
            <a:ext cx="2286000" cy="3374571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62" name="Group 44">
            <a:extLst>
              <a:ext uri="{FF2B5EF4-FFF2-40B4-BE49-F238E27FC236}">
                <a16:creationId xmlns:a16="http://schemas.microsoft.com/office/drawing/2014/main" id="{66F3F678-ED77-4393-9EC7-D7BCD2E01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9A59989-410D-497C-8E49-0A126B521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46">
              <a:extLst>
                <a:ext uri="{FF2B5EF4-FFF2-40B4-BE49-F238E27FC236}">
                  <a16:creationId xmlns:a16="http://schemas.microsoft.com/office/drawing/2014/main" id="{57EA2D8A-C670-4AD5-81EF-3D2540FEA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5500ADF-3CDE-4395-8276-0F904D2EE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48">
              <a:extLst>
                <a:ext uri="{FF2B5EF4-FFF2-40B4-BE49-F238E27FC236}">
                  <a16:creationId xmlns:a16="http://schemas.microsoft.com/office/drawing/2014/main" id="{1F25D6CC-4A0A-4000-8DD3-2635907B5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DCBDBBE-6019-4A71-A935-C82B24DB0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91331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EA1C2-D8C4-A941-7D32-E70E48915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Prodotto di carta, Arti creative&#10;&#10;Descrizione generata automaticamente">
            <a:extLst>
              <a:ext uri="{FF2B5EF4-FFF2-40B4-BE49-F238E27FC236}">
                <a16:creationId xmlns:a16="http://schemas.microsoft.com/office/drawing/2014/main" id="{4F5F436F-4097-6F4E-0297-ACEB66652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6107" y="3115073"/>
            <a:ext cx="3028983" cy="4038643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05A0A3D-67AE-A231-9F2C-D4675A2DB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223" y="-829239"/>
            <a:ext cx="6559859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costruzione</a:t>
            </a:r>
            <a:r>
              <a:rPr lang="en-US" dirty="0"/>
              <a:t> di un </a:t>
            </a:r>
            <a:r>
              <a:rPr lang="en-US" dirty="0" err="1"/>
              <a:t>parallelepipedo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con il </a:t>
            </a:r>
            <a:r>
              <a:rPr lang="en-US" dirty="0" err="1"/>
              <a:t>cartoncino</a:t>
            </a:r>
            <a:r>
              <a:rPr lang="en-US" dirty="0"/>
              <a:t>​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F7DC367-D2EF-1313-CA86-D8121C966F1C}"/>
              </a:ext>
            </a:extLst>
          </p:cNvPr>
          <p:cNvSpPr txBox="1"/>
          <p:nvPr/>
        </p:nvSpPr>
        <p:spPr>
          <a:xfrm>
            <a:off x="4820222" y="3429000"/>
            <a:ext cx="655985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400" dirty="0"/>
              <a:t>Disegno e ritaglio lo sviluppo del parallelepipedo su un foglio di cartoncino. Poi piego lungo le linee per formare la struttura del solido. Applico la colla sulle linguette per prepararle all'incollaggio.</a:t>
            </a:r>
          </a:p>
        </p:txBody>
      </p:sp>
      <p:pic>
        <p:nvPicPr>
          <p:cNvPr id="4" name="Immagine 3" descr="Immagine che contiene Rettangolo, testo, Prodotto di carta, statico&#10;&#10;Descrizione generata automaticamente">
            <a:extLst>
              <a:ext uri="{FF2B5EF4-FFF2-40B4-BE49-F238E27FC236}">
                <a16:creationId xmlns:a16="http://schemas.microsoft.com/office/drawing/2014/main" id="{5D40FFAA-EE0C-500F-D6E0-7FCA5D8B1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6107" y="-152175"/>
            <a:ext cx="3028982" cy="403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42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8555F-A547-F917-2BA7-91DEF3821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5AAF4A-EB54-0F6D-A34B-1EBE5CF69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223" y="-829239"/>
            <a:ext cx="6559859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costruzione</a:t>
            </a:r>
            <a:r>
              <a:rPr lang="en-US" dirty="0"/>
              <a:t> di un </a:t>
            </a:r>
            <a:r>
              <a:rPr lang="en-US" dirty="0" err="1"/>
              <a:t>parallelepipedo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con il </a:t>
            </a:r>
            <a:r>
              <a:rPr lang="en-US" dirty="0" err="1"/>
              <a:t>cartoncino</a:t>
            </a:r>
            <a:r>
              <a:rPr lang="en-US" dirty="0"/>
              <a:t>​</a:t>
            </a:r>
          </a:p>
        </p:txBody>
      </p:sp>
      <p:pic>
        <p:nvPicPr>
          <p:cNvPr id="5" name="Immagine 4" descr="Immagine che contiene carta, Prodotto di carta, scatola&#10;&#10;Descrizione generata automaticamente">
            <a:extLst>
              <a:ext uri="{FF2B5EF4-FFF2-40B4-BE49-F238E27FC236}">
                <a16:creationId xmlns:a16="http://schemas.microsoft.com/office/drawing/2014/main" id="{F2F3BEF7-D7EF-F8F1-B21E-3E3837D28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6104" y="-202057"/>
            <a:ext cx="3028982" cy="403864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93CDB50-0782-9C25-1A89-008A898E7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6" t="11608" b="10118"/>
          <a:stretch/>
        </p:blipFill>
        <p:spPr>
          <a:xfrm rot="16200000">
            <a:off x="876106" y="3115072"/>
            <a:ext cx="3028982" cy="403864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D7A77F1-3D5A-8E4C-F487-EBD5E64510A0}"/>
              </a:ext>
            </a:extLst>
          </p:cNvPr>
          <p:cNvSpPr txBox="1"/>
          <p:nvPr/>
        </p:nvSpPr>
        <p:spPr>
          <a:xfrm>
            <a:off x="4820222" y="3429000"/>
            <a:ext cx="68002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400" dirty="0"/>
              <a:t>Unisco con cura le linguette incollate, chiudendo la forma del parallelepipedo. Controllo che sia stabile e ben formato e il solido è completato</a:t>
            </a:r>
          </a:p>
        </p:txBody>
      </p:sp>
    </p:spTree>
    <p:extLst>
      <p:ext uri="{BB962C8B-B14F-4D97-AF65-F5344CB8AC3E}">
        <p14:creationId xmlns:p14="http://schemas.microsoft.com/office/powerpoint/2010/main" val="2100501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152077-984A-4612-B0E1-251C62EB1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5450BA-2A87-4847-A5A0-E7D960557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6F9ADA-A824-456A-9728-D5BFFE04D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3034157-938C-45F5-8DCA-208D22E5B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369327A-A6C5-4293-80D1-DECEBA3F5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35E7948-170A-4DE1-8A31-A6D6A53D29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853B3F8-E30B-CDF2-A4EF-9042B2429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4387" y="-520575"/>
            <a:ext cx="6159273" cy="2971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disegno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proiezioni</a:t>
            </a:r>
            <a:r>
              <a:rPr lang="en-US" dirty="0"/>
              <a:t> </a:t>
            </a:r>
            <a:r>
              <a:rPr lang="en-US" dirty="0" err="1"/>
              <a:t>ortogonali</a:t>
            </a:r>
            <a:r>
              <a:rPr lang="en-US" dirty="0"/>
              <a:t> del </a:t>
            </a:r>
            <a:r>
              <a:rPr lang="en-US" dirty="0" err="1"/>
              <a:t>parallelepipedo</a:t>
            </a:r>
            <a:r>
              <a:rPr lang="en-US" dirty="0"/>
              <a:t> </a:t>
            </a:r>
            <a:r>
              <a:rPr lang="en-US" dirty="0" err="1"/>
              <a:t>nel</a:t>
            </a:r>
            <a:r>
              <a:rPr lang="en-US" dirty="0"/>
              <a:t> </a:t>
            </a:r>
            <a:r>
              <a:rPr lang="en-US" dirty="0" err="1"/>
              <a:t>triedro</a:t>
            </a:r>
            <a:endParaRPr lang="en-US" dirty="0"/>
          </a:p>
        </p:txBody>
      </p:sp>
      <p:pic>
        <p:nvPicPr>
          <p:cNvPr id="4" name="Immagine 3" descr="Immagine che contiene carta, busta, Prodotto di carta, testo&#10;&#10;Descrizione generata automaticamente">
            <a:extLst>
              <a:ext uri="{FF2B5EF4-FFF2-40B4-BE49-F238E27FC236}">
                <a16:creationId xmlns:a16="http://schemas.microsoft.com/office/drawing/2014/main" id="{4A9792E6-9BBA-8B60-F9B0-0D42C49FC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0" r="11585" b="-1"/>
          <a:stretch/>
        </p:blipFill>
        <p:spPr>
          <a:xfrm>
            <a:off x="20" y="10"/>
            <a:ext cx="4639713" cy="4233662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pic>
        <p:nvPicPr>
          <p:cNvPr id="6" name="Immagine 5" descr="Immagine che contiene Prodotto di carta, Rettangolo, Cartoncino, Biglietto Post-it&#10;&#10;Descrizione generata automaticamente">
            <a:extLst>
              <a:ext uri="{FF2B5EF4-FFF2-40B4-BE49-F238E27FC236}">
                <a16:creationId xmlns:a16="http://schemas.microsoft.com/office/drawing/2014/main" id="{D9C9954C-257C-0F11-5B48-19E5B2C09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5" r="-2" b="19779"/>
          <a:stretch/>
        </p:blipFill>
        <p:spPr>
          <a:xfrm>
            <a:off x="-3174" y="4233672"/>
            <a:ext cx="4642907" cy="2624328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738C589-FA4B-4404-B651-8DF1FAE18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5D6875F-B1C2-4AA5-B970-A46118573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FD22A28-134D-4796-AAF2-FD165D2B07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233331D-8CE6-4EAE-875B-589C3F77D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826887D-A9AE-4565-AB95-37742E5DC0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29106BC-EC15-4608-AEAF-F2B14334B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8871B81-CAC3-2D03-F186-86905312F067}"/>
              </a:ext>
            </a:extLst>
          </p:cNvPr>
          <p:cNvSpPr txBox="1"/>
          <p:nvPr/>
        </p:nvSpPr>
        <p:spPr>
          <a:xfrm>
            <a:off x="4994386" y="3229870"/>
            <a:ext cx="686423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400" dirty="0"/>
              <a:t>All'interno del triedro, disegno le proiezioni ortogonali del parallelepipedo: vista frontale, vista laterale e vista dall’alto. </a:t>
            </a:r>
          </a:p>
          <a:p>
            <a:pPr algn="just"/>
            <a:r>
              <a:rPr lang="it-IT" sz="2400" dirty="0"/>
              <a:t>Le linee servono a rappresentare la posizione del solido rispetto ai tre piani di proiezione.</a:t>
            </a:r>
          </a:p>
        </p:txBody>
      </p:sp>
    </p:spTree>
    <p:extLst>
      <p:ext uri="{BB962C8B-B14F-4D97-AF65-F5344CB8AC3E}">
        <p14:creationId xmlns:p14="http://schemas.microsoft.com/office/powerpoint/2010/main" val="3660767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C152077-984A-4612-B0E1-251C62EB1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05450BA-2A87-4847-A5A0-E7D960557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16F9ADA-A824-456A-9728-D5BFFE04D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3034157-938C-45F5-8DCA-208D22E5B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369327A-A6C5-4293-80D1-DECEBA3F5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435E7948-170A-4DE1-8A31-A6D6A53D29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 descr="Immagine che contiene Cartoncino, Rettangolo, Carta per belle arti, Prodotto di carta&#10;&#10;Descrizione generata automaticamente">
            <a:extLst>
              <a:ext uri="{FF2B5EF4-FFF2-40B4-BE49-F238E27FC236}">
                <a16:creationId xmlns:a16="http://schemas.microsoft.com/office/drawing/2014/main" id="{C5D859C0-2522-21AC-658D-98A81CC2B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" r="16625" b="-1"/>
          <a:stretch/>
        </p:blipFill>
        <p:spPr>
          <a:xfrm>
            <a:off x="20" y="10"/>
            <a:ext cx="4639713" cy="4233662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pic>
        <p:nvPicPr>
          <p:cNvPr id="4" name="Immagine 3" descr="Immagine che contiene Rettangolo, cubo, design, arte&#10;&#10;Descrizione generata automaticamente">
            <a:extLst>
              <a:ext uri="{FF2B5EF4-FFF2-40B4-BE49-F238E27FC236}">
                <a16:creationId xmlns:a16="http://schemas.microsoft.com/office/drawing/2014/main" id="{B1994013-CE13-D728-BB5D-429BF07EA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2" r="-2" b="14372"/>
          <a:stretch/>
        </p:blipFill>
        <p:spPr>
          <a:xfrm>
            <a:off x="-3174" y="4233672"/>
            <a:ext cx="4642907" cy="2624328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0738C589-FA4B-4404-B651-8DF1FAE18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5D6875F-B1C2-4AA5-B970-A46118573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FD22A28-134D-4796-AAF2-FD165D2B07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233331D-8CE6-4EAE-875B-589C3F77D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826887D-A9AE-4565-AB95-37742E5DC0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29106BC-EC15-4608-AEAF-F2B14334B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itolo 1">
            <a:extLst>
              <a:ext uri="{FF2B5EF4-FFF2-40B4-BE49-F238E27FC236}">
                <a16:creationId xmlns:a16="http://schemas.microsoft.com/office/drawing/2014/main" id="{CC634653-38C6-6B4C-2647-FE4B9990F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4387" y="-520575"/>
            <a:ext cx="6159273" cy="2971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disegno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proiezioni</a:t>
            </a:r>
            <a:r>
              <a:rPr lang="en-US" dirty="0"/>
              <a:t> </a:t>
            </a:r>
            <a:r>
              <a:rPr lang="en-US" dirty="0" err="1"/>
              <a:t>ortogonali</a:t>
            </a:r>
            <a:r>
              <a:rPr lang="en-US" dirty="0"/>
              <a:t> del </a:t>
            </a:r>
            <a:r>
              <a:rPr lang="en-US" dirty="0" err="1"/>
              <a:t>parallelepipedo</a:t>
            </a:r>
            <a:r>
              <a:rPr lang="en-US" dirty="0"/>
              <a:t> </a:t>
            </a:r>
            <a:r>
              <a:rPr lang="en-US" dirty="0" err="1"/>
              <a:t>nel</a:t>
            </a:r>
            <a:r>
              <a:rPr lang="en-US" dirty="0"/>
              <a:t> </a:t>
            </a:r>
            <a:r>
              <a:rPr lang="en-US" dirty="0" err="1"/>
              <a:t>triedro</a:t>
            </a:r>
            <a:endParaRPr lang="en-US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80361E8-1512-09FC-6E74-7E9C167EFFDB}"/>
              </a:ext>
            </a:extLst>
          </p:cNvPr>
          <p:cNvSpPr txBox="1"/>
          <p:nvPr/>
        </p:nvSpPr>
        <p:spPr>
          <a:xfrm>
            <a:off x="4994387" y="3429000"/>
            <a:ext cx="663563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400" dirty="0"/>
              <a:t>Coloro le proiezioni ortogonali sui piani del triedro con colori diversi corrispondenti alle facce del parallelepipedo. </a:t>
            </a:r>
          </a:p>
          <a:p>
            <a:pPr algn="just"/>
            <a:r>
              <a:rPr lang="it-IT" sz="2400" dirty="0"/>
              <a:t>Posiziono il parallelepipedo all’interno del triedro per verificare che le proiezioni siano corrette.</a:t>
            </a:r>
          </a:p>
        </p:txBody>
      </p:sp>
    </p:spTree>
    <p:extLst>
      <p:ext uri="{BB962C8B-B14F-4D97-AF65-F5344CB8AC3E}">
        <p14:creationId xmlns:p14="http://schemas.microsoft.com/office/powerpoint/2010/main" val="2984598015"/>
      </p:ext>
    </p:extLst>
  </p:cSld>
  <p:clrMapOvr>
    <a:masterClrMapping/>
  </p:clrMapOvr>
</p:sld>
</file>

<file path=ppt/theme/theme1.xml><?xml version="1.0" encoding="utf-8"?>
<a:theme xmlns:a="http://schemas.openxmlformats.org/drawingml/2006/main" name="Sezione">
  <a:themeElements>
    <a:clrScheme name="Sezion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zion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zion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TM02900771[[fn=Sezione]]</Template>
  <TotalTime>373</TotalTime>
  <Words>227</Words>
  <Application>Microsoft Office PowerPoint</Application>
  <PresentationFormat>Widescreen</PresentationFormat>
  <Paragraphs>14</Paragraphs>
  <Slides>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3</vt:lpstr>
      <vt:lpstr>Sezione</vt:lpstr>
      <vt:lpstr>INTRODUZIONE  ALLE PROIEZIONI ORTOGONALI</vt:lpstr>
      <vt:lpstr>Presentazione standard di PowerPoint</vt:lpstr>
      <vt:lpstr>Presentazione standard di PowerPoint</vt:lpstr>
      <vt:lpstr>Costruzione DEL TRIEDRO</vt:lpstr>
      <vt:lpstr>costruzione di un parallelepipedo  con il cartoncino​</vt:lpstr>
      <vt:lpstr>costruzione di un parallelepipedo  con il cartoncino​</vt:lpstr>
      <vt:lpstr>disegno delle proiezioni ortogonali del parallelepipedo nel triedro</vt:lpstr>
      <vt:lpstr>disegno delle proiezioni ortogonali del parallelepipedo nel triedro</vt:lpstr>
    </vt:vector>
  </TitlesOfParts>
  <Company>Gruppo Mediaset S.p.a.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Mauro Francesco Gagliardi</dc:creator>
  <cp:lastModifiedBy>Mauro Francesco Gagliardi</cp:lastModifiedBy>
  <cp:revision>10</cp:revision>
  <dcterms:created xsi:type="dcterms:W3CDTF">2025-01-26T12:32:36Z</dcterms:created>
  <dcterms:modified xsi:type="dcterms:W3CDTF">2025-01-26T18:46:10Z</dcterms:modified>
</cp:coreProperties>
</file>