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35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80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4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16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48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7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1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61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55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32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24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06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5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58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41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72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1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10FDA-EC01-46E1-BAE6-92918B6F66C6}" type="datetimeFigureOut">
              <a:rPr lang="it-IT" smtClean="0"/>
              <a:t>19/05/2025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6587-AD90-4EBF-86A9-B8081C0BC5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82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all'ascesa del fascismo alla Liberazione: un corso di storia in biblioteca">
            <a:extLst>
              <a:ext uri="{FF2B5EF4-FFF2-40B4-BE49-F238E27FC236}">
                <a16:creationId xmlns:a16="http://schemas.microsoft.com/office/drawing/2014/main" id="{97099518-3EDA-EB34-A29E-85203D07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6C09CF4-6A5D-C603-3A20-7284CD52B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L’ascesa del Fascismo in Italia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6761F-B161-E9C4-08FF-0076991B8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Francesco Gagliardi</a:t>
            </a:r>
          </a:p>
        </p:txBody>
      </p:sp>
    </p:spTree>
    <p:extLst>
      <p:ext uri="{BB962C8B-B14F-4D97-AF65-F5344CB8AC3E}">
        <p14:creationId xmlns:p14="http://schemas.microsoft.com/office/powerpoint/2010/main" val="33725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501E74-04F5-7A0A-EB03-8886941F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30" y="619328"/>
            <a:ext cx="6340084" cy="1326321"/>
          </a:xfrm>
        </p:spPr>
        <p:txBody>
          <a:bodyPr>
            <a:normAutofit/>
          </a:bodyPr>
          <a:lstStyle/>
          <a:p>
            <a:r>
              <a:rPr lang="it-IT" dirty="0"/>
              <a:t>Come Funzionava il Regime Fascista</a:t>
            </a:r>
          </a:p>
        </p:txBody>
      </p:sp>
      <p:pic>
        <p:nvPicPr>
          <p:cNvPr id="6146" name="Picture 2" descr="Senza titolo-1">
            <a:extLst>
              <a:ext uri="{FF2B5EF4-FFF2-40B4-BE49-F238E27FC236}">
                <a16:creationId xmlns:a16="http://schemas.microsoft.com/office/drawing/2014/main" id="{27626153-7CA5-D8AB-D2CB-D2201A77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-1"/>
          <a:stretch>
            <a:fillRect/>
          </a:stretch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A2E0DC-4B9A-945F-CA0F-D8300914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2" y="2120747"/>
            <a:ext cx="6950000" cy="3695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Il regime fascista cercò di controllare la vita degli italiani.</a:t>
            </a:r>
          </a:p>
          <a:p>
            <a:pPr>
              <a:lnSpc>
                <a:spcPct val="110000"/>
              </a:lnSpc>
            </a:pPr>
            <a:r>
              <a:rPr lang="it-IT" dirty="0"/>
              <a:t>Usava molta propaganda (messaggi per convincere la gente) tramite giornali, radio e cinema.</a:t>
            </a:r>
          </a:p>
          <a:p>
            <a:pPr>
              <a:lnSpc>
                <a:spcPct val="110000"/>
              </a:lnSpc>
            </a:pPr>
            <a:r>
              <a:rPr lang="it-IT" dirty="0"/>
              <a:t>Creò organizzazioni per i giovani (come i Balilla) per insegnare l'ideologia fascista fin da piccoli.</a:t>
            </a:r>
          </a:p>
          <a:p>
            <a:pPr>
              <a:lnSpc>
                <a:spcPct val="110000"/>
              </a:lnSpc>
            </a:pPr>
            <a:r>
              <a:rPr lang="it-IT" dirty="0"/>
              <a:t>Controllò l'economia e il lavoro attraverso le Corporazioni.</a:t>
            </a:r>
          </a:p>
          <a:p>
            <a:pPr>
              <a:lnSpc>
                <a:spcPct val="110000"/>
              </a:lnSpc>
            </a:pPr>
            <a:r>
              <a:rPr lang="it-IT" dirty="0"/>
              <a:t>Promosse l'idea di un "culto della personalità" per Mussolini, che veniva presentato come un capo forte ed eroico.</a:t>
            </a:r>
          </a:p>
        </p:txBody>
      </p:sp>
      <p:cxnSp>
        <p:nvCxnSpPr>
          <p:cNvPr id="6151" name="Straight Connector 6150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67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3197F-9A43-623D-F0BC-BD93F537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230222"/>
            <a:ext cx="10353761" cy="1326321"/>
          </a:xfrm>
        </p:spPr>
        <p:txBody>
          <a:bodyPr>
            <a:normAutofit/>
          </a:bodyPr>
          <a:lstStyle/>
          <a:p>
            <a:r>
              <a:rPr lang="it-IT" dirty="0"/>
              <a:t>La Dittatura Fascista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2B35A-775E-3C96-3E60-941E4E94A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8" y="1556543"/>
            <a:ext cx="5843081" cy="423465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Nel 1929, Mussolini firmò i Patti Lateranensi con la Chiesa Cattolica, mettendo fine a un vecchio conflitto. Questo accordo gli diede il supporto di molti cattolici.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Il Fascismo divenne un regime dittatoriale. Le libertà vennero limitate o eliminate.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Anche se i materiali lo definiscono un "totalitarismo imperfetto", il regime fascista cercò di dominare ogni aspetto della vita sociale e politica degli italiani per più di vent'anni.</a:t>
            </a:r>
          </a:p>
        </p:txBody>
      </p:sp>
      <p:pic>
        <p:nvPicPr>
          <p:cNvPr id="7171" name="Picture 3" descr="94 anni fa la storica firma dei Patti Lateranensi - Vatican News">
            <a:extLst>
              <a:ext uri="{FF2B5EF4-FFF2-40B4-BE49-F238E27FC236}">
                <a16:creationId xmlns:a16="http://schemas.microsoft.com/office/drawing/2014/main" id="{D6EE4256-0309-64FF-CF3C-FFB61201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2328" b="-2"/>
          <a:stretch>
            <a:fillRect/>
          </a:stretch>
        </p:blipFill>
        <p:spPr bwMode="auto">
          <a:xfrm>
            <a:off x="6357257" y="2210935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B5C51C-0C47-07C0-F7E3-87C8788B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it-IT" dirty="0"/>
              <a:t>L'Italia dopo la Prima Guerra Mondiale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FDA8E7-E1A5-7D53-1654-AA3F1588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64" y="2096064"/>
            <a:ext cx="6240026" cy="3695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Dopo la Prima Guerra Mondiale, l'Italia si sentiva delusa dalla Conferenza di Pace di Parigi.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Anche se l'Italia era dalla parte dei vincitori, non ottenne tutti i territori che sperava.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Molti parlarono di "vittoria mutilata", un'espressione usata per dire che la vittoria non era completa perché non erano stati dati all'Italia tutti i territori promessi. Un esempio fu la città di Fiume.</a:t>
            </a:r>
          </a:p>
        </p:txBody>
      </p:sp>
      <p:pic>
        <p:nvPicPr>
          <p:cNvPr id="3076" name="Picture 4" descr="L'Italia dopo la prima guerra mondiale - Limes">
            <a:extLst>
              <a:ext uri="{FF2B5EF4-FFF2-40B4-BE49-F238E27FC236}">
                <a16:creationId xmlns:a16="http://schemas.microsoft.com/office/drawing/2014/main" id="{6FACDD1E-C14A-D3C6-1A3E-205E4A1B4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00" y="2314321"/>
            <a:ext cx="5016861" cy="39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62C0FA-6550-27C5-2F94-2883E87E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it-IT" dirty="0"/>
              <a:t>I Problemi in Italia</a:t>
            </a:r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9D374119-2129-4781-ACAB-9C3618BD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Crisi e trasformazioni politiche in Italia nel dopoguerra">
            <a:extLst>
              <a:ext uri="{FF2B5EF4-FFF2-40B4-BE49-F238E27FC236}">
                <a16:creationId xmlns:a16="http://schemas.microsoft.com/office/drawing/2014/main" id="{D7B4AF13-F206-6A65-EF93-4965E624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2" r="32498" b="1"/>
          <a:stretch>
            <a:fillRect/>
          </a:stretch>
        </p:blipFill>
        <p:spPr bwMode="auto">
          <a:xfrm>
            <a:off x="1141857" y="1114868"/>
            <a:ext cx="2964561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Rectangle 4115">
            <a:extLst>
              <a:ext uri="{FF2B5EF4-FFF2-40B4-BE49-F238E27FC236}">
                <a16:creationId xmlns:a16="http://schemas.microsoft.com/office/drawing/2014/main" id="{CD49B4B0-3C14-40B1-82E0-072A4678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A30544-F7FA-3AA2-7705-27F281FE3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Dopo la guerra, l'Italia affrontava gravi problemi.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C'era una crisi economica e sociale molto forte.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Molti ex soldati tornavano a casa ed erano disoccupati e arrabbiati.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Nella società c'era molta agitazione: i contadini occupavano le terre e gli operai scioperavano</a:t>
            </a:r>
          </a:p>
        </p:txBody>
      </p:sp>
    </p:spTree>
    <p:extLst>
      <p:ext uri="{BB962C8B-B14F-4D97-AF65-F5344CB8AC3E}">
        <p14:creationId xmlns:p14="http://schemas.microsoft.com/office/powerpoint/2010/main" val="97372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DD78C92-C5B4-4C0E-AFB5-D8A40D4DD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AF1D80-ED9E-E440-F189-019E075A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0325"/>
            <a:ext cx="10353761" cy="1326321"/>
          </a:xfrm>
        </p:spPr>
        <p:txBody>
          <a:bodyPr>
            <a:normAutofit/>
          </a:bodyPr>
          <a:lstStyle/>
          <a:p>
            <a:r>
              <a:rPr lang="it-IT" dirty="0"/>
              <a:t>Un Paese Diviso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0A4EC9-CA0A-B036-30B1-FB3B201A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1" y="1360600"/>
            <a:ext cx="6279436" cy="42055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La situazione politica era molto instabile. I governi cambiavano spesso.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I partiti politici erano divisi e non riuscivano a trovare un accordo per governare bene.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Nacquero nuovi partiti importanti: il Partito Popolare Italiano (vicino ai cattolici) e il Partito Comunista Italiano.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I partiti "tradizionali" come i Liberali sembravano deboli e non capaci di gestire la situazione difficile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B94086C-D1A0-4B3D-9778-995E6FF52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7257" y="2210935"/>
            <a:ext cx="4833257" cy="3493180"/>
          </a:xfrm>
          <a:prstGeom prst="rect">
            <a:avLst/>
          </a:prstGeom>
          <a:solidFill>
            <a:srgbClr val="FFFFFF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La crisi del dopoguerra in Italia (1919-1921) - Órganon">
            <a:extLst>
              <a:ext uri="{FF2B5EF4-FFF2-40B4-BE49-F238E27FC236}">
                <a16:creationId xmlns:a16="http://schemas.microsoft.com/office/drawing/2014/main" id="{A624D79B-E19A-0000-9B75-69793DB1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r="16967" b="-2"/>
          <a:stretch>
            <a:fillRect/>
          </a:stretch>
        </p:blipFill>
        <p:spPr bwMode="auto">
          <a:xfrm>
            <a:off x="6545312" y="2348859"/>
            <a:ext cx="2148139" cy="3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magini di Simbolo Lavoro - Download gratuiti su Freepik">
            <a:extLst>
              <a:ext uri="{FF2B5EF4-FFF2-40B4-BE49-F238E27FC236}">
                <a16:creationId xmlns:a16="http://schemas.microsoft.com/office/drawing/2014/main" id="{9549F1D3-F5BF-788C-859A-FBF0C85C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r="16311" b="-2"/>
          <a:stretch>
            <a:fillRect/>
          </a:stretch>
        </p:blipFill>
        <p:spPr bwMode="auto">
          <a:xfrm>
            <a:off x="8854318" y="2348860"/>
            <a:ext cx="2119008" cy="32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0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46AE7B-A473-0640-059B-6290CC0F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it-IT" dirty="0"/>
              <a:t>Chi era Benito Mussolini?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D374119-2129-4781-ACAB-9C3618BD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nito Mussolini (foto in bianco e nero) | Fratelli Alinari">
            <a:extLst>
              <a:ext uri="{FF2B5EF4-FFF2-40B4-BE49-F238E27FC236}">
                <a16:creationId xmlns:a16="http://schemas.microsoft.com/office/drawing/2014/main" id="{2F6DB867-7C5C-FEC9-597B-8549BE0BF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8888" b="-1"/>
          <a:stretch>
            <a:fillRect/>
          </a:stretch>
        </p:blipFill>
        <p:spPr bwMode="auto">
          <a:xfrm>
            <a:off x="1141857" y="1114868"/>
            <a:ext cx="2964561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D49B4B0-3C14-40B1-82E0-072A4678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DEC23-E03C-7B4B-D3F2-F25DB5A3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In questo caos, nel 1919 a Milano nacque un nuovo movimento: il Fascismo.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Il capo era Benito Mussolini, che prima era un socialista e il direttore di un importante giornale.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Il movimento fascista all'inizio non aveva idee politiche chiarissime, mescolava idee nazionaliste e un po' socialiste.</a:t>
            </a:r>
          </a:p>
        </p:txBody>
      </p:sp>
    </p:spTree>
    <p:extLst>
      <p:ext uri="{BB962C8B-B14F-4D97-AF65-F5344CB8AC3E}">
        <p14:creationId xmlns:p14="http://schemas.microsoft.com/office/powerpoint/2010/main" val="257764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07BF1-17C6-FC5B-1530-57D66BFE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it-IT" dirty="0"/>
              <a:t> Le Camicie Nere</a:t>
            </a:r>
          </a:p>
        </p:txBody>
      </p:sp>
      <p:pic>
        <p:nvPicPr>
          <p:cNvPr id="2050" name="Picture 2" descr="Squadre d'azione - Wikipedia">
            <a:extLst>
              <a:ext uri="{FF2B5EF4-FFF2-40B4-BE49-F238E27FC236}">
                <a16:creationId xmlns:a16="http://schemas.microsoft.com/office/drawing/2014/main" id="{296353B0-51E3-F461-1A8C-3875474E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388" y="2283786"/>
            <a:ext cx="4833257" cy="3347477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AD569-B5F8-441E-9435-444B3AFC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0695" y="2096064"/>
            <a:ext cx="5016860" cy="3695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Un aspetto fondamentale del Fascismo erano le squadre d'azione, chiamate "Camicie Nere".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Queste squadre erano formate da persone, spesso ex combattenti, che usavano la violenza.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>
              <a:lnSpc>
                <a:spcPct val="110000"/>
              </a:lnSpc>
            </a:pPr>
            <a:r>
              <a:rPr lang="it-IT" dirty="0"/>
              <a:t>Attaccavano sedi di partiti socialisti e sindacati, giornali e organizzazioni operaie</a:t>
            </a:r>
          </a:p>
        </p:txBody>
      </p:sp>
    </p:spTree>
    <p:extLst>
      <p:ext uri="{BB962C8B-B14F-4D97-AF65-F5344CB8AC3E}">
        <p14:creationId xmlns:p14="http://schemas.microsoft.com/office/powerpoint/2010/main" val="98252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F978E-40AC-5EB2-07D1-2035FDE4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it-IT" sz="3100" dirty="0"/>
              <a:t>Perché la Gente Sosteneva il Fascismo?</a:t>
            </a:r>
          </a:p>
        </p:txBody>
      </p:sp>
      <p:pic>
        <p:nvPicPr>
          <p:cNvPr id="3074" name="Picture 2" descr="La propaganda fascista attraverso le immagini e i filmati dell'Archivio  storico Luce, un'esperienza didattica di Elisabetta Balducelli – LUCE PER LA  DIDATTICA">
            <a:extLst>
              <a:ext uri="{FF2B5EF4-FFF2-40B4-BE49-F238E27FC236}">
                <a16:creationId xmlns:a16="http://schemas.microsoft.com/office/drawing/2014/main" id="{87FDC15B-081C-17A7-01AE-E3958F68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22226"/>
          <a:stretch>
            <a:fillRect/>
          </a:stretch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9C6B55-4CB0-6361-C41E-8F4B5ED7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it-IT" dirty="0"/>
              <a:t>Il Fascismo e le Camicie Nere erano sostenuti da alcune parti della società. In particolare, la borghesia, i proprietari terrieri e gli industriali.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Vedevano nel Fascismo uno strumento per fermare gli scioperi, le proteste e i movimenti dei lavoratori e dei socialisti. Pensavano che i fascisti avrebbero riportato l'ordine.</a:t>
            </a:r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5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41E2C4-A482-5717-45B0-9FE61BE8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it-IT" dirty="0"/>
              <a:t>La Marcia su Roma</a:t>
            </a:r>
          </a:p>
        </p:txBody>
      </p:sp>
      <p:sp>
        <p:nvSpPr>
          <p:cNvPr id="4109" name="Rectangle 4102">
            <a:extLst>
              <a:ext uri="{FF2B5EF4-FFF2-40B4-BE49-F238E27FC236}">
                <a16:creationId xmlns:a16="http://schemas.microsoft.com/office/drawing/2014/main" id="{9D374119-2129-4781-ACAB-9C3618BD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La marcia su Roma | Storia | Rai Scuola">
            <a:extLst>
              <a:ext uri="{FF2B5EF4-FFF2-40B4-BE49-F238E27FC236}">
                <a16:creationId xmlns:a16="http://schemas.microsoft.com/office/drawing/2014/main" id="{C4482052-471A-0041-6C1A-91719FDD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 r="36100" b="1"/>
          <a:stretch>
            <a:fillRect/>
          </a:stretch>
        </p:blipFill>
        <p:spPr bwMode="auto">
          <a:xfrm>
            <a:off x="1141857" y="1114868"/>
            <a:ext cx="2964561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Rectangle 4104">
            <a:extLst>
              <a:ext uri="{FF2B5EF4-FFF2-40B4-BE49-F238E27FC236}">
                <a16:creationId xmlns:a16="http://schemas.microsoft.com/office/drawing/2014/main" id="{CD49B4B0-3C14-40B1-82E0-072A4678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AD847B-7D26-6F18-FB87-41C0EA934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Nell'ottobre 1922, Mussolini decise di prendere il potere.</a:t>
            </a:r>
            <a:endParaRPr lang="it-IT"/>
          </a:p>
          <a:p>
            <a:pPr marL="0" indent="0">
              <a:lnSpc>
                <a:spcPct val="110000"/>
              </a:lnSpc>
              <a:buNone/>
            </a:pP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Organizzò la "Marcia su Roma": migliaia di Camicie Nere marciarono verso la capitale.</a:t>
            </a:r>
            <a:endParaRPr lang="it-IT"/>
          </a:p>
          <a:p>
            <a:pPr>
              <a:lnSpc>
                <a:spcPct val="110000"/>
              </a:lnSpc>
            </a:pPr>
            <a:endParaRPr lang="it-IT"/>
          </a:p>
          <a:p>
            <a:pPr>
              <a:lnSpc>
                <a:spcPct val="110000"/>
              </a:lnSpc>
            </a:pPr>
            <a:r>
              <a:rPr lang="it-IT" dirty="0"/>
              <a:t>Il Re d'Italia, Vittorio Emanuele III, doveva decidere cosa fare. Poteva fermarli con l'esercito, ma decise di non farlo.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41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6AAD1A3-6AC0-F3F1-4CB2-E72D8110C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it-IT" dirty="0"/>
              <a:t>Mussolini al Potere</a:t>
            </a:r>
          </a:p>
        </p:txBody>
      </p:sp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1477D831-C20F-80CD-0F4B-C42516DD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7" r="29414" b="-1"/>
          <a:stretch>
            <a:fillRect/>
          </a:stretch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898139-39B9-E454-F020-9EA89DE40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it-IT" dirty="0"/>
              <a:t>Invece di usare l'esercito, il Re decise di affidare a Mussolini l'incarico di formare un nuovo governo.</a:t>
            </a:r>
          </a:p>
          <a:p>
            <a:endParaRPr lang="it-IT" dirty="0"/>
          </a:p>
          <a:p>
            <a:r>
              <a:rPr lang="it-IT" dirty="0"/>
              <a:t>Così, Mussolini divenne Capo del Governo.</a:t>
            </a:r>
          </a:p>
          <a:p>
            <a:endParaRPr lang="it-IT" dirty="0"/>
          </a:p>
          <a:p>
            <a:r>
              <a:rPr lang="it-IT" dirty="0"/>
              <a:t>Nei mesi e anni successivi, Mussolini eliminò l'opposizione politica (chi era contro di lui) e iniziò a costruire una dittatura</a:t>
            </a:r>
          </a:p>
        </p:txBody>
      </p:sp>
      <p:cxnSp>
        <p:nvCxnSpPr>
          <p:cNvPr id="5140" name="Straight Connector 5139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69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Damascato</Template>
  <TotalTime>83</TotalTime>
  <Words>637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L’ascesa del Fascismo in Italia</vt:lpstr>
      <vt:lpstr>L'Italia dopo la Prima Guerra Mondiale</vt:lpstr>
      <vt:lpstr>I Problemi in Italia</vt:lpstr>
      <vt:lpstr>Un Paese Diviso</vt:lpstr>
      <vt:lpstr>Chi era Benito Mussolini?</vt:lpstr>
      <vt:lpstr> Le Camicie Nere</vt:lpstr>
      <vt:lpstr>Perché la Gente Sosteneva il Fascismo?</vt:lpstr>
      <vt:lpstr>La Marcia su Roma</vt:lpstr>
      <vt:lpstr>Mussolini al Potere</vt:lpstr>
      <vt:lpstr>Come Funzionava il Regime Fascista</vt:lpstr>
      <vt:lpstr>La Dittatura Fascista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2</cp:revision>
  <dcterms:created xsi:type="dcterms:W3CDTF">2025-05-18T20:02:23Z</dcterms:created>
  <dcterms:modified xsi:type="dcterms:W3CDTF">2025-05-19T18:58:56Z</dcterms:modified>
</cp:coreProperties>
</file>