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1BDFF-34CF-49DF-BE1E-73F99B42212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25E969D-1CB4-455E-A172-64EE2F8DAE2B}">
      <dgm:prSet/>
      <dgm:spPr/>
      <dgm:t>
        <a:bodyPr/>
        <a:lstStyle/>
        <a:p>
          <a:pPr algn="just"/>
          <a:r>
            <a:rPr lang="it-IT" b="1" dirty="0"/>
            <a:t>Rigoletto</a:t>
          </a:r>
          <a:r>
            <a:rPr lang="it-IT" dirty="0"/>
            <a:t>: Il protagonista, un giullare di corte cinico e amareggiato, che ama profondamente la figlia Gilda.</a:t>
          </a:r>
          <a:endParaRPr lang="en-US" dirty="0"/>
        </a:p>
      </dgm:t>
    </dgm:pt>
    <dgm:pt modelId="{C32FB873-C5D1-40B9-A6F2-387BA858D0AB}" type="parTrans" cxnId="{092F0502-40EB-4AA6-B817-7F8D57975E30}">
      <dgm:prSet/>
      <dgm:spPr/>
      <dgm:t>
        <a:bodyPr/>
        <a:lstStyle/>
        <a:p>
          <a:pPr algn="just"/>
          <a:endParaRPr lang="en-US"/>
        </a:p>
      </dgm:t>
    </dgm:pt>
    <dgm:pt modelId="{C7BFB3A9-1413-45E4-9E19-E38797C825A0}" type="sibTrans" cxnId="{092F0502-40EB-4AA6-B817-7F8D57975E30}">
      <dgm:prSet/>
      <dgm:spPr/>
      <dgm:t>
        <a:bodyPr/>
        <a:lstStyle/>
        <a:p>
          <a:pPr algn="just"/>
          <a:endParaRPr lang="en-US"/>
        </a:p>
      </dgm:t>
    </dgm:pt>
    <dgm:pt modelId="{C7EF682B-557D-4764-8D9C-9D10FE41F25B}">
      <dgm:prSet/>
      <dgm:spPr/>
      <dgm:t>
        <a:bodyPr/>
        <a:lstStyle/>
        <a:p>
          <a:pPr algn="just"/>
          <a:r>
            <a:rPr lang="it-IT" b="1"/>
            <a:t>Gilda</a:t>
          </a:r>
          <a:r>
            <a:rPr lang="it-IT"/>
            <a:t>: Figlia di Rigoletto, giovane e innocente, il cui amore per il Duca la conduce a un tragico sacrificio.</a:t>
          </a:r>
          <a:endParaRPr lang="en-US"/>
        </a:p>
      </dgm:t>
    </dgm:pt>
    <dgm:pt modelId="{60FA2529-4DD1-4425-A773-83AFC00A61A8}" type="parTrans" cxnId="{BC61B31E-1C3B-4B3F-AC80-FBDA07FCDA87}">
      <dgm:prSet/>
      <dgm:spPr/>
      <dgm:t>
        <a:bodyPr/>
        <a:lstStyle/>
        <a:p>
          <a:pPr algn="just"/>
          <a:endParaRPr lang="en-US"/>
        </a:p>
      </dgm:t>
    </dgm:pt>
    <dgm:pt modelId="{B73B20E6-16B6-426A-820B-2C96FD021087}" type="sibTrans" cxnId="{BC61B31E-1C3B-4B3F-AC80-FBDA07FCDA87}">
      <dgm:prSet/>
      <dgm:spPr/>
      <dgm:t>
        <a:bodyPr/>
        <a:lstStyle/>
        <a:p>
          <a:pPr algn="just"/>
          <a:endParaRPr lang="en-US"/>
        </a:p>
      </dgm:t>
    </dgm:pt>
    <dgm:pt modelId="{C7DDC588-93A2-4886-8DE6-3B09E1B7AEDB}">
      <dgm:prSet/>
      <dgm:spPr/>
      <dgm:t>
        <a:bodyPr/>
        <a:lstStyle/>
        <a:p>
          <a:pPr algn="just"/>
          <a:r>
            <a:rPr lang="it-IT" b="1"/>
            <a:t>Il Duca di Mantova</a:t>
          </a:r>
          <a:r>
            <a:rPr lang="it-IT"/>
            <a:t>: Un nobile libertino e seduttore, responsabile del dolore di Rigoletto e Gilda.</a:t>
          </a:r>
          <a:endParaRPr lang="en-US"/>
        </a:p>
      </dgm:t>
    </dgm:pt>
    <dgm:pt modelId="{BDE0EDB3-B175-4093-A9A8-8ACB0B07D48A}" type="parTrans" cxnId="{570CD54D-625D-4EEE-91AB-1772571E8355}">
      <dgm:prSet/>
      <dgm:spPr/>
      <dgm:t>
        <a:bodyPr/>
        <a:lstStyle/>
        <a:p>
          <a:pPr algn="just"/>
          <a:endParaRPr lang="en-US"/>
        </a:p>
      </dgm:t>
    </dgm:pt>
    <dgm:pt modelId="{29FC39DF-C129-47A5-994E-3552DA0E50F6}" type="sibTrans" cxnId="{570CD54D-625D-4EEE-91AB-1772571E8355}">
      <dgm:prSet/>
      <dgm:spPr/>
      <dgm:t>
        <a:bodyPr/>
        <a:lstStyle/>
        <a:p>
          <a:pPr algn="just"/>
          <a:endParaRPr lang="en-US"/>
        </a:p>
      </dgm:t>
    </dgm:pt>
    <dgm:pt modelId="{AAE1CC39-1EDB-4599-941F-BBBC77ECCB03}">
      <dgm:prSet/>
      <dgm:spPr/>
      <dgm:t>
        <a:bodyPr/>
        <a:lstStyle/>
        <a:p>
          <a:pPr algn="just"/>
          <a:r>
            <a:rPr lang="it-IT" b="1"/>
            <a:t>Sparafucile</a:t>
          </a:r>
          <a:r>
            <a:rPr lang="it-IT"/>
            <a:t>: Un sicario spietato, che gioca un ruolo cruciale nella vendetta di Rigoletto.</a:t>
          </a:r>
          <a:endParaRPr lang="en-US"/>
        </a:p>
      </dgm:t>
    </dgm:pt>
    <dgm:pt modelId="{94CE50BC-6A22-49D6-B2E0-FA0C263672EA}" type="parTrans" cxnId="{A0721042-A8FB-45EF-8F69-1B4E2201C654}">
      <dgm:prSet/>
      <dgm:spPr/>
      <dgm:t>
        <a:bodyPr/>
        <a:lstStyle/>
        <a:p>
          <a:pPr algn="just"/>
          <a:endParaRPr lang="en-US"/>
        </a:p>
      </dgm:t>
    </dgm:pt>
    <dgm:pt modelId="{D14E090A-A96B-4AB1-86CF-AAEE47519185}" type="sibTrans" cxnId="{A0721042-A8FB-45EF-8F69-1B4E2201C654}">
      <dgm:prSet/>
      <dgm:spPr/>
      <dgm:t>
        <a:bodyPr/>
        <a:lstStyle/>
        <a:p>
          <a:pPr algn="just"/>
          <a:endParaRPr lang="en-US"/>
        </a:p>
      </dgm:t>
    </dgm:pt>
    <dgm:pt modelId="{4ECA96C7-2684-46CA-96FB-0C494C5B07FE}">
      <dgm:prSet/>
      <dgm:spPr/>
      <dgm:t>
        <a:bodyPr/>
        <a:lstStyle/>
        <a:p>
          <a:pPr algn="just"/>
          <a:r>
            <a:rPr lang="it-IT" b="1" dirty="0"/>
            <a:t>Maddalena</a:t>
          </a:r>
          <a:r>
            <a:rPr lang="it-IT" dirty="0"/>
            <a:t>: La sorella di </a:t>
          </a:r>
          <a:r>
            <a:rPr lang="it-IT" dirty="0" err="1"/>
            <a:t>Sparafucile</a:t>
          </a:r>
          <a:r>
            <a:rPr lang="it-IT" dirty="0"/>
            <a:t>, una donna astuta ma compassionevole.</a:t>
          </a:r>
          <a:endParaRPr lang="en-US" dirty="0"/>
        </a:p>
      </dgm:t>
    </dgm:pt>
    <dgm:pt modelId="{4D461268-5A63-4515-A281-7BD5442FFD99}" type="parTrans" cxnId="{3B7D9AFB-81DC-4A1F-B40A-10A85058A551}">
      <dgm:prSet/>
      <dgm:spPr/>
      <dgm:t>
        <a:bodyPr/>
        <a:lstStyle/>
        <a:p>
          <a:pPr algn="just"/>
          <a:endParaRPr lang="en-US"/>
        </a:p>
      </dgm:t>
    </dgm:pt>
    <dgm:pt modelId="{EEF8147E-50B6-4036-9458-0AB5F723FB38}" type="sibTrans" cxnId="{3B7D9AFB-81DC-4A1F-B40A-10A85058A551}">
      <dgm:prSet/>
      <dgm:spPr/>
      <dgm:t>
        <a:bodyPr/>
        <a:lstStyle/>
        <a:p>
          <a:pPr algn="just"/>
          <a:endParaRPr lang="en-US"/>
        </a:p>
      </dgm:t>
    </dgm:pt>
    <dgm:pt modelId="{83661176-BF9C-4116-8A8E-2E98C135A538}">
      <dgm:prSet/>
      <dgm:spPr/>
      <dgm:t>
        <a:bodyPr/>
        <a:lstStyle/>
        <a:p>
          <a:pPr algn="just"/>
          <a:r>
            <a:rPr lang="it-IT" b="1" dirty="0"/>
            <a:t>Monterone</a:t>
          </a:r>
          <a:r>
            <a:rPr lang="it-IT" dirty="0"/>
            <a:t>: Un conte maledetto, la cui vendetta spinge avanti la trama.</a:t>
          </a:r>
          <a:endParaRPr lang="en-US" dirty="0"/>
        </a:p>
      </dgm:t>
    </dgm:pt>
    <dgm:pt modelId="{4853DA35-74B1-4FA2-99D9-BD032F0232E3}" type="parTrans" cxnId="{0D150EEB-14C4-4A43-BEEF-A3523792DDAC}">
      <dgm:prSet/>
      <dgm:spPr/>
      <dgm:t>
        <a:bodyPr/>
        <a:lstStyle/>
        <a:p>
          <a:pPr algn="just"/>
          <a:endParaRPr lang="en-US"/>
        </a:p>
      </dgm:t>
    </dgm:pt>
    <dgm:pt modelId="{33A3A003-CA2D-4F6A-A1B9-E0B15C82F267}" type="sibTrans" cxnId="{0D150EEB-14C4-4A43-BEEF-A3523792DDAC}">
      <dgm:prSet/>
      <dgm:spPr/>
      <dgm:t>
        <a:bodyPr/>
        <a:lstStyle/>
        <a:p>
          <a:pPr algn="just"/>
          <a:endParaRPr lang="en-US"/>
        </a:p>
      </dgm:t>
    </dgm:pt>
    <dgm:pt modelId="{63F0161F-5C80-40DC-912B-7A49BBE44973}" type="pres">
      <dgm:prSet presAssocID="{DD31BDFF-34CF-49DF-BE1E-73F99B422127}" presName="vert0" presStyleCnt="0">
        <dgm:presLayoutVars>
          <dgm:dir/>
          <dgm:animOne val="branch"/>
          <dgm:animLvl val="lvl"/>
        </dgm:presLayoutVars>
      </dgm:prSet>
      <dgm:spPr/>
    </dgm:pt>
    <dgm:pt modelId="{D4FD0552-0DF4-494D-AD99-592774808EFA}" type="pres">
      <dgm:prSet presAssocID="{E25E969D-1CB4-455E-A172-64EE2F8DAE2B}" presName="thickLine" presStyleLbl="alignNode1" presStyleIdx="0" presStyleCnt="6"/>
      <dgm:spPr/>
    </dgm:pt>
    <dgm:pt modelId="{B60014C2-5E35-4BF6-A945-455E11F5E86E}" type="pres">
      <dgm:prSet presAssocID="{E25E969D-1CB4-455E-A172-64EE2F8DAE2B}" presName="horz1" presStyleCnt="0"/>
      <dgm:spPr/>
    </dgm:pt>
    <dgm:pt modelId="{A8C017E7-33C3-43EA-91D1-1E7F920D5BAF}" type="pres">
      <dgm:prSet presAssocID="{E25E969D-1CB4-455E-A172-64EE2F8DAE2B}" presName="tx1" presStyleLbl="revTx" presStyleIdx="0" presStyleCnt="6"/>
      <dgm:spPr/>
    </dgm:pt>
    <dgm:pt modelId="{1904DB76-4545-42BB-9B67-EBB69EE40AA0}" type="pres">
      <dgm:prSet presAssocID="{E25E969D-1CB4-455E-A172-64EE2F8DAE2B}" presName="vert1" presStyleCnt="0"/>
      <dgm:spPr/>
    </dgm:pt>
    <dgm:pt modelId="{A124D134-C93C-4D6A-874A-BE56909A4EC8}" type="pres">
      <dgm:prSet presAssocID="{C7EF682B-557D-4764-8D9C-9D10FE41F25B}" presName="thickLine" presStyleLbl="alignNode1" presStyleIdx="1" presStyleCnt="6"/>
      <dgm:spPr/>
    </dgm:pt>
    <dgm:pt modelId="{3C74AC6B-5A66-45A4-BB04-EB52B5456939}" type="pres">
      <dgm:prSet presAssocID="{C7EF682B-557D-4764-8D9C-9D10FE41F25B}" presName="horz1" presStyleCnt="0"/>
      <dgm:spPr/>
    </dgm:pt>
    <dgm:pt modelId="{BDE26C22-F08F-4378-9330-759140BC353D}" type="pres">
      <dgm:prSet presAssocID="{C7EF682B-557D-4764-8D9C-9D10FE41F25B}" presName="tx1" presStyleLbl="revTx" presStyleIdx="1" presStyleCnt="6"/>
      <dgm:spPr/>
    </dgm:pt>
    <dgm:pt modelId="{60C5E03E-BA5D-46CA-A43F-E78C3004B8FA}" type="pres">
      <dgm:prSet presAssocID="{C7EF682B-557D-4764-8D9C-9D10FE41F25B}" presName="vert1" presStyleCnt="0"/>
      <dgm:spPr/>
    </dgm:pt>
    <dgm:pt modelId="{EFEC815F-CECF-45A5-8179-8970784F2FC2}" type="pres">
      <dgm:prSet presAssocID="{C7DDC588-93A2-4886-8DE6-3B09E1B7AEDB}" presName="thickLine" presStyleLbl="alignNode1" presStyleIdx="2" presStyleCnt="6"/>
      <dgm:spPr/>
    </dgm:pt>
    <dgm:pt modelId="{EA2708F2-99E7-45A7-8AF4-F0B9333F4738}" type="pres">
      <dgm:prSet presAssocID="{C7DDC588-93A2-4886-8DE6-3B09E1B7AEDB}" presName="horz1" presStyleCnt="0"/>
      <dgm:spPr/>
    </dgm:pt>
    <dgm:pt modelId="{2424B5C3-D9E9-4A92-8BA5-66BC60FF1C05}" type="pres">
      <dgm:prSet presAssocID="{C7DDC588-93A2-4886-8DE6-3B09E1B7AEDB}" presName="tx1" presStyleLbl="revTx" presStyleIdx="2" presStyleCnt="6"/>
      <dgm:spPr/>
    </dgm:pt>
    <dgm:pt modelId="{933B8FC8-952A-422D-A79F-4523A2E4B12F}" type="pres">
      <dgm:prSet presAssocID="{C7DDC588-93A2-4886-8DE6-3B09E1B7AEDB}" presName="vert1" presStyleCnt="0"/>
      <dgm:spPr/>
    </dgm:pt>
    <dgm:pt modelId="{47AA30BC-6DCD-4D58-B7F1-28EF79F45C21}" type="pres">
      <dgm:prSet presAssocID="{AAE1CC39-1EDB-4599-941F-BBBC77ECCB03}" presName="thickLine" presStyleLbl="alignNode1" presStyleIdx="3" presStyleCnt="6"/>
      <dgm:spPr/>
    </dgm:pt>
    <dgm:pt modelId="{08519850-1E03-42C3-9AAF-04686B632851}" type="pres">
      <dgm:prSet presAssocID="{AAE1CC39-1EDB-4599-941F-BBBC77ECCB03}" presName="horz1" presStyleCnt="0"/>
      <dgm:spPr/>
    </dgm:pt>
    <dgm:pt modelId="{8C92587D-9254-491A-93CF-909BB21D918A}" type="pres">
      <dgm:prSet presAssocID="{AAE1CC39-1EDB-4599-941F-BBBC77ECCB03}" presName="tx1" presStyleLbl="revTx" presStyleIdx="3" presStyleCnt="6"/>
      <dgm:spPr/>
    </dgm:pt>
    <dgm:pt modelId="{354EF6FE-F000-4CAC-9847-9950D3DF0B7E}" type="pres">
      <dgm:prSet presAssocID="{AAE1CC39-1EDB-4599-941F-BBBC77ECCB03}" presName="vert1" presStyleCnt="0"/>
      <dgm:spPr/>
    </dgm:pt>
    <dgm:pt modelId="{FE090D38-0A6A-4EF5-9DF0-5045FDE1866E}" type="pres">
      <dgm:prSet presAssocID="{4ECA96C7-2684-46CA-96FB-0C494C5B07FE}" presName="thickLine" presStyleLbl="alignNode1" presStyleIdx="4" presStyleCnt="6"/>
      <dgm:spPr/>
    </dgm:pt>
    <dgm:pt modelId="{7568FD2B-A25B-4B4B-9A79-51CB9B424C92}" type="pres">
      <dgm:prSet presAssocID="{4ECA96C7-2684-46CA-96FB-0C494C5B07FE}" presName="horz1" presStyleCnt="0"/>
      <dgm:spPr/>
    </dgm:pt>
    <dgm:pt modelId="{9AE8B0D2-45AC-42D6-ABC6-FD0245E1198A}" type="pres">
      <dgm:prSet presAssocID="{4ECA96C7-2684-46CA-96FB-0C494C5B07FE}" presName="tx1" presStyleLbl="revTx" presStyleIdx="4" presStyleCnt="6"/>
      <dgm:spPr/>
    </dgm:pt>
    <dgm:pt modelId="{85DDB7AE-0537-417B-9620-68F03FD6F052}" type="pres">
      <dgm:prSet presAssocID="{4ECA96C7-2684-46CA-96FB-0C494C5B07FE}" presName="vert1" presStyleCnt="0"/>
      <dgm:spPr/>
    </dgm:pt>
    <dgm:pt modelId="{E0EC6B63-1745-409E-B2F6-982F3DEE62CD}" type="pres">
      <dgm:prSet presAssocID="{83661176-BF9C-4116-8A8E-2E98C135A538}" presName="thickLine" presStyleLbl="alignNode1" presStyleIdx="5" presStyleCnt="6"/>
      <dgm:spPr/>
    </dgm:pt>
    <dgm:pt modelId="{7F1DA0F1-32F1-4FB9-BDD9-6825B41378F3}" type="pres">
      <dgm:prSet presAssocID="{83661176-BF9C-4116-8A8E-2E98C135A538}" presName="horz1" presStyleCnt="0"/>
      <dgm:spPr/>
    </dgm:pt>
    <dgm:pt modelId="{482FB6FF-0177-4B85-A89F-4EFFE7BDF548}" type="pres">
      <dgm:prSet presAssocID="{83661176-BF9C-4116-8A8E-2E98C135A538}" presName="tx1" presStyleLbl="revTx" presStyleIdx="5" presStyleCnt="6"/>
      <dgm:spPr/>
    </dgm:pt>
    <dgm:pt modelId="{1F15CCDD-2232-49C3-8BF0-D09E8520C8B9}" type="pres">
      <dgm:prSet presAssocID="{83661176-BF9C-4116-8A8E-2E98C135A538}" presName="vert1" presStyleCnt="0"/>
      <dgm:spPr/>
    </dgm:pt>
  </dgm:ptLst>
  <dgm:cxnLst>
    <dgm:cxn modelId="{092F0502-40EB-4AA6-B817-7F8D57975E30}" srcId="{DD31BDFF-34CF-49DF-BE1E-73F99B422127}" destId="{E25E969D-1CB4-455E-A172-64EE2F8DAE2B}" srcOrd="0" destOrd="0" parTransId="{C32FB873-C5D1-40B9-A6F2-387BA858D0AB}" sibTransId="{C7BFB3A9-1413-45E4-9E19-E38797C825A0}"/>
    <dgm:cxn modelId="{BC61B31E-1C3B-4B3F-AC80-FBDA07FCDA87}" srcId="{DD31BDFF-34CF-49DF-BE1E-73F99B422127}" destId="{C7EF682B-557D-4764-8D9C-9D10FE41F25B}" srcOrd="1" destOrd="0" parTransId="{60FA2529-4DD1-4425-A773-83AFC00A61A8}" sibTransId="{B73B20E6-16B6-426A-820B-2C96FD021087}"/>
    <dgm:cxn modelId="{23BC013F-2643-4B85-B2AB-D929D47FFBC3}" type="presOf" srcId="{83661176-BF9C-4116-8A8E-2E98C135A538}" destId="{482FB6FF-0177-4B85-A89F-4EFFE7BDF548}" srcOrd="0" destOrd="0" presId="urn:microsoft.com/office/officeart/2008/layout/LinedList"/>
    <dgm:cxn modelId="{A0721042-A8FB-45EF-8F69-1B4E2201C654}" srcId="{DD31BDFF-34CF-49DF-BE1E-73F99B422127}" destId="{AAE1CC39-1EDB-4599-941F-BBBC77ECCB03}" srcOrd="3" destOrd="0" parTransId="{94CE50BC-6A22-49D6-B2E0-FA0C263672EA}" sibTransId="{D14E090A-A96B-4AB1-86CF-AAEE47519185}"/>
    <dgm:cxn modelId="{570CD54D-625D-4EEE-91AB-1772571E8355}" srcId="{DD31BDFF-34CF-49DF-BE1E-73F99B422127}" destId="{C7DDC588-93A2-4886-8DE6-3B09E1B7AEDB}" srcOrd="2" destOrd="0" parTransId="{BDE0EDB3-B175-4093-A9A8-8ACB0B07D48A}" sibTransId="{29FC39DF-C129-47A5-994E-3552DA0E50F6}"/>
    <dgm:cxn modelId="{3FB6388E-51BB-40E6-AFBB-4DD65B446B10}" type="presOf" srcId="{AAE1CC39-1EDB-4599-941F-BBBC77ECCB03}" destId="{8C92587D-9254-491A-93CF-909BB21D918A}" srcOrd="0" destOrd="0" presId="urn:microsoft.com/office/officeart/2008/layout/LinedList"/>
    <dgm:cxn modelId="{4678F1A9-9E93-4733-BCB8-BF296B76F265}" type="presOf" srcId="{4ECA96C7-2684-46CA-96FB-0C494C5B07FE}" destId="{9AE8B0D2-45AC-42D6-ABC6-FD0245E1198A}" srcOrd="0" destOrd="0" presId="urn:microsoft.com/office/officeart/2008/layout/LinedList"/>
    <dgm:cxn modelId="{AD78CAB9-CB0C-4EB8-BD5F-971A94D32510}" type="presOf" srcId="{DD31BDFF-34CF-49DF-BE1E-73F99B422127}" destId="{63F0161F-5C80-40DC-912B-7A49BBE44973}" srcOrd="0" destOrd="0" presId="urn:microsoft.com/office/officeart/2008/layout/LinedList"/>
    <dgm:cxn modelId="{424342C1-8480-42D0-BEDA-E45C168A5E13}" type="presOf" srcId="{C7DDC588-93A2-4886-8DE6-3B09E1B7AEDB}" destId="{2424B5C3-D9E9-4A92-8BA5-66BC60FF1C05}" srcOrd="0" destOrd="0" presId="urn:microsoft.com/office/officeart/2008/layout/LinedList"/>
    <dgm:cxn modelId="{063320C4-22BC-4D1F-AD79-8CFE27019B9B}" type="presOf" srcId="{C7EF682B-557D-4764-8D9C-9D10FE41F25B}" destId="{BDE26C22-F08F-4378-9330-759140BC353D}" srcOrd="0" destOrd="0" presId="urn:microsoft.com/office/officeart/2008/layout/LinedList"/>
    <dgm:cxn modelId="{97752AE3-8437-45B3-B4A8-2D739479F768}" type="presOf" srcId="{E25E969D-1CB4-455E-A172-64EE2F8DAE2B}" destId="{A8C017E7-33C3-43EA-91D1-1E7F920D5BAF}" srcOrd="0" destOrd="0" presId="urn:microsoft.com/office/officeart/2008/layout/LinedList"/>
    <dgm:cxn modelId="{0D150EEB-14C4-4A43-BEEF-A3523792DDAC}" srcId="{DD31BDFF-34CF-49DF-BE1E-73F99B422127}" destId="{83661176-BF9C-4116-8A8E-2E98C135A538}" srcOrd="5" destOrd="0" parTransId="{4853DA35-74B1-4FA2-99D9-BD032F0232E3}" sibTransId="{33A3A003-CA2D-4F6A-A1B9-E0B15C82F267}"/>
    <dgm:cxn modelId="{3B7D9AFB-81DC-4A1F-B40A-10A85058A551}" srcId="{DD31BDFF-34CF-49DF-BE1E-73F99B422127}" destId="{4ECA96C7-2684-46CA-96FB-0C494C5B07FE}" srcOrd="4" destOrd="0" parTransId="{4D461268-5A63-4515-A281-7BD5442FFD99}" sibTransId="{EEF8147E-50B6-4036-9458-0AB5F723FB38}"/>
    <dgm:cxn modelId="{328E2F78-84A5-4D9E-A9A0-1E67D5556F7F}" type="presParOf" srcId="{63F0161F-5C80-40DC-912B-7A49BBE44973}" destId="{D4FD0552-0DF4-494D-AD99-592774808EFA}" srcOrd="0" destOrd="0" presId="urn:microsoft.com/office/officeart/2008/layout/LinedList"/>
    <dgm:cxn modelId="{A99EC5F3-8A04-4D7C-9828-C1EE6E9C56DC}" type="presParOf" srcId="{63F0161F-5C80-40DC-912B-7A49BBE44973}" destId="{B60014C2-5E35-4BF6-A945-455E11F5E86E}" srcOrd="1" destOrd="0" presId="urn:microsoft.com/office/officeart/2008/layout/LinedList"/>
    <dgm:cxn modelId="{3E474954-A1D8-43D0-BA50-3CAA61B0D44D}" type="presParOf" srcId="{B60014C2-5E35-4BF6-A945-455E11F5E86E}" destId="{A8C017E7-33C3-43EA-91D1-1E7F920D5BAF}" srcOrd="0" destOrd="0" presId="urn:microsoft.com/office/officeart/2008/layout/LinedList"/>
    <dgm:cxn modelId="{969E8F03-3F33-436C-9F28-85F16AE8188A}" type="presParOf" srcId="{B60014C2-5E35-4BF6-A945-455E11F5E86E}" destId="{1904DB76-4545-42BB-9B67-EBB69EE40AA0}" srcOrd="1" destOrd="0" presId="urn:microsoft.com/office/officeart/2008/layout/LinedList"/>
    <dgm:cxn modelId="{41E956DB-C663-44C8-B651-AE8BB51E532F}" type="presParOf" srcId="{63F0161F-5C80-40DC-912B-7A49BBE44973}" destId="{A124D134-C93C-4D6A-874A-BE56909A4EC8}" srcOrd="2" destOrd="0" presId="urn:microsoft.com/office/officeart/2008/layout/LinedList"/>
    <dgm:cxn modelId="{3CB0A1F1-0983-46E1-86B5-338D827950E8}" type="presParOf" srcId="{63F0161F-5C80-40DC-912B-7A49BBE44973}" destId="{3C74AC6B-5A66-45A4-BB04-EB52B5456939}" srcOrd="3" destOrd="0" presId="urn:microsoft.com/office/officeart/2008/layout/LinedList"/>
    <dgm:cxn modelId="{84874925-C361-4128-8773-0911F12E6E91}" type="presParOf" srcId="{3C74AC6B-5A66-45A4-BB04-EB52B5456939}" destId="{BDE26C22-F08F-4378-9330-759140BC353D}" srcOrd="0" destOrd="0" presId="urn:microsoft.com/office/officeart/2008/layout/LinedList"/>
    <dgm:cxn modelId="{131D0991-0A73-4A92-BDA9-09CA5D7CC99B}" type="presParOf" srcId="{3C74AC6B-5A66-45A4-BB04-EB52B5456939}" destId="{60C5E03E-BA5D-46CA-A43F-E78C3004B8FA}" srcOrd="1" destOrd="0" presId="urn:microsoft.com/office/officeart/2008/layout/LinedList"/>
    <dgm:cxn modelId="{97AAD1DF-C20C-4082-88B0-B39FA9BA7131}" type="presParOf" srcId="{63F0161F-5C80-40DC-912B-7A49BBE44973}" destId="{EFEC815F-CECF-45A5-8179-8970784F2FC2}" srcOrd="4" destOrd="0" presId="urn:microsoft.com/office/officeart/2008/layout/LinedList"/>
    <dgm:cxn modelId="{DB01B4FC-2E26-44EF-91C8-4F7290D647AA}" type="presParOf" srcId="{63F0161F-5C80-40DC-912B-7A49BBE44973}" destId="{EA2708F2-99E7-45A7-8AF4-F0B9333F4738}" srcOrd="5" destOrd="0" presId="urn:microsoft.com/office/officeart/2008/layout/LinedList"/>
    <dgm:cxn modelId="{3B483C6D-8C6F-4E87-A0FE-3959A907F741}" type="presParOf" srcId="{EA2708F2-99E7-45A7-8AF4-F0B9333F4738}" destId="{2424B5C3-D9E9-4A92-8BA5-66BC60FF1C05}" srcOrd="0" destOrd="0" presId="urn:microsoft.com/office/officeart/2008/layout/LinedList"/>
    <dgm:cxn modelId="{EF2859F9-3BBF-44B0-8635-7A16ECBBE615}" type="presParOf" srcId="{EA2708F2-99E7-45A7-8AF4-F0B9333F4738}" destId="{933B8FC8-952A-422D-A79F-4523A2E4B12F}" srcOrd="1" destOrd="0" presId="urn:microsoft.com/office/officeart/2008/layout/LinedList"/>
    <dgm:cxn modelId="{46170BBA-1359-47F2-864C-DDEC9550F826}" type="presParOf" srcId="{63F0161F-5C80-40DC-912B-7A49BBE44973}" destId="{47AA30BC-6DCD-4D58-B7F1-28EF79F45C21}" srcOrd="6" destOrd="0" presId="urn:microsoft.com/office/officeart/2008/layout/LinedList"/>
    <dgm:cxn modelId="{41E388EE-B1F3-45A9-A892-D1B47353DA67}" type="presParOf" srcId="{63F0161F-5C80-40DC-912B-7A49BBE44973}" destId="{08519850-1E03-42C3-9AAF-04686B632851}" srcOrd="7" destOrd="0" presId="urn:microsoft.com/office/officeart/2008/layout/LinedList"/>
    <dgm:cxn modelId="{D4EF1BCF-D8B3-45E8-931C-579BEC9212AF}" type="presParOf" srcId="{08519850-1E03-42C3-9AAF-04686B632851}" destId="{8C92587D-9254-491A-93CF-909BB21D918A}" srcOrd="0" destOrd="0" presId="urn:microsoft.com/office/officeart/2008/layout/LinedList"/>
    <dgm:cxn modelId="{BAFB0FC5-25F1-4D28-AB75-9FC5E9869E6E}" type="presParOf" srcId="{08519850-1E03-42C3-9AAF-04686B632851}" destId="{354EF6FE-F000-4CAC-9847-9950D3DF0B7E}" srcOrd="1" destOrd="0" presId="urn:microsoft.com/office/officeart/2008/layout/LinedList"/>
    <dgm:cxn modelId="{E090733A-1A13-435E-B594-DA2F39BB692E}" type="presParOf" srcId="{63F0161F-5C80-40DC-912B-7A49BBE44973}" destId="{FE090D38-0A6A-4EF5-9DF0-5045FDE1866E}" srcOrd="8" destOrd="0" presId="urn:microsoft.com/office/officeart/2008/layout/LinedList"/>
    <dgm:cxn modelId="{62127449-4B5F-4D8E-BC44-C86B771900BA}" type="presParOf" srcId="{63F0161F-5C80-40DC-912B-7A49BBE44973}" destId="{7568FD2B-A25B-4B4B-9A79-51CB9B424C92}" srcOrd="9" destOrd="0" presId="urn:microsoft.com/office/officeart/2008/layout/LinedList"/>
    <dgm:cxn modelId="{00CBDF61-4053-498D-BEFF-7C2E395C2CAF}" type="presParOf" srcId="{7568FD2B-A25B-4B4B-9A79-51CB9B424C92}" destId="{9AE8B0D2-45AC-42D6-ABC6-FD0245E1198A}" srcOrd="0" destOrd="0" presId="urn:microsoft.com/office/officeart/2008/layout/LinedList"/>
    <dgm:cxn modelId="{70BA2FEF-A7C6-4386-92F1-E7CCCE04472E}" type="presParOf" srcId="{7568FD2B-A25B-4B4B-9A79-51CB9B424C92}" destId="{85DDB7AE-0537-417B-9620-68F03FD6F052}" srcOrd="1" destOrd="0" presId="urn:microsoft.com/office/officeart/2008/layout/LinedList"/>
    <dgm:cxn modelId="{9ED21340-CECF-4048-B372-D824CB26BBFA}" type="presParOf" srcId="{63F0161F-5C80-40DC-912B-7A49BBE44973}" destId="{E0EC6B63-1745-409E-B2F6-982F3DEE62CD}" srcOrd="10" destOrd="0" presId="urn:microsoft.com/office/officeart/2008/layout/LinedList"/>
    <dgm:cxn modelId="{3FBDF55C-E8CB-4350-9285-A9FB4988C40D}" type="presParOf" srcId="{63F0161F-5C80-40DC-912B-7A49BBE44973}" destId="{7F1DA0F1-32F1-4FB9-BDD9-6825B41378F3}" srcOrd="11" destOrd="0" presId="urn:microsoft.com/office/officeart/2008/layout/LinedList"/>
    <dgm:cxn modelId="{A61395E9-F2C7-4801-A6C7-4D96C01BECA4}" type="presParOf" srcId="{7F1DA0F1-32F1-4FB9-BDD9-6825B41378F3}" destId="{482FB6FF-0177-4B85-A89F-4EFFE7BDF548}" srcOrd="0" destOrd="0" presId="urn:microsoft.com/office/officeart/2008/layout/LinedList"/>
    <dgm:cxn modelId="{F3340191-4162-4779-93F2-2607CE7370F8}" type="presParOf" srcId="{7F1DA0F1-32F1-4FB9-BDD9-6825B41378F3}" destId="{1F15CCDD-2232-49C3-8BF0-D09E8520C8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D0552-0DF4-494D-AD99-592774808EFA}">
      <dsp:nvSpPr>
        <dsp:cNvPr id="0" name=""/>
        <dsp:cNvSpPr/>
      </dsp:nvSpPr>
      <dsp:spPr>
        <a:xfrm>
          <a:off x="0" y="1780"/>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017E7-33C3-43EA-91D1-1E7F920D5BAF}">
      <dsp:nvSpPr>
        <dsp:cNvPr id="0" name=""/>
        <dsp:cNvSpPr/>
      </dsp:nvSpPr>
      <dsp:spPr>
        <a:xfrm>
          <a:off x="0" y="1780"/>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dirty="0"/>
            <a:t>Rigoletto</a:t>
          </a:r>
          <a:r>
            <a:rPr lang="it-IT" sz="1700" kern="1200" dirty="0"/>
            <a:t>: Il protagonista, un giullare di corte cinico e amareggiato, che ama profondamente la figlia Gilda.</a:t>
          </a:r>
          <a:endParaRPr lang="en-US" sz="1700" kern="1200" dirty="0"/>
        </a:p>
      </dsp:txBody>
      <dsp:txXfrm>
        <a:off x="0" y="1780"/>
        <a:ext cx="6281928" cy="607063"/>
      </dsp:txXfrm>
    </dsp:sp>
    <dsp:sp modelId="{A124D134-C93C-4D6A-874A-BE56909A4EC8}">
      <dsp:nvSpPr>
        <dsp:cNvPr id="0" name=""/>
        <dsp:cNvSpPr/>
      </dsp:nvSpPr>
      <dsp:spPr>
        <a:xfrm>
          <a:off x="0" y="608843"/>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6C22-F08F-4378-9330-759140BC353D}">
      <dsp:nvSpPr>
        <dsp:cNvPr id="0" name=""/>
        <dsp:cNvSpPr/>
      </dsp:nvSpPr>
      <dsp:spPr>
        <a:xfrm>
          <a:off x="0" y="608843"/>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a:t>Gilda</a:t>
          </a:r>
          <a:r>
            <a:rPr lang="it-IT" sz="1700" kern="1200"/>
            <a:t>: Figlia di Rigoletto, giovane e innocente, il cui amore per il Duca la conduce a un tragico sacrificio.</a:t>
          </a:r>
          <a:endParaRPr lang="en-US" sz="1700" kern="1200"/>
        </a:p>
      </dsp:txBody>
      <dsp:txXfrm>
        <a:off x="0" y="608843"/>
        <a:ext cx="6281928" cy="607063"/>
      </dsp:txXfrm>
    </dsp:sp>
    <dsp:sp modelId="{EFEC815F-CECF-45A5-8179-8970784F2FC2}">
      <dsp:nvSpPr>
        <dsp:cNvPr id="0" name=""/>
        <dsp:cNvSpPr/>
      </dsp:nvSpPr>
      <dsp:spPr>
        <a:xfrm>
          <a:off x="0" y="1215907"/>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4B5C3-D9E9-4A92-8BA5-66BC60FF1C05}">
      <dsp:nvSpPr>
        <dsp:cNvPr id="0" name=""/>
        <dsp:cNvSpPr/>
      </dsp:nvSpPr>
      <dsp:spPr>
        <a:xfrm>
          <a:off x="0" y="1215907"/>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a:t>Il Duca di Mantova</a:t>
          </a:r>
          <a:r>
            <a:rPr lang="it-IT" sz="1700" kern="1200"/>
            <a:t>: Un nobile libertino e seduttore, responsabile del dolore di Rigoletto e Gilda.</a:t>
          </a:r>
          <a:endParaRPr lang="en-US" sz="1700" kern="1200"/>
        </a:p>
      </dsp:txBody>
      <dsp:txXfrm>
        <a:off x="0" y="1215907"/>
        <a:ext cx="6281928" cy="607063"/>
      </dsp:txXfrm>
    </dsp:sp>
    <dsp:sp modelId="{47AA30BC-6DCD-4D58-B7F1-28EF79F45C21}">
      <dsp:nvSpPr>
        <dsp:cNvPr id="0" name=""/>
        <dsp:cNvSpPr/>
      </dsp:nvSpPr>
      <dsp:spPr>
        <a:xfrm>
          <a:off x="0" y="1822971"/>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2587D-9254-491A-93CF-909BB21D918A}">
      <dsp:nvSpPr>
        <dsp:cNvPr id="0" name=""/>
        <dsp:cNvSpPr/>
      </dsp:nvSpPr>
      <dsp:spPr>
        <a:xfrm>
          <a:off x="0" y="1822971"/>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a:t>Sparafucile</a:t>
          </a:r>
          <a:r>
            <a:rPr lang="it-IT" sz="1700" kern="1200"/>
            <a:t>: Un sicario spietato, che gioca un ruolo cruciale nella vendetta di Rigoletto.</a:t>
          </a:r>
          <a:endParaRPr lang="en-US" sz="1700" kern="1200"/>
        </a:p>
      </dsp:txBody>
      <dsp:txXfrm>
        <a:off x="0" y="1822971"/>
        <a:ext cx="6281928" cy="607063"/>
      </dsp:txXfrm>
    </dsp:sp>
    <dsp:sp modelId="{FE090D38-0A6A-4EF5-9DF0-5045FDE1866E}">
      <dsp:nvSpPr>
        <dsp:cNvPr id="0" name=""/>
        <dsp:cNvSpPr/>
      </dsp:nvSpPr>
      <dsp:spPr>
        <a:xfrm>
          <a:off x="0" y="2430034"/>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8B0D2-45AC-42D6-ABC6-FD0245E1198A}">
      <dsp:nvSpPr>
        <dsp:cNvPr id="0" name=""/>
        <dsp:cNvSpPr/>
      </dsp:nvSpPr>
      <dsp:spPr>
        <a:xfrm>
          <a:off x="0" y="2430034"/>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dirty="0"/>
            <a:t>Maddalena</a:t>
          </a:r>
          <a:r>
            <a:rPr lang="it-IT" sz="1700" kern="1200" dirty="0"/>
            <a:t>: La sorella di </a:t>
          </a:r>
          <a:r>
            <a:rPr lang="it-IT" sz="1700" kern="1200" dirty="0" err="1"/>
            <a:t>Sparafucile</a:t>
          </a:r>
          <a:r>
            <a:rPr lang="it-IT" sz="1700" kern="1200" dirty="0"/>
            <a:t>, una donna astuta ma compassionevole.</a:t>
          </a:r>
          <a:endParaRPr lang="en-US" sz="1700" kern="1200" dirty="0"/>
        </a:p>
      </dsp:txBody>
      <dsp:txXfrm>
        <a:off x="0" y="2430034"/>
        <a:ext cx="6281928" cy="607063"/>
      </dsp:txXfrm>
    </dsp:sp>
    <dsp:sp modelId="{E0EC6B63-1745-409E-B2F6-982F3DEE62CD}">
      <dsp:nvSpPr>
        <dsp:cNvPr id="0" name=""/>
        <dsp:cNvSpPr/>
      </dsp:nvSpPr>
      <dsp:spPr>
        <a:xfrm>
          <a:off x="0" y="3037098"/>
          <a:ext cx="62819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FB6FF-0177-4B85-A89F-4EFFE7BDF548}">
      <dsp:nvSpPr>
        <dsp:cNvPr id="0" name=""/>
        <dsp:cNvSpPr/>
      </dsp:nvSpPr>
      <dsp:spPr>
        <a:xfrm>
          <a:off x="0" y="3037098"/>
          <a:ext cx="6281928" cy="6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b="1" kern="1200" dirty="0"/>
            <a:t>Monterone</a:t>
          </a:r>
          <a:r>
            <a:rPr lang="it-IT" sz="1700" kern="1200" dirty="0"/>
            <a:t>: Un conte maledetto, la cui vendetta spinge avanti la trama.</a:t>
          </a:r>
          <a:endParaRPr lang="en-US" sz="1700" kern="1200" dirty="0"/>
        </a:p>
      </dsp:txBody>
      <dsp:txXfrm>
        <a:off x="0" y="3037098"/>
        <a:ext cx="6281928" cy="6070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B1B1E7A-B904-4BCB-894F-91D34C1AC4FB}" type="datetimeFigureOut">
              <a:rPr lang="it-IT" smtClean="0"/>
              <a:t>15/12/2024</a:t>
            </a:fld>
            <a:endParaRPr lang="it-IT"/>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it-IT"/>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F0CA25A-0BED-48D3-9763-727A243470FB}" type="slidenum">
              <a:rPr lang="it-IT" smtClean="0"/>
              <a:t>‹N›</a:t>
            </a:fld>
            <a:endParaRPr lang="it-IT"/>
          </a:p>
        </p:txBody>
      </p:sp>
    </p:spTree>
    <p:extLst>
      <p:ext uri="{BB962C8B-B14F-4D97-AF65-F5344CB8AC3E}">
        <p14:creationId xmlns:p14="http://schemas.microsoft.com/office/powerpoint/2010/main" val="1368474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B1B1E7A-B904-4BCB-894F-91D34C1AC4FB}" type="datetimeFigureOut">
              <a:rPr lang="it-IT" smtClean="0"/>
              <a:t>15/12/2024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79123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B1B1E7A-B904-4BCB-894F-91D34C1AC4FB}" type="datetimeFigureOut">
              <a:rPr lang="it-IT" smtClean="0"/>
              <a:t>15/12/2024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307733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B1B1E7A-B904-4BCB-894F-91D34C1AC4FB}" type="datetimeFigureOut">
              <a:rPr lang="it-IT" smtClean="0"/>
              <a:t>15/12/2024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358876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B1B1E7A-B904-4BCB-894F-91D34C1AC4FB}" type="datetimeFigureOut">
              <a:rPr lang="it-IT" smtClean="0"/>
              <a:t>15/12/2024</a:t>
            </a:fld>
            <a:endParaRPr lang="it-IT"/>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it-IT"/>
          </a:p>
        </p:txBody>
      </p:sp>
      <p:sp>
        <p:nvSpPr>
          <p:cNvPr id="6" name="Slide Number Placeholder 5"/>
          <p:cNvSpPr>
            <a:spLocks noGrp="1"/>
          </p:cNvSpPr>
          <p:nvPr>
            <p:ph type="sldNum" sz="quarter" idx="12"/>
          </p:nvPr>
        </p:nvSpPr>
        <p:spPr>
          <a:xfrm>
            <a:off x="8604504" y="5211060"/>
            <a:ext cx="2112264" cy="228600"/>
          </a:xfrm>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17650751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1B1E7A-B904-4BCB-894F-91D34C1AC4FB}" type="datetimeFigureOut">
              <a:rPr lang="it-IT" smtClean="0"/>
              <a:t>15/12/2024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5233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B1B1E7A-B904-4BCB-894F-91D34C1AC4FB}" type="datetimeFigureOut">
              <a:rPr lang="it-IT" smtClean="0"/>
              <a:t>15/12/2024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16310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B1B1E7A-B904-4BCB-894F-91D34C1AC4FB}" type="datetimeFigureOut">
              <a:rPr lang="it-IT" smtClean="0"/>
              <a:t>15/12/2024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386088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B1E7A-B904-4BCB-894F-91D34C1AC4FB}" type="datetimeFigureOut">
              <a:rPr lang="it-IT" smtClean="0"/>
              <a:t>15/12/2024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F0CA25A-0BED-48D3-9763-727A243470FB}" type="slidenum">
              <a:rPr lang="it-IT" smtClean="0"/>
              <a:t>‹N›</a:t>
            </a:fld>
            <a:endParaRPr lang="it-IT"/>
          </a:p>
        </p:txBody>
      </p:sp>
    </p:spTree>
    <p:extLst>
      <p:ext uri="{BB962C8B-B14F-4D97-AF65-F5344CB8AC3E}">
        <p14:creationId xmlns:p14="http://schemas.microsoft.com/office/powerpoint/2010/main" val="417553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B1B1E7A-B904-4BCB-894F-91D34C1AC4FB}" type="datetimeFigureOut">
              <a:rPr lang="it-IT" smtClean="0"/>
              <a:t>15/12/2024</a:t>
            </a:fld>
            <a:endParaRPr lang="it-IT"/>
          </a:p>
        </p:txBody>
      </p:sp>
      <p:sp>
        <p:nvSpPr>
          <p:cNvPr id="9" name="Footer Placeholder 8"/>
          <p:cNvSpPr>
            <a:spLocks noGrp="1"/>
          </p:cNvSpPr>
          <p:nvPr>
            <p:ph type="ftr" sz="quarter" idx="11"/>
          </p:nvPr>
        </p:nvSpPr>
        <p:spPr/>
        <p:txBody>
          <a:bodyPr/>
          <a:lstStyle>
            <a:lvl1pPr algn="r">
              <a:defRPr/>
            </a:lvl1pPr>
          </a:lstStyle>
          <a:p>
            <a:endParaRPr lang="it-IT"/>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F0CA25A-0BED-48D3-9763-727A243470FB}" type="slidenum">
              <a:rPr lang="it-IT" smtClean="0"/>
              <a:t>‹N›</a:t>
            </a:fld>
            <a:endParaRPr lang="it-IT"/>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591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B1B1E7A-B904-4BCB-894F-91D34C1AC4FB}" type="datetimeFigureOut">
              <a:rPr lang="it-IT" smtClean="0"/>
              <a:t>15/12/2024</a:t>
            </a:fld>
            <a:endParaRPr lang="it-IT"/>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it-IT"/>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F0CA25A-0BED-48D3-9763-727A243470FB}" type="slidenum">
              <a:rPr lang="it-IT" smtClean="0"/>
              <a:t>‹N›</a:t>
            </a:fld>
            <a:endParaRPr lang="it-IT"/>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4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B1B1E7A-B904-4BCB-894F-91D34C1AC4FB}" type="datetimeFigureOut">
              <a:rPr lang="it-IT" smtClean="0"/>
              <a:t>15/12/2024</a:t>
            </a:fld>
            <a:endParaRPr lang="it-IT"/>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it-IT"/>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F0CA25A-0BED-48D3-9763-727A243470FB}" type="slidenum">
              <a:rPr lang="it-IT" smtClean="0"/>
              <a:t>‹N›</a:t>
            </a:fld>
            <a:endParaRPr lang="it-IT"/>
          </a:p>
        </p:txBody>
      </p:sp>
    </p:spTree>
    <p:extLst>
      <p:ext uri="{BB962C8B-B14F-4D97-AF65-F5344CB8AC3E}">
        <p14:creationId xmlns:p14="http://schemas.microsoft.com/office/powerpoint/2010/main" val="10864683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DAE230-71F7-4B5D-8884-60E4F7DD1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it-IT"/>
          </a:p>
        </p:txBody>
      </p:sp>
      <p:sp>
        <p:nvSpPr>
          <p:cNvPr id="11" name="Rectangle 10">
            <a:extLst>
              <a:ext uri="{FF2B5EF4-FFF2-40B4-BE49-F238E27FC236}">
                <a16:creationId xmlns:a16="http://schemas.microsoft.com/office/drawing/2014/main" id="{75B2E110-E151-4703-8A63-49ABA9BB7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it-IT"/>
          </a:p>
        </p:txBody>
      </p:sp>
      <p:sp>
        <p:nvSpPr>
          <p:cNvPr id="13" name="Rectangle 12">
            <a:extLst>
              <a:ext uri="{FF2B5EF4-FFF2-40B4-BE49-F238E27FC236}">
                <a16:creationId xmlns:a16="http://schemas.microsoft.com/office/drawing/2014/main" id="{8E5A367F-2C45-4F9B-8882-C2B98DF8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5" name="Straight Connector 14">
            <a:extLst>
              <a:ext uri="{FF2B5EF4-FFF2-40B4-BE49-F238E27FC236}">
                <a16:creationId xmlns:a16="http://schemas.microsoft.com/office/drawing/2014/main" id="{701E288A-A346-4DA1-8C36-FEA990BCA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712D89-374F-4DC4-BF2A-9F48C41E91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2FC56B-D168-47CD-B287-283CD2D5B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Immagine 3" descr="Immagine che contiene sport, vestiti, persona, intrattenimento&#10;&#10;Descrizione generata automaticamente">
            <a:extLst>
              <a:ext uri="{FF2B5EF4-FFF2-40B4-BE49-F238E27FC236}">
                <a16:creationId xmlns:a16="http://schemas.microsoft.com/office/drawing/2014/main" id="{045ECA9C-EA9D-4DE0-42C8-767088DC2217}"/>
              </a:ext>
            </a:extLst>
          </p:cNvPr>
          <p:cNvPicPr>
            <a:picLocks noChangeAspect="1"/>
          </p:cNvPicPr>
          <p:nvPr/>
        </p:nvPicPr>
        <p:blipFill>
          <a:blip r:embed="rId2"/>
          <a:srcRect t="17745" r="2" b="9050"/>
          <a:stretch/>
        </p:blipFill>
        <p:spPr>
          <a:xfrm>
            <a:off x="2827765" y="1395172"/>
            <a:ext cx="6547054" cy="2216708"/>
          </a:xfrm>
          <a:prstGeom prst="rect">
            <a:avLst/>
          </a:prstGeom>
          <a:effectLst>
            <a:outerShdw blurRad="50800" dist="38100" dir="2700000" algn="tl" rotWithShape="0">
              <a:prstClr val="black">
                <a:alpha val="40000"/>
              </a:prstClr>
            </a:outerShdw>
          </a:effectLst>
        </p:spPr>
      </p:pic>
      <p:sp>
        <p:nvSpPr>
          <p:cNvPr id="5" name="CasellaDiTesto 4">
            <a:extLst>
              <a:ext uri="{FF2B5EF4-FFF2-40B4-BE49-F238E27FC236}">
                <a16:creationId xmlns:a16="http://schemas.microsoft.com/office/drawing/2014/main" id="{E8ECD1CF-94DA-59E0-B2F4-3FDFB11A5BA0}"/>
              </a:ext>
            </a:extLst>
          </p:cNvPr>
          <p:cNvSpPr txBox="1"/>
          <p:nvPr/>
        </p:nvSpPr>
        <p:spPr>
          <a:xfrm>
            <a:off x="2827765" y="3883301"/>
            <a:ext cx="6561412" cy="2123658"/>
          </a:xfrm>
          <a:prstGeom prst="rect">
            <a:avLst/>
          </a:prstGeom>
          <a:noFill/>
        </p:spPr>
        <p:txBody>
          <a:bodyPr wrap="none" rtlCol="0">
            <a:spAutoFit/>
          </a:bodyPr>
          <a:lstStyle/>
          <a:p>
            <a:r>
              <a:rPr lang="it-IT" sz="9600" dirty="0">
                <a:latin typeface="Kunstler Script" panose="030304020206070D0D06" pitchFamily="66" charset="0"/>
              </a:rPr>
              <a:t>L’opera: Rigoletto</a:t>
            </a:r>
          </a:p>
          <a:p>
            <a:pPr algn="ctr"/>
            <a:r>
              <a:rPr lang="it-IT" sz="3600" dirty="0">
                <a:latin typeface="Kunstler Script" panose="030304020206070D0D06" pitchFamily="66" charset="0"/>
              </a:rPr>
              <a:t>Francesco Gagliardi</a:t>
            </a:r>
          </a:p>
        </p:txBody>
      </p:sp>
    </p:spTree>
    <p:extLst>
      <p:ext uri="{BB962C8B-B14F-4D97-AF65-F5344CB8AC3E}">
        <p14:creationId xmlns:p14="http://schemas.microsoft.com/office/powerpoint/2010/main" val="52814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06AB974-69A1-10B5-3E54-DF2C26F14E20}"/>
              </a:ext>
            </a:extLst>
          </p:cNvPr>
          <p:cNvPicPr>
            <a:picLocks noChangeAspect="1"/>
          </p:cNvPicPr>
          <p:nvPr/>
        </p:nvPicPr>
        <p:blipFill>
          <a:blip r:embed="rId2"/>
          <a:srcRect l="27550" r="36102" b="1"/>
          <a:stretch/>
        </p:blipFill>
        <p:spPr>
          <a:xfrm>
            <a:off x="7837371" y="237744"/>
            <a:ext cx="4124416" cy="6382512"/>
          </a:xfrm>
          <a:prstGeom prst="rect">
            <a:avLst/>
          </a:prstGeom>
        </p:spPr>
      </p:pic>
      <p:sp>
        <p:nvSpPr>
          <p:cNvPr id="23" name="Rectangle 2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CE84E889-7BB0-CB1C-5466-76A2BF8B6176}"/>
              </a:ext>
            </a:extLst>
          </p:cNvPr>
          <p:cNvSpPr>
            <a:spLocks noGrp="1"/>
          </p:cNvSpPr>
          <p:nvPr>
            <p:ph type="title"/>
          </p:nvPr>
        </p:nvSpPr>
        <p:spPr>
          <a:xfrm>
            <a:off x="237744" y="642593"/>
            <a:ext cx="7652976" cy="1744183"/>
          </a:xfrm>
        </p:spPr>
        <p:txBody>
          <a:bodyPr>
            <a:normAutofit/>
          </a:bodyPr>
          <a:lstStyle/>
          <a:p>
            <a:pPr algn="ctr"/>
            <a:r>
              <a:rPr lang="it-IT" sz="7200" b="1" dirty="0">
                <a:latin typeface="Kunstler Script" panose="030304020206070D0D06" pitchFamily="66" charset="0"/>
              </a:rPr>
              <a:t>Il mio momento preferito …</a:t>
            </a:r>
          </a:p>
        </p:txBody>
      </p:sp>
      <p:sp>
        <p:nvSpPr>
          <p:cNvPr id="3" name="Segnaposto contenuto 2">
            <a:extLst>
              <a:ext uri="{FF2B5EF4-FFF2-40B4-BE49-F238E27FC236}">
                <a16:creationId xmlns:a16="http://schemas.microsoft.com/office/drawing/2014/main" id="{53941A2F-7483-9D65-B6E2-62984A5D9402}"/>
              </a:ext>
            </a:extLst>
          </p:cNvPr>
          <p:cNvSpPr>
            <a:spLocks noGrp="1"/>
          </p:cNvSpPr>
          <p:nvPr>
            <p:ph idx="1"/>
          </p:nvPr>
        </p:nvSpPr>
        <p:spPr>
          <a:xfrm>
            <a:off x="868680" y="2386584"/>
            <a:ext cx="6281928" cy="3648456"/>
          </a:xfrm>
        </p:spPr>
        <p:txBody>
          <a:bodyPr>
            <a:normAutofit/>
          </a:bodyPr>
          <a:lstStyle/>
          <a:p>
            <a:pPr algn="just"/>
            <a:r>
              <a:rPr lang="it-IT" dirty="0"/>
              <a:t>Il momento che mi ha colpito di più in </a:t>
            </a:r>
            <a:r>
              <a:rPr lang="it-IT" i="1" dirty="0"/>
              <a:t>Rigoletto</a:t>
            </a:r>
            <a:r>
              <a:rPr lang="it-IT" dirty="0"/>
              <a:t> è quando Gilda, ferita mortalmente, torna dal padre e dice: </a:t>
            </a:r>
            <a:r>
              <a:rPr lang="it-IT" b="1" dirty="0"/>
              <a:t>“In cielo, vicino alla madre, pregherò per te.”</a:t>
            </a:r>
            <a:r>
              <a:rPr lang="it-IT" dirty="0"/>
              <a:t> Questa frase mi ha davvero emozionato perché mostra tutto il suo amore per il padre, nonostante la sofferenza. Il sacrificio di Gilda mi ha fatto capire quanto il suo amore sia puro e forte. Anche Rigoletto in quel momento si rende conto di quanto la vendetta lo abbia portato a distruggere tutto ciò che aveva di più caro. La musica triste e intensa di questa scena rende tutto ancora più commovente e indimenticabile.</a:t>
            </a:r>
          </a:p>
          <a:p>
            <a:endParaRPr lang="it-IT" dirty="0"/>
          </a:p>
        </p:txBody>
      </p:sp>
      <p:sp>
        <p:nvSpPr>
          <p:cNvPr id="6" name="CasellaDiTesto 5">
            <a:extLst>
              <a:ext uri="{FF2B5EF4-FFF2-40B4-BE49-F238E27FC236}">
                <a16:creationId xmlns:a16="http://schemas.microsoft.com/office/drawing/2014/main" id="{549A6697-E710-50E4-25DB-1542C7112F42}"/>
              </a:ext>
            </a:extLst>
          </p:cNvPr>
          <p:cNvSpPr txBox="1"/>
          <p:nvPr/>
        </p:nvSpPr>
        <p:spPr>
          <a:xfrm>
            <a:off x="6218943" y="5851035"/>
            <a:ext cx="931665" cy="707886"/>
          </a:xfrm>
          <a:prstGeom prst="rect">
            <a:avLst/>
          </a:prstGeom>
          <a:noFill/>
        </p:spPr>
        <p:txBody>
          <a:bodyPr wrap="none" rtlCol="0">
            <a:spAutoFit/>
          </a:bodyPr>
          <a:lstStyle/>
          <a:p>
            <a:r>
              <a:rPr lang="it-IT" sz="4000" dirty="0">
                <a:latin typeface="Kunstler Script" panose="030304020206070D0D06" pitchFamily="66" charset="0"/>
              </a:rPr>
              <a:t>Fine</a:t>
            </a:r>
          </a:p>
        </p:txBody>
      </p:sp>
    </p:spTree>
    <p:extLst>
      <p:ext uri="{BB962C8B-B14F-4D97-AF65-F5344CB8AC3E}">
        <p14:creationId xmlns:p14="http://schemas.microsoft.com/office/powerpoint/2010/main" val="358336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it-IT"/>
          </a:p>
        </p:txBody>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it-IT"/>
          </a:p>
        </p:txBody>
      </p:sp>
      <p:sp>
        <p:nvSpPr>
          <p:cNvPr id="2" name="Titolo 1">
            <a:extLst>
              <a:ext uri="{FF2B5EF4-FFF2-40B4-BE49-F238E27FC236}">
                <a16:creationId xmlns:a16="http://schemas.microsoft.com/office/drawing/2014/main" id="{53FDDE26-398C-3BAC-2D5A-D7B1E5DB40B1}"/>
              </a:ext>
            </a:extLst>
          </p:cNvPr>
          <p:cNvSpPr>
            <a:spLocks noGrp="1"/>
          </p:cNvSpPr>
          <p:nvPr>
            <p:ph type="title"/>
          </p:nvPr>
        </p:nvSpPr>
        <p:spPr>
          <a:xfrm>
            <a:off x="7532835" y="1420706"/>
            <a:ext cx="3466540" cy="4016587"/>
          </a:xfrm>
        </p:spPr>
        <p:txBody>
          <a:bodyPr>
            <a:normAutofit/>
          </a:bodyPr>
          <a:lstStyle/>
          <a:p>
            <a:pPr algn="ctr"/>
            <a:r>
              <a:rPr lang="it-IT" sz="5400" b="1" dirty="0">
                <a:latin typeface="Kunstler Script" panose="030304020206070D0D06" pitchFamily="66" charset="0"/>
              </a:rPr>
              <a:t>Cos'è l'Opera nel contesto storico del Rigoletto?</a:t>
            </a:r>
            <a:br>
              <a:rPr lang="it-IT" sz="3600" dirty="0"/>
            </a:br>
            <a:endParaRPr lang="it-IT" sz="3600" dirty="0"/>
          </a:p>
        </p:txBody>
      </p:sp>
      <p:sp>
        <p:nvSpPr>
          <p:cNvPr id="3" name="Segnaposto contenuto 2">
            <a:extLst>
              <a:ext uri="{FF2B5EF4-FFF2-40B4-BE49-F238E27FC236}">
                <a16:creationId xmlns:a16="http://schemas.microsoft.com/office/drawing/2014/main" id="{3F309165-54A9-78A6-DADF-91BEE2A17B17}"/>
              </a:ext>
            </a:extLst>
          </p:cNvPr>
          <p:cNvSpPr>
            <a:spLocks noGrp="1"/>
          </p:cNvSpPr>
          <p:nvPr>
            <p:ph idx="1"/>
          </p:nvPr>
        </p:nvSpPr>
        <p:spPr>
          <a:xfrm>
            <a:off x="797052" y="777240"/>
            <a:ext cx="6103674" cy="5636090"/>
          </a:xfrm>
        </p:spPr>
        <p:txBody>
          <a:bodyPr anchor="ctr">
            <a:normAutofit/>
          </a:bodyPr>
          <a:lstStyle/>
          <a:p>
            <a:pPr algn="just">
              <a:lnSpc>
                <a:spcPct val="90000"/>
              </a:lnSpc>
              <a:buFont typeface="Arial" panose="020B0604020202020204" pitchFamily="34" charset="0"/>
              <a:buChar char="•"/>
            </a:pPr>
            <a:r>
              <a:rPr lang="it-IT" dirty="0">
                <a:solidFill>
                  <a:schemeClr val="tx1">
                    <a:lumMod val="75000"/>
                    <a:lumOff val="25000"/>
                  </a:schemeClr>
                </a:solidFill>
              </a:rPr>
              <a:t>Nel XIX secolo, l'opera era una forma d'arte centrale nella cultura europea, combinando musica e teatro per raccontare storie intense e drammatiche, rappresentate nei principali teatri.</a:t>
            </a:r>
          </a:p>
          <a:p>
            <a:pPr algn="just">
              <a:lnSpc>
                <a:spcPct val="90000"/>
              </a:lnSpc>
              <a:buFont typeface="Arial" panose="020B0604020202020204" pitchFamily="34" charset="0"/>
              <a:buChar char="•"/>
            </a:pPr>
            <a:r>
              <a:rPr lang="it-IT" dirty="0">
                <a:solidFill>
                  <a:schemeClr val="tx1">
                    <a:lumMod val="75000"/>
                    <a:lumOff val="25000"/>
                  </a:schemeClr>
                </a:solidFill>
              </a:rPr>
              <a:t>Durante il periodo del Romanticismo, l'opera affrontava temi profondi come emozioni, passioni e conflitti umani, rispecchiando le inquietudini e i cambiamenti sociali dell'epoca.</a:t>
            </a:r>
          </a:p>
          <a:p>
            <a:pPr algn="just">
              <a:lnSpc>
                <a:spcPct val="90000"/>
              </a:lnSpc>
              <a:buFont typeface="Arial" panose="020B0604020202020204" pitchFamily="34" charset="0"/>
              <a:buChar char="•"/>
            </a:pPr>
            <a:r>
              <a:rPr lang="it-IT" dirty="0">
                <a:solidFill>
                  <a:schemeClr val="tx1">
                    <a:lumMod val="75000"/>
                    <a:lumOff val="25000"/>
                  </a:schemeClr>
                </a:solidFill>
              </a:rPr>
              <a:t>"Rigoletto", rappresentato nel 1851, rifletteva il gusto per le storie drammatiche e complesse, con personaggi profondamente umani e una musica innovativa, segnando una svolta nella carriera di Giuseppe Verdi e nel panorama operistico europeo.</a:t>
            </a:r>
          </a:p>
          <a:p>
            <a:pPr algn="just">
              <a:lnSpc>
                <a:spcPct val="90000"/>
              </a:lnSpc>
              <a:buFont typeface="Arial" panose="020B0604020202020204" pitchFamily="34" charset="0"/>
              <a:buChar char="•"/>
            </a:pPr>
            <a:r>
              <a:rPr lang="it-IT" dirty="0">
                <a:solidFill>
                  <a:schemeClr val="tx1">
                    <a:lumMod val="75000"/>
                    <a:lumOff val="25000"/>
                  </a:schemeClr>
                </a:solidFill>
              </a:rPr>
              <a:t>Il successo di "Rigoletto" si inserisce nel contesto di una crescente attenzione al teatro musicale come mezzo per esplorare temi universali e suscitare emozioni intense.</a:t>
            </a:r>
          </a:p>
          <a:p>
            <a:pPr>
              <a:lnSpc>
                <a:spcPct val="90000"/>
              </a:lnSpc>
            </a:pPr>
            <a:endParaRPr lang="it-IT" sz="150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71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917CB29-1CFA-4437-9DFF-288C6BDF2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igoletto - Teatrionline">
            <a:extLst>
              <a:ext uri="{FF2B5EF4-FFF2-40B4-BE49-F238E27FC236}">
                <a16:creationId xmlns:a16="http://schemas.microsoft.com/office/drawing/2014/main" id="{D4B9BE50-A458-5714-854D-0818006590CD}"/>
              </a:ext>
            </a:extLst>
          </p:cNvPr>
          <p:cNvPicPr>
            <a:picLocks noChangeAspect="1" noChangeArrowheads="1"/>
          </p:cNvPicPr>
          <p:nvPr/>
        </p:nvPicPr>
        <p:blipFill>
          <a:blip r:embed="rId2">
            <a:duotone>
              <a:schemeClr val="accent1">
                <a:shade val="45000"/>
                <a:satMod val="135000"/>
              </a:schemeClr>
              <a:prstClr val="white"/>
            </a:duotone>
            <a:alphaModFix amt="75000"/>
            <a:extLst>
              <a:ext uri="{28A0092B-C50C-407E-A947-70E740481C1C}">
                <a14:useLocalDpi xmlns:a14="http://schemas.microsoft.com/office/drawing/2010/main" val="0"/>
              </a:ext>
            </a:extLst>
          </a:blip>
          <a:srcRect t="18125" r="9091" b="2900"/>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974B3FCD-8C3F-4E4F-9345-DA65826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BB2DF3F8-5FDE-6F5C-EDE8-59F024B986FF}"/>
              </a:ext>
            </a:extLst>
          </p:cNvPr>
          <p:cNvSpPr>
            <a:spLocks noGrp="1"/>
          </p:cNvSpPr>
          <p:nvPr>
            <p:ph type="title"/>
          </p:nvPr>
        </p:nvSpPr>
        <p:spPr>
          <a:xfrm>
            <a:off x="868680" y="642594"/>
            <a:ext cx="6732270" cy="1746504"/>
          </a:xfrm>
        </p:spPr>
        <p:txBody>
          <a:bodyPr>
            <a:normAutofit/>
          </a:bodyPr>
          <a:lstStyle/>
          <a:p>
            <a:pPr algn="ctr"/>
            <a:r>
              <a:rPr lang="it-IT" b="1" dirty="0">
                <a:solidFill>
                  <a:schemeClr val="tx1">
                    <a:lumMod val="75000"/>
                    <a:lumOff val="25000"/>
                  </a:schemeClr>
                </a:solidFill>
                <a:latin typeface="Kunstler Script" panose="030304020206070D0D06" pitchFamily="66" charset="0"/>
              </a:rPr>
              <a:t>Personaggi Principali del Rigoletto</a:t>
            </a:r>
            <a:br>
              <a:rPr lang="it-IT" sz="3000" dirty="0">
                <a:solidFill>
                  <a:schemeClr val="tx1">
                    <a:lumMod val="75000"/>
                    <a:lumOff val="25000"/>
                  </a:schemeClr>
                </a:solidFill>
              </a:rPr>
            </a:br>
            <a:br>
              <a:rPr lang="it-IT" sz="3000" dirty="0">
                <a:solidFill>
                  <a:schemeClr val="tx1">
                    <a:lumMod val="75000"/>
                    <a:lumOff val="25000"/>
                  </a:schemeClr>
                </a:solidFill>
              </a:rPr>
            </a:br>
            <a:endParaRPr lang="it-IT" sz="3000" dirty="0">
              <a:solidFill>
                <a:schemeClr val="tx1">
                  <a:lumMod val="75000"/>
                  <a:lumOff val="25000"/>
                </a:schemeClr>
              </a:solidFill>
            </a:endParaRPr>
          </a:p>
        </p:txBody>
      </p:sp>
      <p:graphicFrame>
        <p:nvGraphicFramePr>
          <p:cNvPr id="5" name="Segnaposto contenuto 2">
            <a:extLst>
              <a:ext uri="{FF2B5EF4-FFF2-40B4-BE49-F238E27FC236}">
                <a16:creationId xmlns:a16="http://schemas.microsoft.com/office/drawing/2014/main" id="{C524D04E-96E0-2981-3DD0-67549588290A}"/>
              </a:ext>
            </a:extLst>
          </p:cNvPr>
          <p:cNvGraphicFramePr>
            <a:graphicFrameLocks noGrp="1"/>
          </p:cNvGraphicFramePr>
          <p:nvPr>
            <p:ph idx="1"/>
            <p:extLst>
              <p:ext uri="{D42A27DB-BD31-4B8C-83A1-F6EECF244321}">
                <p14:modId xmlns:p14="http://schemas.microsoft.com/office/powerpoint/2010/main" val="1353135373"/>
              </p:ext>
            </p:extLst>
          </p:nvPr>
        </p:nvGraphicFramePr>
        <p:xfrm>
          <a:off x="868680" y="2389098"/>
          <a:ext cx="6281928"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5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igoletto - OperaLife">
            <a:extLst>
              <a:ext uri="{FF2B5EF4-FFF2-40B4-BE49-F238E27FC236}">
                <a16:creationId xmlns:a16="http://schemas.microsoft.com/office/drawing/2014/main" id="{75E10237-089F-4496-88B9-544634AC1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56" r="18426"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D1A3E14C-714A-C466-C00D-11517FD7BCD9}"/>
              </a:ext>
            </a:extLst>
          </p:cNvPr>
          <p:cNvSpPr>
            <a:spLocks noGrp="1"/>
          </p:cNvSpPr>
          <p:nvPr>
            <p:ph type="title"/>
          </p:nvPr>
        </p:nvSpPr>
        <p:spPr>
          <a:xfrm>
            <a:off x="868680" y="642593"/>
            <a:ext cx="6281928" cy="1744183"/>
          </a:xfrm>
        </p:spPr>
        <p:txBody>
          <a:bodyPr>
            <a:normAutofit/>
          </a:bodyPr>
          <a:lstStyle/>
          <a:p>
            <a:r>
              <a:rPr lang="it-IT" sz="7200" b="1" dirty="0">
                <a:latin typeface="Kunstler Script" panose="030304020206070D0D06" pitchFamily="66" charset="0"/>
              </a:rPr>
              <a:t>Rigoletto</a:t>
            </a:r>
            <a:br>
              <a:rPr lang="it-IT" dirty="0"/>
            </a:br>
            <a:endParaRPr lang="it-IT" dirty="0"/>
          </a:p>
        </p:txBody>
      </p:sp>
      <p:sp>
        <p:nvSpPr>
          <p:cNvPr id="3" name="Segnaposto contenuto 2">
            <a:extLst>
              <a:ext uri="{FF2B5EF4-FFF2-40B4-BE49-F238E27FC236}">
                <a16:creationId xmlns:a16="http://schemas.microsoft.com/office/drawing/2014/main" id="{0A8D8AA2-48BF-2829-9582-ED9686E2E671}"/>
              </a:ext>
            </a:extLst>
          </p:cNvPr>
          <p:cNvSpPr>
            <a:spLocks noGrp="1"/>
          </p:cNvSpPr>
          <p:nvPr>
            <p:ph idx="1"/>
          </p:nvPr>
        </p:nvSpPr>
        <p:spPr>
          <a:xfrm>
            <a:off x="868680" y="2386584"/>
            <a:ext cx="6281928" cy="3648456"/>
          </a:xfrm>
        </p:spPr>
        <p:txBody>
          <a:bodyPr>
            <a:normAutofit/>
          </a:bodyPr>
          <a:lstStyle/>
          <a:p>
            <a:pPr algn="just">
              <a:lnSpc>
                <a:spcPct val="90000"/>
              </a:lnSpc>
            </a:pPr>
            <a:r>
              <a:rPr lang="it-IT" dirty="0"/>
              <a:t>Rigoletto è il protagonista dell'opera, un giullare di corte che vive un profondo conflitto interiore. Esternamente è cinico e sarcastico, usa la sua lingua tagliente per sopravvivere nella corrotta corte del Duca di Mantova. Internamente è un uomo amareggiato, segnato dalla solitudine e dal senso di impotenza. Il suo unico punto di luce è la figlia Gilda, che ama in modo protettivo e ossessivo. Questo amore, però, lo rende vulnerabile e lo spinge a compiere scelte drammatiche e spesso autodistruttive. Il suo desiderio di vendetta contro il Duca, combinato con la maledizione di Monterone, guida l'intera trama verso un epilogo tragico.</a:t>
            </a:r>
          </a:p>
          <a:p>
            <a:pPr>
              <a:lnSpc>
                <a:spcPct val="90000"/>
              </a:lnSpc>
            </a:pPr>
            <a:endParaRPr lang="it-IT" dirty="0"/>
          </a:p>
        </p:txBody>
      </p:sp>
    </p:spTree>
    <p:extLst>
      <p:ext uri="{BB962C8B-B14F-4D97-AF65-F5344CB8AC3E}">
        <p14:creationId xmlns:p14="http://schemas.microsoft.com/office/powerpoint/2010/main" val="273221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36674B6-9863-FA4A-6221-D6097B0EEA9C}"/>
              </a:ext>
            </a:extLst>
          </p:cNvPr>
          <p:cNvPicPr>
            <a:picLocks noChangeAspect="1"/>
          </p:cNvPicPr>
          <p:nvPr/>
        </p:nvPicPr>
        <p:blipFill>
          <a:blip r:embed="rId2"/>
          <a:srcRect r="-1" b="10739"/>
          <a:stretch/>
        </p:blipFill>
        <p:spPr>
          <a:xfrm>
            <a:off x="190846" y="237744"/>
            <a:ext cx="4040033" cy="6382512"/>
          </a:xfrm>
          <a:prstGeom prst="rect">
            <a:avLst/>
          </a:prstGeom>
        </p:spPr>
      </p:pic>
      <p:sp>
        <p:nvSpPr>
          <p:cNvPr id="10" name="Rectangle 9">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590FC97D-AE5D-F26E-4AD7-2D82E0E9548E}"/>
              </a:ext>
            </a:extLst>
          </p:cNvPr>
          <p:cNvSpPr>
            <a:spLocks noGrp="1"/>
          </p:cNvSpPr>
          <p:nvPr>
            <p:ph type="title"/>
          </p:nvPr>
        </p:nvSpPr>
        <p:spPr>
          <a:xfrm>
            <a:off x="4965192" y="642593"/>
            <a:ext cx="6280826" cy="1746504"/>
          </a:xfrm>
        </p:spPr>
        <p:txBody>
          <a:bodyPr>
            <a:normAutofit/>
          </a:bodyPr>
          <a:lstStyle/>
          <a:p>
            <a:r>
              <a:rPr lang="it-IT" sz="7200" b="1" dirty="0">
                <a:latin typeface="Kunstler Script" panose="030304020206070D0D06" pitchFamily="66" charset="0"/>
              </a:rPr>
              <a:t>Gilda</a:t>
            </a:r>
            <a:br>
              <a:rPr lang="it-IT" dirty="0"/>
            </a:br>
            <a:endParaRPr lang="it-IT" dirty="0"/>
          </a:p>
        </p:txBody>
      </p:sp>
      <p:sp>
        <p:nvSpPr>
          <p:cNvPr id="3" name="Segnaposto contenuto 2">
            <a:extLst>
              <a:ext uri="{FF2B5EF4-FFF2-40B4-BE49-F238E27FC236}">
                <a16:creationId xmlns:a16="http://schemas.microsoft.com/office/drawing/2014/main" id="{131CC3DB-0B70-102C-8853-37C261C11474}"/>
              </a:ext>
            </a:extLst>
          </p:cNvPr>
          <p:cNvSpPr>
            <a:spLocks noGrp="1"/>
          </p:cNvSpPr>
          <p:nvPr>
            <p:ph idx="1"/>
          </p:nvPr>
        </p:nvSpPr>
        <p:spPr>
          <a:xfrm>
            <a:off x="4965192" y="2386584"/>
            <a:ext cx="6280826" cy="3648456"/>
          </a:xfrm>
        </p:spPr>
        <p:txBody>
          <a:bodyPr>
            <a:normAutofit/>
          </a:bodyPr>
          <a:lstStyle/>
          <a:p>
            <a:pPr algn="just">
              <a:lnSpc>
                <a:spcPct val="90000"/>
              </a:lnSpc>
            </a:pPr>
            <a:r>
              <a:rPr lang="it-IT" dirty="0"/>
              <a:t>Gilda è la figlia di Rigoletto, una giovane donna cresciuta in isolamento per volere del padre, che cerca di proteggerla dalle corruzioni del mondo esterno. Questo isolamento, però, la rende ingenua e vulnerabile. La sua purezza è evidente nel suo innamoramento per il Duca di Mantova, che vede come un uomo gentile e amorevole, ignara della sua natura libertina. Gilda rappresenta il sacrificio e l'amore incondizionato: alla fine, è disposta a dare la sua vita per salvare l'uomo che ama, nonostante il suo tradimento. La sua tragica fine simboleggia l'innocenza distrutta dalle forze oscure della vendetta e della depravazione.</a:t>
            </a:r>
          </a:p>
          <a:p>
            <a:pPr>
              <a:lnSpc>
                <a:spcPct val="90000"/>
              </a:lnSpc>
            </a:pPr>
            <a:endParaRPr lang="it-IT" dirty="0"/>
          </a:p>
        </p:txBody>
      </p:sp>
      <p:sp>
        <p:nvSpPr>
          <p:cNvPr id="4" name="AutoShape 2" descr="Rigoletto': The sad clown is back - The Salt Lake Tribune">
            <a:extLst>
              <a:ext uri="{FF2B5EF4-FFF2-40B4-BE49-F238E27FC236}">
                <a16:creationId xmlns:a16="http://schemas.microsoft.com/office/drawing/2014/main" id="{68A93684-55A8-EC3E-6EFE-101CC31348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09443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vestiti, Viso umano, persona, Costumi&#10;&#10;Descrizione generata automaticamente">
            <a:extLst>
              <a:ext uri="{FF2B5EF4-FFF2-40B4-BE49-F238E27FC236}">
                <a16:creationId xmlns:a16="http://schemas.microsoft.com/office/drawing/2014/main" id="{6C9BC218-3B0F-868D-43C7-189B38685A10}"/>
              </a:ext>
            </a:extLst>
          </p:cNvPr>
          <p:cNvPicPr>
            <a:picLocks noChangeAspect="1"/>
          </p:cNvPicPr>
          <p:nvPr/>
        </p:nvPicPr>
        <p:blipFill>
          <a:blip r:embed="rId2"/>
          <a:srcRect l="26825" r="36826" b="1"/>
          <a:stretch/>
        </p:blipFill>
        <p:spPr>
          <a:xfrm>
            <a:off x="7837371" y="237744"/>
            <a:ext cx="4124416" cy="6382512"/>
          </a:xfrm>
          <a:prstGeom prst="rect">
            <a:avLst/>
          </a:prstGeom>
        </p:spPr>
      </p:pic>
      <p:sp>
        <p:nvSpPr>
          <p:cNvPr id="16" name="Rectangle 15">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AA4A6747-2268-FBBB-430A-DEB63833501C}"/>
              </a:ext>
            </a:extLst>
          </p:cNvPr>
          <p:cNvSpPr>
            <a:spLocks noGrp="1"/>
          </p:cNvSpPr>
          <p:nvPr>
            <p:ph type="title"/>
          </p:nvPr>
        </p:nvSpPr>
        <p:spPr>
          <a:xfrm>
            <a:off x="868680" y="642593"/>
            <a:ext cx="6281928" cy="1744183"/>
          </a:xfrm>
        </p:spPr>
        <p:txBody>
          <a:bodyPr>
            <a:normAutofit/>
          </a:bodyPr>
          <a:lstStyle/>
          <a:p>
            <a:r>
              <a:rPr lang="it-IT" sz="7200" b="1" dirty="0">
                <a:latin typeface="Kunstler Script" panose="030304020206070D0D06" pitchFamily="66" charset="0"/>
              </a:rPr>
              <a:t>Il Duca di Mantova</a:t>
            </a:r>
            <a:br>
              <a:rPr lang="it-IT" dirty="0"/>
            </a:br>
            <a:endParaRPr lang="it-IT" dirty="0"/>
          </a:p>
        </p:txBody>
      </p:sp>
      <p:sp>
        <p:nvSpPr>
          <p:cNvPr id="3" name="Segnaposto contenuto 2">
            <a:extLst>
              <a:ext uri="{FF2B5EF4-FFF2-40B4-BE49-F238E27FC236}">
                <a16:creationId xmlns:a16="http://schemas.microsoft.com/office/drawing/2014/main" id="{9456459C-7D5B-DF1B-09C8-A536FC39C758}"/>
              </a:ext>
            </a:extLst>
          </p:cNvPr>
          <p:cNvSpPr>
            <a:spLocks noGrp="1"/>
          </p:cNvSpPr>
          <p:nvPr>
            <p:ph idx="1"/>
          </p:nvPr>
        </p:nvSpPr>
        <p:spPr>
          <a:xfrm>
            <a:off x="868680" y="2386584"/>
            <a:ext cx="6281928" cy="3648456"/>
          </a:xfrm>
        </p:spPr>
        <p:txBody>
          <a:bodyPr>
            <a:normAutofit/>
          </a:bodyPr>
          <a:lstStyle/>
          <a:p>
            <a:pPr algn="just">
              <a:lnSpc>
                <a:spcPct val="90000"/>
              </a:lnSpc>
            </a:pPr>
            <a:r>
              <a:rPr lang="it-IT" dirty="0"/>
              <a:t>Il Duca di Mantova è un personaggio che incarna la superficialità e l'irresponsabilità del potere. È un uomo affascinante, carismatico e amante del piacere, ma anche profondamente egoista. La sua aria "La donna è mobile" riflette il suo atteggiamento verso le donne: le considera come oggetti da conquistare e abbandonare. Nonostante sia la principale causa del dolore di Rigoletto e Gilda, il Duca sembra immune alle conseguenze delle sue azioni, continuando a vivere nel lusso e nell'indifferenza. Rappresenta la corruzione morale e la mancanza di responsabilità che caratterizzano la corte.</a:t>
            </a:r>
          </a:p>
          <a:p>
            <a:pPr>
              <a:lnSpc>
                <a:spcPct val="90000"/>
              </a:lnSpc>
            </a:pPr>
            <a:endParaRPr lang="it-IT" dirty="0"/>
          </a:p>
        </p:txBody>
      </p:sp>
    </p:spTree>
    <p:extLst>
      <p:ext uri="{BB962C8B-B14F-4D97-AF65-F5344CB8AC3E}">
        <p14:creationId xmlns:p14="http://schemas.microsoft.com/office/powerpoint/2010/main" val="225214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PARAFUCILE | G. Verdi &quot;Rigoletto&quot; | Teatro dell'Opera Maestranza,  Siviglia, giugno 2013 - Dmitry Ulyanov">
            <a:extLst>
              <a:ext uri="{FF2B5EF4-FFF2-40B4-BE49-F238E27FC236}">
                <a16:creationId xmlns:a16="http://schemas.microsoft.com/office/drawing/2014/main" id="{93D6C531-6963-2BA6-1AD8-D30ADBCD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868"/>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F7C82A8E-2D70-7096-6397-159337C02DDF}"/>
              </a:ext>
            </a:extLst>
          </p:cNvPr>
          <p:cNvSpPr>
            <a:spLocks noGrp="1"/>
          </p:cNvSpPr>
          <p:nvPr>
            <p:ph type="title"/>
          </p:nvPr>
        </p:nvSpPr>
        <p:spPr>
          <a:xfrm>
            <a:off x="4965192" y="642593"/>
            <a:ext cx="6280826" cy="1746504"/>
          </a:xfrm>
        </p:spPr>
        <p:txBody>
          <a:bodyPr>
            <a:normAutofit/>
          </a:bodyPr>
          <a:lstStyle/>
          <a:p>
            <a:r>
              <a:rPr lang="it-IT" sz="7200" b="1" dirty="0" err="1">
                <a:latin typeface="Kunstler Script" panose="030304020206070D0D06" pitchFamily="66" charset="0"/>
              </a:rPr>
              <a:t>Sparafucile</a:t>
            </a:r>
            <a:br>
              <a:rPr lang="it-IT" dirty="0"/>
            </a:br>
            <a:endParaRPr lang="it-IT" dirty="0"/>
          </a:p>
        </p:txBody>
      </p:sp>
      <p:sp>
        <p:nvSpPr>
          <p:cNvPr id="3" name="Segnaposto contenuto 2">
            <a:extLst>
              <a:ext uri="{FF2B5EF4-FFF2-40B4-BE49-F238E27FC236}">
                <a16:creationId xmlns:a16="http://schemas.microsoft.com/office/drawing/2014/main" id="{AA2794DE-22A5-24CF-CE65-014A48A904AD}"/>
              </a:ext>
            </a:extLst>
          </p:cNvPr>
          <p:cNvSpPr>
            <a:spLocks noGrp="1"/>
          </p:cNvSpPr>
          <p:nvPr>
            <p:ph idx="1"/>
          </p:nvPr>
        </p:nvSpPr>
        <p:spPr>
          <a:xfrm>
            <a:off x="4965192" y="2386584"/>
            <a:ext cx="6280826" cy="3648456"/>
          </a:xfrm>
        </p:spPr>
        <p:txBody>
          <a:bodyPr>
            <a:normAutofit/>
          </a:bodyPr>
          <a:lstStyle/>
          <a:p>
            <a:pPr algn="just"/>
            <a:r>
              <a:rPr lang="it-IT" dirty="0" err="1"/>
              <a:t>Sparafucile</a:t>
            </a:r>
            <a:r>
              <a:rPr lang="it-IT" dirty="0"/>
              <a:t> è un sicario spietato, freddo e calcolatore. Rappresenta la parte più oscura e brutale della società, quella pronta a commettere crimini per denaro. Sebbene sia un uomo senza scrupoli, </a:t>
            </a:r>
            <a:r>
              <a:rPr lang="it-IT" dirty="0" err="1"/>
              <a:t>Sparafucile</a:t>
            </a:r>
            <a:r>
              <a:rPr lang="it-IT" dirty="0"/>
              <a:t> è anche pragmatico e fedele ai patti, caratteristiche che lo rendono un personaggio complesso. La sua interazione con Rigoletto è cruciale per lo sviluppo della trama, poiché è lui che esegue il piano di vendetta contro il Duca, anche se con esiti tragicamente inaspettati. </a:t>
            </a:r>
            <a:r>
              <a:rPr lang="it-IT" dirty="0" err="1"/>
              <a:t>Sparafucile</a:t>
            </a:r>
            <a:r>
              <a:rPr lang="it-IT" dirty="0"/>
              <a:t> è il simbolo della giustizia corrotta e del destino che sfugge al controllo umano.</a:t>
            </a:r>
          </a:p>
          <a:p>
            <a:endParaRPr lang="it-IT" dirty="0"/>
          </a:p>
        </p:txBody>
      </p:sp>
    </p:spTree>
    <p:extLst>
      <p:ext uri="{BB962C8B-B14F-4D97-AF65-F5344CB8AC3E}">
        <p14:creationId xmlns:p14="http://schemas.microsoft.com/office/powerpoint/2010/main" val="94240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igoletto (Maddalena) | Margarita Gritskova">
            <a:extLst>
              <a:ext uri="{FF2B5EF4-FFF2-40B4-BE49-F238E27FC236}">
                <a16:creationId xmlns:a16="http://schemas.microsoft.com/office/drawing/2014/main" id="{C00E0EC4-0499-861C-F4B8-1D3C5546A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1" r="7511"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0474EC90-082C-7A8A-0415-9E6EA1498788}"/>
              </a:ext>
            </a:extLst>
          </p:cNvPr>
          <p:cNvSpPr>
            <a:spLocks noGrp="1"/>
          </p:cNvSpPr>
          <p:nvPr>
            <p:ph type="title"/>
          </p:nvPr>
        </p:nvSpPr>
        <p:spPr>
          <a:xfrm>
            <a:off x="868680" y="642593"/>
            <a:ext cx="6281928" cy="1744183"/>
          </a:xfrm>
        </p:spPr>
        <p:txBody>
          <a:bodyPr>
            <a:normAutofit/>
          </a:bodyPr>
          <a:lstStyle/>
          <a:p>
            <a:r>
              <a:rPr lang="it-IT" sz="7200" b="1" dirty="0">
                <a:latin typeface="Kunstler Script" panose="030304020206070D0D06" pitchFamily="66" charset="0"/>
              </a:rPr>
              <a:t>Maddalena</a:t>
            </a:r>
            <a:br>
              <a:rPr lang="it-IT" dirty="0"/>
            </a:br>
            <a:endParaRPr lang="it-IT" dirty="0"/>
          </a:p>
        </p:txBody>
      </p:sp>
      <p:sp>
        <p:nvSpPr>
          <p:cNvPr id="3" name="Segnaposto contenuto 2">
            <a:extLst>
              <a:ext uri="{FF2B5EF4-FFF2-40B4-BE49-F238E27FC236}">
                <a16:creationId xmlns:a16="http://schemas.microsoft.com/office/drawing/2014/main" id="{A0BC01E6-D1F0-2369-DEDC-7A07D93FB908}"/>
              </a:ext>
            </a:extLst>
          </p:cNvPr>
          <p:cNvSpPr>
            <a:spLocks noGrp="1"/>
          </p:cNvSpPr>
          <p:nvPr>
            <p:ph idx="1"/>
          </p:nvPr>
        </p:nvSpPr>
        <p:spPr>
          <a:xfrm>
            <a:off x="868680" y="2386584"/>
            <a:ext cx="6281928" cy="3648456"/>
          </a:xfrm>
        </p:spPr>
        <p:txBody>
          <a:bodyPr>
            <a:normAutofit/>
          </a:bodyPr>
          <a:lstStyle/>
          <a:p>
            <a:pPr algn="just"/>
            <a:r>
              <a:rPr lang="it-IT" dirty="0"/>
              <a:t>Maddalena è la sorella di </a:t>
            </a:r>
            <a:r>
              <a:rPr lang="it-IT" dirty="0" err="1"/>
              <a:t>Sparafucile</a:t>
            </a:r>
            <a:r>
              <a:rPr lang="it-IT" dirty="0"/>
              <a:t>, una donna intelligente e astuta che usa il suo fascino per ottenere ciò che vuole. Sebbene complice del fratello, Maddalena mostra un lato più umano, soprattutto nella scena finale, dove prova pietà per il Duca e cerca di convincere </a:t>
            </a:r>
            <a:r>
              <a:rPr lang="it-IT" dirty="0" err="1"/>
              <a:t>Sparafucile</a:t>
            </a:r>
            <a:r>
              <a:rPr lang="it-IT" dirty="0"/>
              <a:t> a risparmiarlo. Questo suo intervento complica ulteriormente il piano di Rigoletto, portando al tragico errore di identità. Maddalena è un personaggio secondario ma significativo, che introduce una sfumatura di compassione in un'opera dominata da vendetta e tragedia.</a:t>
            </a:r>
          </a:p>
          <a:p>
            <a:endParaRPr lang="it-IT" dirty="0"/>
          </a:p>
        </p:txBody>
      </p:sp>
    </p:spTree>
    <p:extLst>
      <p:ext uri="{BB962C8B-B14F-4D97-AF65-F5344CB8AC3E}">
        <p14:creationId xmlns:p14="http://schemas.microsoft.com/office/powerpoint/2010/main" val="156200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DB0978D-B794-5AF2-0E32-F5E9DCE5EAE8}"/>
              </a:ext>
            </a:extLst>
          </p:cNvPr>
          <p:cNvPicPr>
            <a:picLocks noChangeAspect="1"/>
          </p:cNvPicPr>
          <p:nvPr/>
        </p:nvPicPr>
        <p:blipFill>
          <a:blip r:embed="rId2"/>
          <a:srcRect l="12502" r="45247" b="2"/>
          <a:stretch/>
        </p:blipFill>
        <p:spPr>
          <a:xfrm>
            <a:off x="249432" y="237744"/>
            <a:ext cx="4040033" cy="6382512"/>
          </a:xfrm>
          <a:prstGeom prst="rect">
            <a:avLst/>
          </a:prstGeom>
        </p:spPr>
      </p:pic>
      <p:sp>
        <p:nvSpPr>
          <p:cNvPr id="10" name="Rectangle 9">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97E58FC9-236D-4EFD-5E2D-099FA6AEC478}"/>
              </a:ext>
            </a:extLst>
          </p:cNvPr>
          <p:cNvSpPr>
            <a:spLocks noGrp="1"/>
          </p:cNvSpPr>
          <p:nvPr>
            <p:ph type="title"/>
          </p:nvPr>
        </p:nvSpPr>
        <p:spPr>
          <a:xfrm>
            <a:off x="4965192" y="642593"/>
            <a:ext cx="6280826" cy="1746504"/>
          </a:xfrm>
        </p:spPr>
        <p:txBody>
          <a:bodyPr>
            <a:normAutofit/>
          </a:bodyPr>
          <a:lstStyle/>
          <a:p>
            <a:r>
              <a:rPr lang="it-IT" sz="7200" b="1" dirty="0">
                <a:latin typeface="Kunstler Script" panose="030304020206070D0D06" pitchFamily="66" charset="0"/>
              </a:rPr>
              <a:t>Monterone</a:t>
            </a:r>
            <a:br>
              <a:rPr lang="it-IT" dirty="0"/>
            </a:br>
            <a:endParaRPr lang="it-IT" dirty="0"/>
          </a:p>
        </p:txBody>
      </p:sp>
      <p:sp>
        <p:nvSpPr>
          <p:cNvPr id="3" name="Segnaposto contenuto 2">
            <a:extLst>
              <a:ext uri="{FF2B5EF4-FFF2-40B4-BE49-F238E27FC236}">
                <a16:creationId xmlns:a16="http://schemas.microsoft.com/office/drawing/2014/main" id="{A41371C7-7603-0632-C8E0-E04AD929A78F}"/>
              </a:ext>
            </a:extLst>
          </p:cNvPr>
          <p:cNvSpPr>
            <a:spLocks noGrp="1"/>
          </p:cNvSpPr>
          <p:nvPr>
            <p:ph idx="1"/>
          </p:nvPr>
        </p:nvSpPr>
        <p:spPr>
          <a:xfrm>
            <a:off x="4965192" y="2386584"/>
            <a:ext cx="6280826" cy="3648456"/>
          </a:xfrm>
        </p:spPr>
        <p:txBody>
          <a:bodyPr>
            <a:normAutofit/>
          </a:bodyPr>
          <a:lstStyle/>
          <a:p>
            <a:pPr algn="just"/>
            <a:r>
              <a:rPr lang="it-IT" dirty="0"/>
              <a:t>Monterone è un conte che appare brevemente nell'opera, ma il suo ruolo è fondamentale. Dopo aver subito l'umiliazione pubblica del Duca e di Rigoletto, maledice quest'ultimo, invocando la giustizia divina. La sua maledizione diventa il motore simbolico dell'intera opera, influenzando profondamente le azioni di Rigoletto. Monterone rappresenta il tema del destino ineluttabile e della punizione per i peccati. Anche se la sua presenza sul palco è limitata, il peso morale del suo personaggio si estende a tutta la trama, conferendo un senso di inevitabilità agli eventi tragici.</a:t>
            </a:r>
          </a:p>
          <a:p>
            <a:endParaRPr lang="it-IT" dirty="0"/>
          </a:p>
        </p:txBody>
      </p:sp>
      <p:sp>
        <p:nvSpPr>
          <p:cNvPr id="4" name="AutoShape 2" descr="Verdi : Rigoletto | IVAN">
            <a:extLst>
              <a:ext uri="{FF2B5EF4-FFF2-40B4-BE49-F238E27FC236}">
                <a16:creationId xmlns:a16="http://schemas.microsoft.com/office/drawing/2014/main" id="{2CA2A73A-88C4-83F7-B196-CB4C1DD10E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736915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Sapone</Template>
  <TotalTime>75</TotalTime>
  <Words>1006</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Century Gothic</vt:lpstr>
      <vt:lpstr>Garamond</vt:lpstr>
      <vt:lpstr>Kunstler Script</vt:lpstr>
      <vt:lpstr>Sapone</vt:lpstr>
      <vt:lpstr>Presentazione standard di PowerPoint</vt:lpstr>
      <vt:lpstr>Cos'è l'Opera nel contesto storico del Rigoletto? </vt:lpstr>
      <vt:lpstr>Personaggi Principali del Rigoletto  </vt:lpstr>
      <vt:lpstr>Rigoletto </vt:lpstr>
      <vt:lpstr>Gilda </vt:lpstr>
      <vt:lpstr>Il Duca di Mantova </vt:lpstr>
      <vt:lpstr>Sparafucile </vt:lpstr>
      <vt:lpstr>Maddalena </vt:lpstr>
      <vt:lpstr>Monterone </vt:lpstr>
      <vt:lpstr>Il mio momento preferito …</vt:lpstr>
    </vt:vector>
  </TitlesOfParts>
  <Company>Gruppo Mediaset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Mauro Francesco Gagliardi</dc:creator>
  <cp:lastModifiedBy>Mauro Francesco Gagliardi</cp:lastModifiedBy>
  <cp:revision>3</cp:revision>
  <dcterms:created xsi:type="dcterms:W3CDTF">2024-12-15T09:26:44Z</dcterms:created>
  <dcterms:modified xsi:type="dcterms:W3CDTF">2024-12-15T10:47:46Z</dcterms:modified>
</cp:coreProperties>
</file>