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7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 showGuides="1">
      <p:cViewPr varScale="1">
        <p:scale>
          <a:sx n="110" d="100"/>
          <a:sy n="110" d="100"/>
        </p:scale>
        <p:origin x="49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676150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19182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055905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606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 cita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8998731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793325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64594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13017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27079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03797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9084460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75460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872270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958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8828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311499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CFE8CB-BC6E-4423-B055-68C94863951C}" type="datetimeFigureOut">
              <a:rPr lang="it-IT" smtClean="0"/>
              <a:t>17/02/2022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888706E3-1104-485A-92B4-4372287C51BE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670295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18" r:id="rId11"/>
    <p:sldLayoutId id="2147483719" r:id="rId12"/>
    <p:sldLayoutId id="2147483720" r:id="rId13"/>
    <p:sldLayoutId id="2147483721" r:id="rId14"/>
    <p:sldLayoutId id="2147483722" r:id="rId15"/>
    <p:sldLayoutId id="214748372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Cambiamenti climatici, a Milano le temperature crescono sempre più  velocemente - Rinnovabili.it">
            <a:extLst>
              <a:ext uri="{FF2B5EF4-FFF2-40B4-BE49-F238E27FC236}">
                <a16:creationId xmlns:a16="http://schemas.microsoft.com/office/drawing/2014/main" id="{52C25607-7908-4441-A549-803A7BB3598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563" t="9091" r="16339"/>
          <a:stretch/>
        </p:blipFill>
        <p:spPr bwMode="auto">
          <a:xfrm>
            <a:off x="4269854" y="-1"/>
            <a:ext cx="7922146" cy="6858001"/>
          </a:xfrm>
          <a:custGeom>
            <a:avLst/>
            <a:gdLst/>
            <a:ahLst/>
            <a:cxnLst/>
            <a:rect l="l" t="t" r="r" b="b"/>
            <a:pathLst>
              <a:path w="7922146" h="6858001">
                <a:moveTo>
                  <a:pt x="379987" y="0"/>
                </a:moveTo>
                <a:lnTo>
                  <a:pt x="5304971" y="0"/>
                </a:lnTo>
                <a:lnTo>
                  <a:pt x="7065281" y="0"/>
                </a:lnTo>
                <a:lnTo>
                  <a:pt x="7397540" y="0"/>
                </a:lnTo>
                <a:lnTo>
                  <a:pt x="7397540" y="1"/>
                </a:lnTo>
                <a:lnTo>
                  <a:pt x="7922146" y="1"/>
                </a:lnTo>
                <a:lnTo>
                  <a:pt x="7922146" y="6858001"/>
                </a:lnTo>
                <a:lnTo>
                  <a:pt x="7065281" y="6858001"/>
                </a:lnTo>
                <a:lnTo>
                  <a:pt x="7065281" y="6858000"/>
                </a:lnTo>
                <a:lnTo>
                  <a:pt x="5932989" y="6858000"/>
                </a:lnTo>
                <a:lnTo>
                  <a:pt x="5932989" y="6858001"/>
                </a:lnTo>
                <a:lnTo>
                  <a:pt x="27809" y="6858001"/>
                </a:lnTo>
                <a:lnTo>
                  <a:pt x="1803228" y="4521201"/>
                </a:lnTo>
                <a:close/>
                <a:moveTo>
                  <a:pt x="0" y="0"/>
                </a:moveTo>
                <a:lnTo>
                  <a:pt x="379987" y="0"/>
                </a:lnTo>
                <a:lnTo>
                  <a:pt x="0" y="407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itolo 3">
            <a:extLst>
              <a:ext uri="{FF2B5EF4-FFF2-40B4-BE49-F238E27FC236}">
                <a16:creationId xmlns:a16="http://schemas.microsoft.com/office/drawing/2014/main" id="{6D3343C5-A8AB-4A8A-B420-30AFF6EBA43E}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668867" y="1678666"/>
            <a:ext cx="4088190" cy="2369093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>
              <a:lnSpc>
                <a:spcPct val="90000"/>
              </a:lnSpc>
            </a:pPr>
            <a:r>
              <a:rPr lang="it-IT" sz="3000">
                <a:latin typeface="Arial" panose="020B0604020202020204" pitchFamily="34" charset="0"/>
                <a:cs typeface="Arial" panose="020B0604020202020204" pitchFamily="34" charset="0"/>
              </a:rPr>
              <a:t>FENOMENI METEREOLOGICI ESTREMI NELL’AREA DI MILANO</a:t>
            </a:r>
          </a:p>
          <a:p>
            <a:pPr>
              <a:lnSpc>
                <a:spcPct val="90000"/>
              </a:lnSpc>
            </a:pPr>
            <a:endParaRPr lang="it-IT" sz="3000"/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A67F0EB9-672C-404A-A340-DBEC7E8B956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77335" y="4050831"/>
            <a:ext cx="4079721" cy="1096901"/>
          </a:xfrm>
        </p:spPr>
        <p:txBody>
          <a:bodyPr>
            <a:normAutofit/>
          </a:bodyPr>
          <a:lstStyle/>
          <a:p>
            <a:r>
              <a:rPr lang="it-IT" sz="1600">
                <a:latin typeface="Arial" panose="020B0604020202020204" pitchFamily="34" charset="0"/>
                <a:cs typeface="Arial" panose="020B0604020202020204" pitchFamily="34" charset="0"/>
              </a:rPr>
              <a:t>Samuele Gagliardi</a:t>
            </a:r>
          </a:p>
          <a:p>
            <a:endParaRPr lang="it-IT" sz="1600"/>
          </a:p>
        </p:txBody>
      </p:sp>
      <p:cxnSp>
        <p:nvCxnSpPr>
          <p:cNvPr id="7" name="Straight Connector 9">
            <a:extLst>
              <a:ext uri="{FF2B5EF4-FFF2-40B4-BE49-F238E27FC236}">
                <a16:creationId xmlns:a16="http://schemas.microsoft.com/office/drawing/2014/main" id="{A57C1A16-B8AB-4D99-A195-A38F556A64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9371012" y="0"/>
            <a:ext cx="1219200" cy="6858000"/>
          </a:xfrm>
          <a:prstGeom prst="line">
            <a:avLst/>
          </a:prstGeom>
          <a:ln w="9525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11">
            <a:extLst>
              <a:ext uri="{FF2B5EF4-FFF2-40B4-BE49-F238E27FC236}">
                <a16:creationId xmlns:a16="http://schemas.microsoft.com/office/drawing/2014/main" id="{F8A9B20B-D1DD-4573-B5EC-55802951923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7425267" y="3681413"/>
            <a:ext cx="4763558" cy="3176587"/>
          </a:xfrm>
          <a:prstGeom prst="line">
            <a:avLst/>
          </a:prstGeom>
          <a:ln w="9525"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Rectangle 23">
            <a:extLst>
              <a:ext uri="{FF2B5EF4-FFF2-40B4-BE49-F238E27FC236}">
                <a16:creationId xmlns:a16="http://schemas.microsoft.com/office/drawing/2014/main" id="{66D61E08-70C3-48D8-BEA0-787111DC30D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181476" y="-8467"/>
            <a:ext cx="3007349" cy="6866467"/>
          </a:xfrm>
          <a:custGeom>
            <a:avLst/>
            <a:gdLst/>
            <a:ahLst/>
            <a:cxnLst/>
            <a:rect l="l" t="t" r="r" b="b"/>
            <a:pathLst>
              <a:path w="3007349" h="6866467">
                <a:moveTo>
                  <a:pt x="2045532" y="0"/>
                </a:moveTo>
                <a:lnTo>
                  <a:pt x="3007349" y="0"/>
                </a:lnTo>
                <a:lnTo>
                  <a:pt x="3007349" y="6866467"/>
                </a:lnTo>
                <a:lnTo>
                  <a:pt x="0" y="6866467"/>
                </a:lnTo>
                <a:lnTo>
                  <a:pt x="2045532" y="0"/>
                </a:lnTo>
                <a:close/>
              </a:path>
            </a:pathLst>
          </a:custGeom>
          <a:solidFill>
            <a:schemeClr val="accent1">
              <a:alpha val="3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25">
            <a:extLst>
              <a:ext uri="{FF2B5EF4-FFF2-40B4-BE49-F238E27FC236}">
                <a16:creationId xmlns:a16="http://schemas.microsoft.com/office/drawing/2014/main" id="{FC55298F-0AE5-478E-AD2B-03C2614C583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603442" y="-8467"/>
            <a:ext cx="2588558" cy="6866467"/>
          </a:xfrm>
          <a:custGeom>
            <a:avLst/>
            <a:gdLst/>
            <a:ahLst/>
            <a:cxnLst/>
            <a:rect l="l" t="t" r="r" b="b"/>
            <a:pathLst>
              <a:path w="2573311" h="6866467">
                <a:moveTo>
                  <a:pt x="0" y="0"/>
                </a:moveTo>
                <a:lnTo>
                  <a:pt x="2573311" y="0"/>
                </a:lnTo>
                <a:lnTo>
                  <a:pt x="2573311" y="6866467"/>
                </a:lnTo>
                <a:lnTo>
                  <a:pt x="1202336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2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3" name="Isosceles Triangle 24">
            <a:extLst>
              <a:ext uri="{FF2B5EF4-FFF2-40B4-BE49-F238E27FC236}">
                <a16:creationId xmlns:a16="http://schemas.microsoft.com/office/drawing/2014/main" id="{C180E4EA-0B63-4779-A895-7E90E71088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932333" y="3048000"/>
            <a:ext cx="3259667" cy="3810000"/>
          </a:xfrm>
          <a:prstGeom prst="triangle">
            <a:avLst>
              <a:gd name="adj" fmla="val 100000"/>
            </a:avLst>
          </a:prstGeom>
          <a:solidFill>
            <a:schemeClr val="accent2">
              <a:alpha val="72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0" name="Rectangle 27">
            <a:extLst>
              <a:ext uri="{FF2B5EF4-FFF2-40B4-BE49-F238E27FC236}">
                <a16:creationId xmlns:a16="http://schemas.microsoft.com/office/drawing/2014/main" id="{CEE01D9D-3DE8-4EED-B0D3-8F3C79CC76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9334500" y="-8467"/>
            <a:ext cx="2854326" cy="6866467"/>
          </a:xfrm>
          <a:custGeom>
            <a:avLst/>
            <a:gdLst/>
            <a:ahLst/>
            <a:cxnLst/>
            <a:rect l="l" t="t" r="r" b="b"/>
            <a:pathLst>
              <a:path w="2858013" h="6866467">
                <a:moveTo>
                  <a:pt x="0" y="0"/>
                </a:moveTo>
                <a:lnTo>
                  <a:pt x="2858013" y="0"/>
                </a:lnTo>
                <a:lnTo>
                  <a:pt x="2858013" y="6866467"/>
                </a:lnTo>
                <a:lnTo>
                  <a:pt x="2473942" y="6866467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>
              <a:lumMod val="75000"/>
              <a:alpha val="47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2" name="Rectangle 28">
            <a:extLst>
              <a:ext uri="{FF2B5EF4-FFF2-40B4-BE49-F238E27FC236}">
                <a16:creationId xmlns:a16="http://schemas.microsoft.com/office/drawing/2014/main" id="{89AF5CE9-607F-43F4-8983-DCD6DA4051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898730" y="-8467"/>
            <a:ext cx="1290094" cy="6866467"/>
          </a:xfrm>
          <a:custGeom>
            <a:avLst/>
            <a:gdLst/>
            <a:ahLst/>
            <a:cxnLst/>
            <a:rect l="l" t="t" r="r" b="b"/>
            <a:pathLst>
              <a:path w="1290094" h="6858000">
                <a:moveTo>
                  <a:pt x="1019735" y="0"/>
                </a:moveTo>
                <a:lnTo>
                  <a:pt x="1290094" y="0"/>
                </a:lnTo>
                <a:lnTo>
                  <a:pt x="1290094" y="6858000"/>
                </a:lnTo>
                <a:lnTo>
                  <a:pt x="0" y="6858000"/>
                </a:lnTo>
                <a:lnTo>
                  <a:pt x="1019735" y="0"/>
                </a:lnTo>
                <a:close/>
              </a:path>
            </a:pathLst>
          </a:custGeom>
          <a:solidFill>
            <a:schemeClr val="accent1">
              <a:lumMod val="60000"/>
              <a:lumOff val="40000"/>
              <a:alpha val="7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4" name="Rectangle 29">
            <a:extLst>
              <a:ext uri="{FF2B5EF4-FFF2-40B4-BE49-F238E27FC236}">
                <a16:creationId xmlns:a16="http://schemas.microsoft.com/office/drawing/2014/main" id="{6EEA2DBD-9E1E-4521-8C01-F32AD18A89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938999" y="-8467"/>
            <a:ext cx="1249825" cy="6866467"/>
          </a:xfrm>
          <a:custGeom>
            <a:avLst/>
            <a:gdLst/>
            <a:ahLst/>
            <a:cxnLst/>
            <a:rect l="l" t="t" r="r" b="b"/>
            <a:pathLst>
              <a:path w="1249825" h="6858000">
                <a:moveTo>
                  <a:pt x="0" y="0"/>
                </a:moveTo>
                <a:lnTo>
                  <a:pt x="1249825" y="0"/>
                </a:lnTo>
                <a:lnTo>
                  <a:pt x="1249825" y="6858000"/>
                </a:lnTo>
                <a:lnTo>
                  <a:pt x="1109382" y="685800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>
              <a:alpha val="6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6" name="Isosceles Triangle 29">
            <a:extLst>
              <a:ext uri="{FF2B5EF4-FFF2-40B4-BE49-F238E27FC236}">
                <a16:creationId xmlns:a16="http://schemas.microsoft.com/office/drawing/2014/main" id="{15BBD2C1-BA9B-46A9-A27A-33498B1692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371666" y="3589867"/>
            <a:ext cx="1817159" cy="3268133"/>
          </a:xfrm>
          <a:prstGeom prst="triangle">
            <a:avLst>
              <a:gd name="adj" fmla="val 100000"/>
            </a:avLst>
          </a:prstGeom>
          <a:solidFill>
            <a:schemeClr val="accent1">
              <a:alpha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5576887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73CBD6B-3587-42E1-AD02-5A325A2B10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800" cap="all" dirty="0">
                <a:ln w="3175" cmpd="sng">
                  <a:noFill/>
                </a:ln>
              </a:rPr>
              <a:t>A Milano la </a:t>
            </a:r>
            <a:r>
              <a:rPr lang="en-US" sz="2800" cap="all" dirty="0" err="1">
                <a:ln w="3175" cmpd="sng">
                  <a:noFill/>
                </a:ln>
              </a:rPr>
              <a:t>temperatura</a:t>
            </a:r>
            <a:r>
              <a:rPr lang="en-US" sz="2800" cap="all" dirty="0">
                <a:ln w="3175" cmpd="sng">
                  <a:noFill/>
                </a:ln>
              </a:rPr>
              <a:t> media è </a:t>
            </a:r>
            <a:r>
              <a:rPr lang="en-US" sz="2800" cap="all" dirty="0" err="1">
                <a:ln w="3175" cmpd="sng">
                  <a:noFill/>
                </a:ln>
              </a:rPr>
              <a:t>salita</a:t>
            </a:r>
            <a:r>
              <a:rPr lang="en-US" sz="2800" cap="all" dirty="0">
                <a:ln w="3175" cmpd="sng">
                  <a:noFill/>
                </a:ln>
              </a:rPr>
              <a:t> di 2,1 </a:t>
            </a:r>
            <a:r>
              <a:rPr lang="en-US" sz="2800" cap="all" dirty="0" err="1">
                <a:ln w="3175" cmpd="sng">
                  <a:noFill/>
                </a:ln>
              </a:rPr>
              <a:t>gradi</a:t>
            </a:r>
            <a:r>
              <a:rPr lang="en-US" sz="2800" cap="all" dirty="0">
                <a:ln w="3175" cmpd="sng">
                  <a:noFill/>
                </a:ln>
              </a:rPr>
              <a:t> in 10 anni</a:t>
            </a:r>
            <a:br>
              <a:rPr lang="en-US" sz="2800" cap="all" dirty="0">
                <a:ln w="3175" cmpd="sng">
                  <a:noFill/>
                </a:ln>
              </a:rPr>
            </a:br>
            <a:endParaRPr lang="it-IT" sz="280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5FC0538C-AE00-45DE-9639-5B229FE1A9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90"/>
            <a:ext cx="5220430" cy="3701270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/>
              <a:t>A Milano la temperatura media del periodo compreso tra il 2011 e il 2020 ha raggiunto 15.8 °C, rispetto ai 13.7 °C del periodo 1961-1990, con un incremento di 2,1 gradi centigradi.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/>
              <a:t>Questa tendenza è destinata a continuare nei prossimi anni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/>
              <a:t>L’aumento del caldo incrementa I rischi per gli anziani e crea problemi al settore dell’energia con frequenti black out</a:t>
            </a:r>
            <a:endParaRPr lang="it-IT"/>
          </a:p>
        </p:txBody>
      </p:sp>
      <p:pic>
        <p:nvPicPr>
          <p:cNvPr id="1026" name="Picture 2" descr="Cambiamento climatico: in Lombardia, oltre un secolo di dati dall">
            <a:extLst>
              <a:ext uri="{FF2B5EF4-FFF2-40B4-BE49-F238E27FC236}">
                <a16:creationId xmlns:a16="http://schemas.microsoft.com/office/drawing/2014/main" id="{A9C8C5FC-9EB8-44FA-BBC0-DE526819DB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087417" y="2159000"/>
            <a:ext cx="3145536" cy="1783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4298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2D8F42C-3ED0-4564-AB3A-78FEDE8E65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2938468" cy="5431762"/>
          </a:xfrm>
        </p:spPr>
        <p:txBody>
          <a:bodyPr anchor="ctr">
            <a:normAutofit/>
          </a:bodyPr>
          <a:lstStyle/>
          <a:p>
            <a:r>
              <a:rPr lang="en-US" sz="3300" cap="all">
                <a:ln w="3175" cmpd="sng">
                  <a:noFill/>
                </a:ln>
                <a:latin typeface="+mj-lt"/>
                <a:ea typeface="+mj-ea"/>
                <a:cs typeface="+mj-cs"/>
              </a:rPr>
              <a:t>venti </a:t>
            </a:r>
            <a:r>
              <a:rPr lang="en-US" sz="3300" cap="all" err="1">
                <a:ln w="3175" cmpd="sng">
                  <a:noFill/>
                </a:ln>
                <a:latin typeface="+mj-lt"/>
                <a:ea typeface="+mj-ea"/>
                <a:cs typeface="+mj-cs"/>
              </a:rPr>
              <a:t>esondazione</a:t>
            </a:r>
            <a:r>
              <a:rPr lang="en-US" sz="3300" cap="all">
                <a:ln w="3175" cmpd="sng">
                  <a:noFill/>
                </a:ln>
                <a:latin typeface="+mj-lt"/>
                <a:ea typeface="+mj-ea"/>
                <a:cs typeface="+mj-cs"/>
              </a:rPr>
              <a:t> </a:t>
            </a:r>
            <a:r>
              <a:rPr lang="en-US" sz="3300" cap="all" err="1">
                <a:ln w="3175" cmpd="sng">
                  <a:noFill/>
                </a:ln>
                <a:latin typeface="+mj-lt"/>
                <a:ea typeface="+mj-ea"/>
                <a:cs typeface="+mj-cs"/>
              </a:rPr>
              <a:t>dei</a:t>
            </a:r>
            <a:r>
              <a:rPr lang="en-US" sz="3300" cap="all">
                <a:ln w="3175" cmpd="sng">
                  <a:noFill/>
                </a:ln>
                <a:latin typeface="+mj-lt"/>
                <a:ea typeface="+mj-ea"/>
                <a:cs typeface="+mj-cs"/>
              </a:rPr>
              <a:t> </a:t>
            </a:r>
            <a:r>
              <a:rPr lang="en-US" sz="3300" cap="all" err="1">
                <a:ln w="3175" cmpd="sng">
                  <a:noFill/>
                </a:ln>
                <a:latin typeface="+mj-lt"/>
                <a:ea typeface="+mj-ea"/>
                <a:cs typeface="+mj-cs"/>
              </a:rPr>
              <a:t>fiumi</a:t>
            </a:r>
            <a:r>
              <a:rPr lang="en-US" sz="3300" cap="all">
                <a:ln w="3175" cmpd="sng">
                  <a:noFill/>
                </a:ln>
                <a:latin typeface="+mj-lt"/>
                <a:ea typeface="+mj-ea"/>
                <a:cs typeface="+mj-cs"/>
              </a:rPr>
              <a:t> Seveso e Lambro dal 2010 ad </a:t>
            </a:r>
            <a:r>
              <a:rPr lang="en-US" sz="3300" cap="all" err="1">
                <a:ln w="3175" cmpd="sng">
                  <a:noFill/>
                </a:ln>
                <a:latin typeface="+mj-lt"/>
                <a:ea typeface="+mj-ea"/>
                <a:cs typeface="+mj-cs"/>
              </a:rPr>
              <a:t>oggi</a:t>
            </a:r>
            <a:r>
              <a:rPr lang="en-US" sz="3300" cap="all">
                <a:ln w="3175" cmpd="sng">
                  <a:noFill/>
                </a:ln>
                <a:latin typeface="+mj-lt"/>
                <a:ea typeface="+mj-ea"/>
                <a:cs typeface="+mj-cs"/>
              </a:rPr>
              <a:t>.</a:t>
            </a:r>
            <a:br>
              <a:rPr lang="en-US" sz="3300" cap="all">
                <a:ln w="3175" cmpd="sng">
                  <a:noFill/>
                </a:ln>
                <a:latin typeface="+mj-lt"/>
                <a:ea typeface="+mj-ea"/>
                <a:cs typeface="+mj-cs"/>
              </a:rPr>
            </a:br>
            <a:endParaRPr lang="it-IT" sz="3300"/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22688586-AE56-47E6-A4F6-A27185C6D5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46889" y="609602"/>
            <a:ext cx="5424112" cy="3208334"/>
          </a:xfrm>
        </p:spPr>
        <p:txBody>
          <a:bodyPr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/>
              <a:t>Le </a:t>
            </a:r>
            <a:r>
              <a:rPr lang="en-US" err="1"/>
              <a:t>maggiori</a:t>
            </a:r>
            <a:r>
              <a:rPr lang="en-US"/>
              <a:t> temperature </a:t>
            </a:r>
            <a:r>
              <a:rPr lang="en-US" err="1"/>
              <a:t>hanno</a:t>
            </a:r>
            <a:r>
              <a:rPr lang="en-US"/>
              <a:t> </a:t>
            </a:r>
            <a:r>
              <a:rPr lang="en-US" err="1"/>
              <a:t>aumentato</a:t>
            </a:r>
            <a:r>
              <a:rPr lang="en-US"/>
              <a:t> la  </a:t>
            </a:r>
            <a:r>
              <a:rPr lang="en-US" err="1"/>
              <a:t>frequenza</a:t>
            </a:r>
            <a:r>
              <a:rPr lang="en-US"/>
              <a:t> di </a:t>
            </a:r>
            <a:r>
              <a:rPr lang="en-US" err="1"/>
              <a:t>fenomeni</a:t>
            </a:r>
            <a:r>
              <a:rPr lang="en-US"/>
              <a:t> </a:t>
            </a:r>
            <a:r>
              <a:rPr lang="en-US" err="1"/>
              <a:t>metereologici</a:t>
            </a:r>
            <a:r>
              <a:rPr lang="en-US"/>
              <a:t> </a:t>
            </a:r>
            <a:r>
              <a:rPr lang="en-US" err="1"/>
              <a:t>estremi</a:t>
            </a:r>
            <a:r>
              <a:rPr lang="en-US"/>
              <a:t> come </a:t>
            </a:r>
            <a:r>
              <a:rPr lang="en-US" err="1"/>
              <a:t>piogge</a:t>
            </a:r>
            <a:r>
              <a:rPr lang="en-US"/>
              <a:t> intense e </a:t>
            </a:r>
            <a:r>
              <a:rPr lang="en-US" err="1"/>
              <a:t>forti</a:t>
            </a:r>
            <a:r>
              <a:rPr lang="en-US"/>
              <a:t> venti. </a:t>
            </a: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/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/>
              <a:t>Diverse volte I </a:t>
            </a:r>
            <a:r>
              <a:rPr lang="en-US" err="1"/>
              <a:t>fiumi</a:t>
            </a:r>
            <a:r>
              <a:rPr lang="en-US"/>
              <a:t> Lambro e Seveso </a:t>
            </a:r>
            <a:r>
              <a:rPr lang="en-US" err="1"/>
              <a:t>sono</a:t>
            </a:r>
            <a:r>
              <a:rPr lang="en-US"/>
              <a:t> </a:t>
            </a:r>
            <a:r>
              <a:rPr lang="en-US" err="1"/>
              <a:t>esondati</a:t>
            </a:r>
            <a:r>
              <a:rPr lang="en-US"/>
              <a:t> </a:t>
            </a:r>
            <a:r>
              <a:rPr lang="en-US" err="1"/>
              <a:t>negli</a:t>
            </a:r>
            <a:r>
              <a:rPr lang="en-US"/>
              <a:t> </a:t>
            </a:r>
            <a:r>
              <a:rPr lang="en-US" err="1"/>
              <a:t>ultimi</a:t>
            </a:r>
            <a:r>
              <a:rPr lang="en-US"/>
              <a:t> anni </a:t>
            </a:r>
            <a:r>
              <a:rPr lang="en-US" err="1"/>
              <a:t>creando</a:t>
            </a:r>
            <a:r>
              <a:rPr lang="en-US"/>
              <a:t> </a:t>
            </a:r>
            <a:r>
              <a:rPr lang="en-US" err="1"/>
              <a:t>notevoli</a:t>
            </a:r>
            <a:r>
              <a:rPr lang="en-US"/>
              <a:t> </a:t>
            </a:r>
            <a:r>
              <a:rPr lang="en-US" err="1"/>
              <a:t>disagi</a:t>
            </a:r>
            <a:r>
              <a:rPr lang="en-US"/>
              <a:t> e </a:t>
            </a:r>
            <a:r>
              <a:rPr lang="en-US" err="1"/>
              <a:t>danni</a:t>
            </a:r>
            <a:r>
              <a:rPr lang="en-US"/>
              <a:t> economici.</a:t>
            </a:r>
          </a:p>
          <a:p>
            <a:endParaRPr lang="it-IT" dirty="0"/>
          </a:p>
        </p:txBody>
      </p:sp>
      <p:pic>
        <p:nvPicPr>
          <p:cNvPr id="3074" name="Picture 2" descr="Milano, il Seveso esonda a Niguarda: fiume a 2 metri dopo i temporali">
            <a:extLst>
              <a:ext uri="{FF2B5EF4-FFF2-40B4-BE49-F238E27FC236}">
                <a16:creationId xmlns:a16="http://schemas.microsoft.com/office/drawing/2014/main" id="{5D1F22E7-5105-40ED-8306-1867A29886A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293135" y="4048918"/>
            <a:ext cx="3546075" cy="1992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484094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603AE127-802C-459A-A612-DB85B67F0D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olo 1">
            <a:extLst>
              <a:ext uri="{FF2B5EF4-FFF2-40B4-BE49-F238E27FC236}">
                <a16:creationId xmlns:a16="http://schemas.microsoft.com/office/drawing/2014/main" id="{491E6258-A48C-4627-92A0-C02732649B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3950" y="1179151"/>
            <a:ext cx="3300646" cy="4463889"/>
          </a:xfrm>
        </p:spPr>
        <p:txBody>
          <a:bodyPr anchor="ctr">
            <a:normAutofit/>
          </a:bodyPr>
          <a:lstStyle/>
          <a:p>
            <a:r>
              <a:rPr lang="en-US" sz="2800" cap="all" dirty="0">
                <a:ln w="3175" cmpd="sng">
                  <a:noFill/>
                </a:ln>
                <a:latin typeface="+mj-lt"/>
                <a:ea typeface="+mj-ea"/>
                <a:cs typeface="+mj-cs"/>
              </a:rPr>
              <a:t>Canali, NAVIGLI,TORRENTI E FIUMI: UN COMPLESSO GROVIGLIO IDROGRAFICO</a:t>
            </a:r>
            <a:br>
              <a:rPr lang="en-US" sz="2800" cap="all" dirty="0">
                <a:ln w="3175" cmpd="sng">
                  <a:noFill/>
                </a:ln>
                <a:latin typeface="+mj-lt"/>
                <a:ea typeface="+mj-ea"/>
                <a:cs typeface="+mj-cs"/>
              </a:rPr>
            </a:br>
            <a:endParaRPr lang="it-IT" sz="2800" dirty="0"/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9323D83D-50D6-4040-A58B-FCEA340F886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013200"/>
            <a:ext cx="448733" cy="2844800"/>
          </a:xfrm>
          <a:prstGeom prst="triangle">
            <a:avLst>
              <a:gd name="adj" fmla="val 0"/>
            </a:avLst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A1FE6BB-DFB2-4080-9B5E-076EF5DDE6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4656670" y="1442595"/>
            <a:ext cx="0" cy="39370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C84CA22-D544-4975-99CF-1445197B72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78918" y="1109145"/>
            <a:ext cx="6341016" cy="4603900"/>
          </a:xfrm>
        </p:spPr>
        <p:txBody>
          <a:bodyPr anchor="ctr">
            <a:normAutofit/>
          </a:bodyPr>
          <a:lstStyle/>
          <a:p>
            <a:r>
              <a:rPr lang="en-US" dirty="0"/>
              <a:t>La </a:t>
            </a:r>
            <a:r>
              <a:rPr lang="en-US" dirty="0" err="1"/>
              <a:t>città</a:t>
            </a:r>
            <a:r>
              <a:rPr lang="en-US" dirty="0"/>
              <a:t> di Milano è </a:t>
            </a:r>
            <a:r>
              <a:rPr lang="en-US" dirty="0" err="1"/>
              <a:t>particolarmente</a:t>
            </a:r>
            <a:r>
              <a:rPr lang="en-US" dirty="0"/>
              <a:t> </a:t>
            </a:r>
            <a:r>
              <a:rPr lang="en-US" dirty="0" err="1"/>
              <a:t>vulnerabile</a:t>
            </a:r>
            <a:r>
              <a:rPr lang="en-US" dirty="0"/>
              <a:t> a </a:t>
            </a:r>
            <a:r>
              <a:rPr lang="en-US" dirty="0" err="1"/>
              <a:t>questo</a:t>
            </a:r>
            <a:r>
              <a:rPr lang="en-US" dirty="0"/>
              <a:t> </a:t>
            </a:r>
            <a:r>
              <a:rPr lang="en-US" dirty="0" err="1"/>
              <a:t>tipo</a:t>
            </a:r>
            <a:r>
              <a:rPr lang="en-US" dirty="0"/>
              <a:t> di </a:t>
            </a:r>
            <a:r>
              <a:rPr lang="en-US" dirty="0" err="1"/>
              <a:t>eventi</a:t>
            </a:r>
            <a:r>
              <a:rPr lang="en-US" dirty="0"/>
              <a:t>.</a:t>
            </a:r>
          </a:p>
          <a:p>
            <a:r>
              <a:rPr lang="en-US" dirty="0" err="1"/>
              <a:t>L’eccessiva</a:t>
            </a:r>
            <a:r>
              <a:rPr lang="en-US" dirty="0"/>
              <a:t> </a:t>
            </a:r>
            <a:r>
              <a:rPr lang="en-US" dirty="0" err="1"/>
              <a:t>impermeabilizzazione</a:t>
            </a:r>
            <a:r>
              <a:rPr lang="en-US" dirty="0"/>
              <a:t> del </a:t>
            </a:r>
            <a:r>
              <a:rPr lang="en-US" dirty="0" err="1"/>
              <a:t>suolo</a:t>
            </a:r>
            <a:r>
              <a:rPr lang="en-US" dirty="0"/>
              <a:t>, la continua </a:t>
            </a:r>
            <a:r>
              <a:rPr lang="en-US" dirty="0" err="1"/>
              <a:t>espansione</a:t>
            </a:r>
            <a:r>
              <a:rPr lang="en-US" dirty="0"/>
              <a:t> </a:t>
            </a:r>
            <a:r>
              <a:rPr lang="en-US" dirty="0" err="1"/>
              <a:t>urbana</a:t>
            </a:r>
            <a:r>
              <a:rPr lang="en-US" dirty="0"/>
              <a:t> e la sempre </a:t>
            </a:r>
            <a:r>
              <a:rPr lang="en-US" dirty="0" err="1"/>
              <a:t>maggiore</a:t>
            </a:r>
            <a:r>
              <a:rPr lang="en-US" dirty="0"/>
              <a:t> </a:t>
            </a:r>
            <a:r>
              <a:rPr lang="en-US" dirty="0" err="1"/>
              <a:t>cementificazione</a:t>
            </a:r>
            <a:r>
              <a:rPr lang="en-US" dirty="0"/>
              <a:t> a opera </a:t>
            </a:r>
            <a:r>
              <a:rPr lang="en-US" dirty="0" err="1"/>
              <a:t>dell’uomo</a:t>
            </a:r>
            <a:r>
              <a:rPr lang="en-US" dirty="0"/>
              <a:t> </a:t>
            </a:r>
            <a:r>
              <a:rPr lang="en-US" dirty="0" err="1"/>
              <a:t>hanno</a:t>
            </a:r>
            <a:r>
              <a:rPr lang="en-US" dirty="0"/>
              <a:t> </a:t>
            </a:r>
            <a:r>
              <a:rPr lang="en-US" dirty="0" err="1"/>
              <a:t>rotto</a:t>
            </a:r>
            <a:r>
              <a:rPr lang="en-US" dirty="0"/>
              <a:t> un </a:t>
            </a:r>
            <a:r>
              <a:rPr lang="en-US" dirty="0" err="1"/>
              <a:t>equilibrio</a:t>
            </a:r>
            <a:r>
              <a:rPr lang="en-US" dirty="0"/>
              <a:t> </a:t>
            </a:r>
            <a:r>
              <a:rPr lang="en-US" dirty="0" err="1"/>
              <a:t>già</a:t>
            </a:r>
            <a:r>
              <a:rPr lang="en-US" dirty="0"/>
              <a:t> </a:t>
            </a:r>
            <a:r>
              <a:rPr lang="en-US" dirty="0" err="1"/>
              <a:t>precario</a:t>
            </a:r>
            <a:endParaRPr lang="en-US" dirty="0"/>
          </a:p>
          <a:p>
            <a:r>
              <a:rPr lang="en-US" dirty="0"/>
              <a:t>Il </a:t>
            </a:r>
            <a:r>
              <a:rPr lang="en-US" dirty="0" err="1"/>
              <a:t>fiume</a:t>
            </a:r>
            <a:r>
              <a:rPr lang="en-US" dirty="0"/>
              <a:t> Seveso </a:t>
            </a:r>
            <a:r>
              <a:rPr lang="en-US" dirty="0" err="1"/>
              <a:t>scorre</a:t>
            </a:r>
            <a:r>
              <a:rPr lang="en-US" dirty="0"/>
              <a:t> per 19Km sotto la </a:t>
            </a:r>
            <a:r>
              <a:rPr lang="en-US" dirty="0" err="1"/>
              <a:t>città</a:t>
            </a:r>
            <a:r>
              <a:rPr lang="en-US" dirty="0"/>
              <a:t> in un tunnel di </a:t>
            </a:r>
            <a:r>
              <a:rPr lang="en-US" dirty="0" err="1"/>
              <a:t>cemento</a:t>
            </a:r>
            <a:r>
              <a:rPr lang="en-US" dirty="0"/>
              <a:t> e le </a:t>
            </a:r>
            <a:r>
              <a:rPr lang="en-US" dirty="0" err="1"/>
              <a:t>forti</a:t>
            </a:r>
            <a:r>
              <a:rPr lang="en-US" dirty="0"/>
              <a:t> </a:t>
            </a:r>
            <a:r>
              <a:rPr lang="en-US" dirty="0" err="1"/>
              <a:t>piogge</a:t>
            </a:r>
            <a:r>
              <a:rPr lang="en-US" dirty="0"/>
              <a:t> </a:t>
            </a:r>
            <a:r>
              <a:rPr lang="en-US" dirty="0" err="1"/>
              <a:t>causano</a:t>
            </a:r>
            <a:r>
              <a:rPr lang="en-US" dirty="0"/>
              <a:t> </a:t>
            </a:r>
            <a:r>
              <a:rPr lang="en-US" dirty="0" err="1"/>
              <a:t>allagamenti</a:t>
            </a:r>
            <a:r>
              <a:rPr lang="en-US" dirty="0"/>
              <a:t> </a:t>
            </a:r>
            <a:r>
              <a:rPr lang="en-US" dirty="0" err="1"/>
              <a:t>nella</a:t>
            </a:r>
            <a:r>
              <a:rPr lang="en-US" dirty="0"/>
              <a:t> </a:t>
            </a:r>
            <a:r>
              <a:rPr lang="en-US" dirty="0" err="1"/>
              <a:t>città</a:t>
            </a:r>
            <a:r>
              <a:rPr lang="en-US" dirty="0"/>
              <a:t>.</a:t>
            </a:r>
          </a:p>
          <a:p>
            <a:endParaRPr lang="it-IT" dirty="0"/>
          </a:p>
        </p:txBody>
      </p:sp>
      <p:sp>
        <p:nvSpPr>
          <p:cNvPr id="14" name="Isosceles Triangle 13">
            <a:extLst>
              <a:ext uri="{FF2B5EF4-FFF2-40B4-BE49-F238E27FC236}">
                <a16:creationId xmlns:a16="http://schemas.microsoft.com/office/drawing/2014/main" id="{F10FD715-4DCE-4779-B634-EC78315EA2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11364139" y="0"/>
            <a:ext cx="842596" cy="4616289"/>
          </a:xfrm>
          <a:prstGeom prst="triangle">
            <a:avLst>
              <a:gd name="adj" fmla="val 100000"/>
            </a:avLst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868280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C4A9201-1B32-44AF-99AD-0AB6D8C3C4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 anchor="t">
            <a:normAutofit/>
          </a:bodyPr>
          <a:lstStyle/>
          <a:p>
            <a:r>
              <a:rPr lang="it-IT" dirty="0"/>
              <a:t>DECISIONI NON PIU’RIMANDABILI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7EFE2DC-0FC6-4957-84CB-E72C935974C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160589"/>
            <a:ext cx="3957349" cy="3749323"/>
          </a:xfrm>
        </p:spPr>
        <p:txBody>
          <a:bodyPr>
            <a:normAutofit/>
          </a:bodyPr>
          <a:lstStyle/>
          <a:p>
            <a:r>
              <a:rPr lang="it-IT" dirty="0"/>
              <a:t>L’intensificazione dei fenomeni metereologici richiede che vengano prese decisioni non più rimandabili </a:t>
            </a:r>
          </a:p>
          <a:p>
            <a:r>
              <a:rPr lang="it-IT" dirty="0"/>
              <a:t>E’ sempre più urgente che le città tengano conto dei cambiamenti climatici in corso per prevenirli e limitare i danni</a:t>
            </a:r>
          </a:p>
          <a:p>
            <a:endParaRPr lang="it-IT" dirty="0"/>
          </a:p>
        </p:txBody>
      </p:sp>
      <p:pic>
        <p:nvPicPr>
          <p:cNvPr id="4100" name="Picture 4" descr="Un master in cambiamenti climatici: la Statale di Milano punta sulle green  skills - la Repubblica">
            <a:extLst>
              <a:ext uri="{FF2B5EF4-FFF2-40B4-BE49-F238E27FC236}">
                <a16:creationId xmlns:a16="http://schemas.microsoft.com/office/drawing/2014/main" id="{F3C1549C-3AC7-4176-8821-5D82D75A549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4987137" y="2159331"/>
            <a:ext cx="4204989" cy="2354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9814435"/>
      </p:ext>
    </p:extLst>
  </p:cSld>
  <p:clrMapOvr>
    <a:masterClrMapping/>
  </p:clrMapOvr>
</p:sld>
</file>

<file path=ppt/theme/theme1.xml><?xml version="1.0" encoding="utf-8"?>
<a:theme xmlns:a="http://schemas.openxmlformats.org/drawingml/2006/main" name="Sfaccettatura">
  <a:themeElements>
    <a:clrScheme name="Sfaccettatur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Sfaccettatur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faccettatur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37</TotalTime>
  <Words>245</Words>
  <Application>Microsoft Office PowerPoint</Application>
  <PresentationFormat>Widescreen</PresentationFormat>
  <Paragraphs>17</Paragraphs>
  <Slides>5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5</vt:i4>
      </vt:variant>
    </vt:vector>
  </HeadingPairs>
  <TitlesOfParts>
    <vt:vector size="9" baseType="lpstr">
      <vt:lpstr>Arial</vt:lpstr>
      <vt:lpstr>Trebuchet MS</vt:lpstr>
      <vt:lpstr>Wingdings 3</vt:lpstr>
      <vt:lpstr>Sfaccettatura</vt:lpstr>
      <vt:lpstr>FENOMENI METEREOLOGICI ESTREMI NELL’AREA DI MILANO </vt:lpstr>
      <vt:lpstr>A Milano la temperatura media è salita di 2,1 gradi in 10 anni </vt:lpstr>
      <vt:lpstr>venti esondazione dei fiumi Seveso e Lambro dal 2010 ad oggi. </vt:lpstr>
      <vt:lpstr>Canali, NAVIGLI,TORRENTI E FIUMI: UN COMPLESSO GROVIGLIO IDROGRAFICO </vt:lpstr>
      <vt:lpstr>DECISIONI NON PIU’RIMANDABILI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FENOMENI METEREOLOGICI ESTREMI NELL’AREA DI MILANO</dc:title>
  <dc:creator>Mauro Gagliardi</dc:creator>
  <cp:lastModifiedBy>Mauro Gagliardi</cp:lastModifiedBy>
  <cp:revision>5</cp:revision>
  <dcterms:created xsi:type="dcterms:W3CDTF">2022-02-17T18:54:18Z</dcterms:created>
  <dcterms:modified xsi:type="dcterms:W3CDTF">2022-02-17T19:34:16Z</dcterms:modified>
</cp:coreProperties>
</file>