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2" r:id="rId8"/>
    <p:sldId id="270" r:id="rId9"/>
    <p:sldId id="256" r:id="rId10"/>
    <p:sldId id="287" r:id="rId11"/>
    <p:sldId id="271" r:id="rId12"/>
    <p:sldId id="273" r:id="rId13"/>
    <p:sldId id="274" r:id="rId14"/>
    <p:sldId id="275" r:id="rId15"/>
    <p:sldId id="288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57" r:id="rId28"/>
    <p:sldId id="262" r:id="rId29"/>
    <p:sldId id="26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5B88D-9A30-45E6-B1D7-F1A8B560E6B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A2D90-7B06-4E50-A97B-199C945D6BC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Qual è la reazione che avviene nell’elettrodo SHE</a:t>
          </a:r>
          <a:endParaRPr lang="en-US" dirty="0"/>
        </a:p>
      </dgm:t>
    </dgm:pt>
    <dgm:pt modelId="{8780AE2C-216F-4EBA-8249-32BDA9A8A751}" type="parTrans" cxnId="{66EC757C-B537-4911-BAB1-803780D2C537}">
      <dgm:prSet/>
      <dgm:spPr/>
      <dgm:t>
        <a:bodyPr/>
        <a:lstStyle/>
        <a:p>
          <a:endParaRPr lang="en-US"/>
        </a:p>
      </dgm:t>
    </dgm:pt>
    <dgm:pt modelId="{25AD835F-A997-4FCC-9823-2C2EF2325C7E}" type="sibTrans" cxnId="{66EC757C-B537-4911-BAB1-803780D2C537}">
      <dgm:prSet/>
      <dgm:spPr/>
      <dgm:t>
        <a:bodyPr/>
        <a:lstStyle/>
        <a:p>
          <a:endParaRPr lang="en-US"/>
        </a:p>
      </dgm:t>
    </dgm:pt>
    <dgm:pt modelId="{D0C99560-8E21-4DB6-A292-E64B24E7F86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Perché ha importanza storica</a:t>
          </a:r>
          <a:endParaRPr lang="en-US" dirty="0"/>
        </a:p>
      </dgm:t>
    </dgm:pt>
    <dgm:pt modelId="{E32B875E-110B-482C-B934-2AAF813CCEE7}" type="parTrans" cxnId="{877EF8DA-11D5-4567-8AEC-8EF280DC8B98}">
      <dgm:prSet/>
      <dgm:spPr/>
      <dgm:t>
        <a:bodyPr/>
        <a:lstStyle/>
        <a:p>
          <a:endParaRPr lang="en-US"/>
        </a:p>
      </dgm:t>
    </dgm:pt>
    <dgm:pt modelId="{B165B07F-0C59-4570-962C-4AB7303AFA98}" type="sibTrans" cxnId="{877EF8DA-11D5-4567-8AEC-8EF280DC8B98}">
      <dgm:prSet/>
      <dgm:spPr/>
      <dgm:t>
        <a:bodyPr/>
        <a:lstStyle/>
        <a:p>
          <a:endParaRPr lang="en-US"/>
        </a:p>
      </dgm:t>
    </dgm:pt>
    <dgm:pt modelId="{8DEF05EC-6381-45A6-8DE0-B06A841A23A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Qual è </a:t>
          </a:r>
          <a:r>
            <a:rPr lang="it-IT" dirty="0" err="1"/>
            <a:t>l’E</a:t>
          </a:r>
          <a:r>
            <a:rPr lang="it-IT" dirty="0"/>
            <a:t> ( potenziale ) fisso dell’SHE</a:t>
          </a:r>
          <a:endParaRPr lang="en-US" dirty="0"/>
        </a:p>
      </dgm:t>
    </dgm:pt>
    <dgm:pt modelId="{12023711-B136-48E0-99BE-E917DFC53E97}" type="parTrans" cxnId="{3272A440-A37A-4E25-B76E-FD3B90234DD9}">
      <dgm:prSet/>
      <dgm:spPr/>
      <dgm:t>
        <a:bodyPr/>
        <a:lstStyle/>
        <a:p>
          <a:endParaRPr lang="en-US"/>
        </a:p>
      </dgm:t>
    </dgm:pt>
    <dgm:pt modelId="{4EA5AC38-DCDE-49D8-AA8D-CF86789049A5}" type="sibTrans" cxnId="{3272A440-A37A-4E25-B76E-FD3B90234DD9}">
      <dgm:prSet/>
      <dgm:spPr/>
      <dgm:t>
        <a:bodyPr/>
        <a:lstStyle/>
        <a:p>
          <a:endParaRPr lang="en-US"/>
        </a:p>
      </dgm:t>
    </dgm:pt>
    <dgm:pt modelId="{B841D219-529B-4775-8BCB-A56C19D5D83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Perché non lo vedrete in laboratorio</a:t>
          </a:r>
          <a:endParaRPr lang="en-US" dirty="0"/>
        </a:p>
      </dgm:t>
    </dgm:pt>
    <dgm:pt modelId="{A2B7D420-D116-44F0-8BC2-1F7E4FFF2D20}" type="parTrans" cxnId="{702E546D-4AEB-4688-999F-41519DA596D1}">
      <dgm:prSet/>
      <dgm:spPr/>
      <dgm:t>
        <a:bodyPr/>
        <a:lstStyle/>
        <a:p>
          <a:endParaRPr lang="en-US"/>
        </a:p>
      </dgm:t>
    </dgm:pt>
    <dgm:pt modelId="{43F248F1-31F9-46B4-97FA-8D379BD0D8F9}" type="sibTrans" cxnId="{702E546D-4AEB-4688-999F-41519DA596D1}">
      <dgm:prSet/>
      <dgm:spPr/>
      <dgm:t>
        <a:bodyPr/>
        <a:lstStyle/>
        <a:p>
          <a:endParaRPr lang="en-US"/>
        </a:p>
      </dgm:t>
    </dgm:pt>
    <dgm:pt modelId="{C658B4FB-81AC-4C20-9EB2-C3E6E9713C38}" type="pres">
      <dgm:prSet presAssocID="{F715B88D-9A30-45E6-B1D7-F1A8B560E6B1}" presName="root" presStyleCnt="0">
        <dgm:presLayoutVars>
          <dgm:dir/>
          <dgm:resizeHandles val="exact"/>
        </dgm:presLayoutVars>
      </dgm:prSet>
      <dgm:spPr/>
    </dgm:pt>
    <dgm:pt modelId="{38D7120F-8CD2-4D26-AC19-076AC8801B1B}" type="pres">
      <dgm:prSet presAssocID="{BBBA2D90-7B06-4E50-A97B-199C945D6BC2}" presName="compNode" presStyleCnt="0"/>
      <dgm:spPr/>
    </dgm:pt>
    <dgm:pt modelId="{48DAE159-66B4-4802-BBDA-1281938999F7}" type="pres">
      <dgm:prSet presAssocID="{BBBA2D90-7B06-4E50-A97B-199C945D6BC2}" presName="bgRect" presStyleLbl="bgShp" presStyleIdx="0" presStyleCnt="4"/>
      <dgm:spPr/>
    </dgm:pt>
    <dgm:pt modelId="{CBA73C80-05F3-4F2D-AC24-11B1D7A9EA53}" type="pres">
      <dgm:prSet presAssocID="{BBBA2D90-7B06-4E50-A97B-199C945D6BC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nto interrogativo con riempimento a tinta unita"/>
        </a:ext>
      </dgm:extLst>
    </dgm:pt>
    <dgm:pt modelId="{FD8D10BB-CF6E-4C73-BCB2-FCAD95CF8A8F}" type="pres">
      <dgm:prSet presAssocID="{BBBA2D90-7B06-4E50-A97B-199C945D6BC2}" presName="spaceRect" presStyleCnt="0"/>
      <dgm:spPr/>
    </dgm:pt>
    <dgm:pt modelId="{C60721AA-4DC3-4E89-8E6C-E732CC2E02B1}" type="pres">
      <dgm:prSet presAssocID="{BBBA2D90-7B06-4E50-A97B-199C945D6BC2}" presName="parTx" presStyleLbl="revTx" presStyleIdx="0" presStyleCnt="4">
        <dgm:presLayoutVars>
          <dgm:chMax val="0"/>
          <dgm:chPref val="0"/>
        </dgm:presLayoutVars>
      </dgm:prSet>
      <dgm:spPr/>
    </dgm:pt>
    <dgm:pt modelId="{7EE2889A-6DD5-4F80-863E-4A4B7576691C}" type="pres">
      <dgm:prSet presAssocID="{25AD835F-A997-4FCC-9823-2C2EF2325C7E}" presName="sibTrans" presStyleCnt="0"/>
      <dgm:spPr/>
    </dgm:pt>
    <dgm:pt modelId="{B354E119-A593-4661-AC98-EB4C0C6F1F19}" type="pres">
      <dgm:prSet presAssocID="{D0C99560-8E21-4DB6-A292-E64B24E7F867}" presName="compNode" presStyleCnt="0"/>
      <dgm:spPr/>
    </dgm:pt>
    <dgm:pt modelId="{4C68CF0E-739C-46BC-A450-3546E7A18A36}" type="pres">
      <dgm:prSet presAssocID="{D0C99560-8E21-4DB6-A292-E64B24E7F867}" presName="bgRect" presStyleLbl="bgShp" presStyleIdx="1" presStyleCnt="4"/>
      <dgm:spPr/>
    </dgm:pt>
    <dgm:pt modelId="{78C37C32-AA4D-4DD3-A46F-E8BECFA12E7B}" type="pres">
      <dgm:prSet presAssocID="{D0C99560-8E21-4DB6-A292-E64B24E7F867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nto interrogativo con riempimento a tinta unita"/>
        </a:ext>
      </dgm:extLst>
    </dgm:pt>
    <dgm:pt modelId="{508AD9FE-E172-419B-980D-40A079E119B6}" type="pres">
      <dgm:prSet presAssocID="{D0C99560-8E21-4DB6-A292-E64B24E7F867}" presName="spaceRect" presStyleCnt="0"/>
      <dgm:spPr/>
    </dgm:pt>
    <dgm:pt modelId="{FD2A644D-7ADD-4286-85E9-7849E4C4F2D8}" type="pres">
      <dgm:prSet presAssocID="{D0C99560-8E21-4DB6-A292-E64B24E7F867}" presName="parTx" presStyleLbl="revTx" presStyleIdx="1" presStyleCnt="4">
        <dgm:presLayoutVars>
          <dgm:chMax val="0"/>
          <dgm:chPref val="0"/>
        </dgm:presLayoutVars>
      </dgm:prSet>
      <dgm:spPr/>
    </dgm:pt>
    <dgm:pt modelId="{F1AC07E5-3B4F-4641-A11C-7F565E952301}" type="pres">
      <dgm:prSet presAssocID="{B165B07F-0C59-4570-962C-4AB7303AFA98}" presName="sibTrans" presStyleCnt="0"/>
      <dgm:spPr/>
    </dgm:pt>
    <dgm:pt modelId="{5CCFDC2C-0D16-47EF-94F2-50AABCE031F6}" type="pres">
      <dgm:prSet presAssocID="{8DEF05EC-6381-45A6-8DE0-B06A841A23A2}" presName="compNode" presStyleCnt="0"/>
      <dgm:spPr/>
    </dgm:pt>
    <dgm:pt modelId="{B078F2DD-9E56-42B5-A277-FED194D77AAF}" type="pres">
      <dgm:prSet presAssocID="{8DEF05EC-6381-45A6-8DE0-B06A841A23A2}" presName="bgRect" presStyleLbl="bgShp" presStyleIdx="2" presStyleCnt="4"/>
      <dgm:spPr/>
    </dgm:pt>
    <dgm:pt modelId="{CAF794D3-C750-47D1-9E73-2908E8AFCB05}" type="pres">
      <dgm:prSet presAssocID="{8DEF05EC-6381-45A6-8DE0-B06A841A23A2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nto interrogativo con riempimento a tinta unita"/>
        </a:ext>
      </dgm:extLst>
    </dgm:pt>
    <dgm:pt modelId="{B949A4F2-AA95-4D7F-AF50-2CED45C3C754}" type="pres">
      <dgm:prSet presAssocID="{8DEF05EC-6381-45A6-8DE0-B06A841A23A2}" presName="spaceRect" presStyleCnt="0"/>
      <dgm:spPr/>
    </dgm:pt>
    <dgm:pt modelId="{6E98F7FF-5F15-498E-96FB-D1B3B5228875}" type="pres">
      <dgm:prSet presAssocID="{8DEF05EC-6381-45A6-8DE0-B06A841A23A2}" presName="parTx" presStyleLbl="revTx" presStyleIdx="2" presStyleCnt="4">
        <dgm:presLayoutVars>
          <dgm:chMax val="0"/>
          <dgm:chPref val="0"/>
        </dgm:presLayoutVars>
      </dgm:prSet>
      <dgm:spPr/>
    </dgm:pt>
    <dgm:pt modelId="{CE903E9D-E171-455A-BEAB-ADE2A820EBA1}" type="pres">
      <dgm:prSet presAssocID="{4EA5AC38-DCDE-49D8-AA8D-CF86789049A5}" presName="sibTrans" presStyleCnt="0"/>
      <dgm:spPr/>
    </dgm:pt>
    <dgm:pt modelId="{CE77D86D-31CE-4F39-A6D8-19F0396A9CDE}" type="pres">
      <dgm:prSet presAssocID="{B841D219-529B-4775-8BCB-A56C19D5D83A}" presName="compNode" presStyleCnt="0"/>
      <dgm:spPr/>
    </dgm:pt>
    <dgm:pt modelId="{DC40FFA3-49D8-42B2-8BAC-D1FCB56DEF57}" type="pres">
      <dgm:prSet presAssocID="{B841D219-529B-4775-8BCB-A56C19D5D83A}" presName="bgRect" presStyleLbl="bgShp" presStyleIdx="3" presStyleCnt="4"/>
      <dgm:spPr/>
    </dgm:pt>
    <dgm:pt modelId="{1DCD1D43-52F3-4090-A0EE-EC6CAAAB9E56}" type="pres">
      <dgm:prSet presAssocID="{B841D219-529B-4775-8BCB-A56C19D5D83A}" presName="iconRect" presStyleLbl="node1" presStyleIdx="3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nto interrogativo con riempimento a tinta unita"/>
        </a:ext>
      </dgm:extLst>
    </dgm:pt>
    <dgm:pt modelId="{C2C4C0B3-6120-402A-9ED1-360D2D489C19}" type="pres">
      <dgm:prSet presAssocID="{B841D219-529B-4775-8BCB-A56C19D5D83A}" presName="spaceRect" presStyleCnt="0"/>
      <dgm:spPr/>
    </dgm:pt>
    <dgm:pt modelId="{996F462D-172F-4C00-A330-A942046693ED}" type="pres">
      <dgm:prSet presAssocID="{B841D219-529B-4775-8BCB-A56C19D5D83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370E20D-E008-4196-8C19-7BD9F14A14BE}" type="presOf" srcId="{D0C99560-8E21-4DB6-A292-E64B24E7F867}" destId="{FD2A644D-7ADD-4286-85E9-7849E4C4F2D8}" srcOrd="0" destOrd="0" presId="urn:microsoft.com/office/officeart/2018/2/layout/IconVerticalSolidList"/>
    <dgm:cxn modelId="{77598620-0629-4C60-9FE1-ADA1A5481FF1}" type="presOf" srcId="{B841D219-529B-4775-8BCB-A56C19D5D83A}" destId="{996F462D-172F-4C00-A330-A942046693ED}" srcOrd="0" destOrd="0" presId="urn:microsoft.com/office/officeart/2018/2/layout/IconVerticalSolidList"/>
    <dgm:cxn modelId="{3272A440-A37A-4E25-B76E-FD3B90234DD9}" srcId="{F715B88D-9A30-45E6-B1D7-F1A8B560E6B1}" destId="{8DEF05EC-6381-45A6-8DE0-B06A841A23A2}" srcOrd="2" destOrd="0" parTransId="{12023711-B136-48E0-99BE-E917DFC53E97}" sibTransId="{4EA5AC38-DCDE-49D8-AA8D-CF86789049A5}"/>
    <dgm:cxn modelId="{2AE1B649-D570-4BA0-9E49-3DB6C77297FE}" type="presOf" srcId="{BBBA2D90-7B06-4E50-A97B-199C945D6BC2}" destId="{C60721AA-4DC3-4E89-8E6C-E732CC2E02B1}" srcOrd="0" destOrd="0" presId="urn:microsoft.com/office/officeart/2018/2/layout/IconVerticalSolidList"/>
    <dgm:cxn modelId="{702E546D-4AEB-4688-999F-41519DA596D1}" srcId="{F715B88D-9A30-45E6-B1D7-F1A8B560E6B1}" destId="{B841D219-529B-4775-8BCB-A56C19D5D83A}" srcOrd="3" destOrd="0" parTransId="{A2B7D420-D116-44F0-8BC2-1F7E4FFF2D20}" sibTransId="{43F248F1-31F9-46B4-97FA-8D379BD0D8F9}"/>
    <dgm:cxn modelId="{66EC757C-B537-4911-BAB1-803780D2C537}" srcId="{F715B88D-9A30-45E6-B1D7-F1A8B560E6B1}" destId="{BBBA2D90-7B06-4E50-A97B-199C945D6BC2}" srcOrd="0" destOrd="0" parTransId="{8780AE2C-216F-4EBA-8249-32BDA9A8A751}" sibTransId="{25AD835F-A997-4FCC-9823-2C2EF2325C7E}"/>
    <dgm:cxn modelId="{A72626C6-02FE-4D65-996F-C21373562CBA}" type="presOf" srcId="{F715B88D-9A30-45E6-B1D7-F1A8B560E6B1}" destId="{C658B4FB-81AC-4C20-9EB2-C3E6E9713C38}" srcOrd="0" destOrd="0" presId="urn:microsoft.com/office/officeart/2018/2/layout/IconVerticalSolidList"/>
    <dgm:cxn modelId="{877EF8DA-11D5-4567-8AEC-8EF280DC8B98}" srcId="{F715B88D-9A30-45E6-B1D7-F1A8B560E6B1}" destId="{D0C99560-8E21-4DB6-A292-E64B24E7F867}" srcOrd="1" destOrd="0" parTransId="{E32B875E-110B-482C-B934-2AAF813CCEE7}" sibTransId="{B165B07F-0C59-4570-962C-4AB7303AFA98}"/>
    <dgm:cxn modelId="{0C195BFD-2A8E-42EA-9906-1F4F6E92FF52}" type="presOf" srcId="{8DEF05EC-6381-45A6-8DE0-B06A841A23A2}" destId="{6E98F7FF-5F15-498E-96FB-D1B3B5228875}" srcOrd="0" destOrd="0" presId="urn:microsoft.com/office/officeart/2018/2/layout/IconVerticalSolidList"/>
    <dgm:cxn modelId="{82ECFA8E-A0CB-4EA2-9057-D5F517E35A52}" type="presParOf" srcId="{C658B4FB-81AC-4C20-9EB2-C3E6E9713C38}" destId="{38D7120F-8CD2-4D26-AC19-076AC8801B1B}" srcOrd="0" destOrd="0" presId="urn:microsoft.com/office/officeart/2018/2/layout/IconVerticalSolidList"/>
    <dgm:cxn modelId="{104E134D-551E-4320-ABBA-79F9570F926A}" type="presParOf" srcId="{38D7120F-8CD2-4D26-AC19-076AC8801B1B}" destId="{48DAE159-66B4-4802-BBDA-1281938999F7}" srcOrd="0" destOrd="0" presId="urn:microsoft.com/office/officeart/2018/2/layout/IconVerticalSolidList"/>
    <dgm:cxn modelId="{F474A702-4F36-4BD7-A2C1-1A34E1C8E273}" type="presParOf" srcId="{38D7120F-8CD2-4D26-AC19-076AC8801B1B}" destId="{CBA73C80-05F3-4F2D-AC24-11B1D7A9EA53}" srcOrd="1" destOrd="0" presId="urn:microsoft.com/office/officeart/2018/2/layout/IconVerticalSolidList"/>
    <dgm:cxn modelId="{E444E513-070C-4A03-9E59-AE6FF9B0E608}" type="presParOf" srcId="{38D7120F-8CD2-4D26-AC19-076AC8801B1B}" destId="{FD8D10BB-CF6E-4C73-BCB2-FCAD95CF8A8F}" srcOrd="2" destOrd="0" presId="urn:microsoft.com/office/officeart/2018/2/layout/IconVerticalSolidList"/>
    <dgm:cxn modelId="{6E414725-6A37-4227-9C4A-9D4B5DC03974}" type="presParOf" srcId="{38D7120F-8CD2-4D26-AC19-076AC8801B1B}" destId="{C60721AA-4DC3-4E89-8E6C-E732CC2E02B1}" srcOrd="3" destOrd="0" presId="urn:microsoft.com/office/officeart/2018/2/layout/IconVerticalSolidList"/>
    <dgm:cxn modelId="{54B048F7-30AD-4751-B494-FE925A9EE953}" type="presParOf" srcId="{C658B4FB-81AC-4C20-9EB2-C3E6E9713C38}" destId="{7EE2889A-6DD5-4F80-863E-4A4B7576691C}" srcOrd="1" destOrd="0" presId="urn:microsoft.com/office/officeart/2018/2/layout/IconVerticalSolidList"/>
    <dgm:cxn modelId="{5FD75C9D-AA2B-4D47-A3A0-E97735CF3EA1}" type="presParOf" srcId="{C658B4FB-81AC-4C20-9EB2-C3E6E9713C38}" destId="{B354E119-A593-4661-AC98-EB4C0C6F1F19}" srcOrd="2" destOrd="0" presId="urn:microsoft.com/office/officeart/2018/2/layout/IconVerticalSolidList"/>
    <dgm:cxn modelId="{A4C4419A-AF32-487E-A231-383FB14E20D8}" type="presParOf" srcId="{B354E119-A593-4661-AC98-EB4C0C6F1F19}" destId="{4C68CF0E-739C-46BC-A450-3546E7A18A36}" srcOrd="0" destOrd="0" presId="urn:microsoft.com/office/officeart/2018/2/layout/IconVerticalSolidList"/>
    <dgm:cxn modelId="{A5B41201-2CE4-45E8-8CDF-6C697C12762C}" type="presParOf" srcId="{B354E119-A593-4661-AC98-EB4C0C6F1F19}" destId="{78C37C32-AA4D-4DD3-A46F-E8BECFA12E7B}" srcOrd="1" destOrd="0" presId="urn:microsoft.com/office/officeart/2018/2/layout/IconVerticalSolidList"/>
    <dgm:cxn modelId="{A8D3A8A2-7BE8-47E0-A7FE-DAC83327A79A}" type="presParOf" srcId="{B354E119-A593-4661-AC98-EB4C0C6F1F19}" destId="{508AD9FE-E172-419B-980D-40A079E119B6}" srcOrd="2" destOrd="0" presId="urn:microsoft.com/office/officeart/2018/2/layout/IconVerticalSolidList"/>
    <dgm:cxn modelId="{50C80F6B-8424-4882-A587-7B09015AC734}" type="presParOf" srcId="{B354E119-A593-4661-AC98-EB4C0C6F1F19}" destId="{FD2A644D-7ADD-4286-85E9-7849E4C4F2D8}" srcOrd="3" destOrd="0" presId="urn:microsoft.com/office/officeart/2018/2/layout/IconVerticalSolidList"/>
    <dgm:cxn modelId="{001A7C8B-BD52-45A6-A416-2854BDB29865}" type="presParOf" srcId="{C658B4FB-81AC-4C20-9EB2-C3E6E9713C38}" destId="{F1AC07E5-3B4F-4641-A11C-7F565E952301}" srcOrd="3" destOrd="0" presId="urn:microsoft.com/office/officeart/2018/2/layout/IconVerticalSolidList"/>
    <dgm:cxn modelId="{330E007C-681E-4153-82A9-93EBE3E3B0E2}" type="presParOf" srcId="{C658B4FB-81AC-4C20-9EB2-C3E6E9713C38}" destId="{5CCFDC2C-0D16-47EF-94F2-50AABCE031F6}" srcOrd="4" destOrd="0" presId="urn:microsoft.com/office/officeart/2018/2/layout/IconVerticalSolidList"/>
    <dgm:cxn modelId="{5123AC9E-EF1D-4B71-9386-B58C0FCC1069}" type="presParOf" srcId="{5CCFDC2C-0D16-47EF-94F2-50AABCE031F6}" destId="{B078F2DD-9E56-42B5-A277-FED194D77AAF}" srcOrd="0" destOrd="0" presId="urn:microsoft.com/office/officeart/2018/2/layout/IconVerticalSolidList"/>
    <dgm:cxn modelId="{A38404FA-6B8D-426C-94B5-24579E340825}" type="presParOf" srcId="{5CCFDC2C-0D16-47EF-94F2-50AABCE031F6}" destId="{CAF794D3-C750-47D1-9E73-2908E8AFCB05}" srcOrd="1" destOrd="0" presId="urn:microsoft.com/office/officeart/2018/2/layout/IconVerticalSolidList"/>
    <dgm:cxn modelId="{DCF04EC1-C107-426C-BCD1-559AF127107E}" type="presParOf" srcId="{5CCFDC2C-0D16-47EF-94F2-50AABCE031F6}" destId="{B949A4F2-AA95-4D7F-AF50-2CED45C3C754}" srcOrd="2" destOrd="0" presId="urn:microsoft.com/office/officeart/2018/2/layout/IconVerticalSolidList"/>
    <dgm:cxn modelId="{CEE047AA-60A6-4D14-A387-BB91D402C0BC}" type="presParOf" srcId="{5CCFDC2C-0D16-47EF-94F2-50AABCE031F6}" destId="{6E98F7FF-5F15-498E-96FB-D1B3B5228875}" srcOrd="3" destOrd="0" presId="urn:microsoft.com/office/officeart/2018/2/layout/IconVerticalSolidList"/>
    <dgm:cxn modelId="{21C6EF83-7E5F-47A9-A825-1CA5D5E62E25}" type="presParOf" srcId="{C658B4FB-81AC-4C20-9EB2-C3E6E9713C38}" destId="{CE903E9D-E171-455A-BEAB-ADE2A820EBA1}" srcOrd="5" destOrd="0" presId="urn:microsoft.com/office/officeart/2018/2/layout/IconVerticalSolidList"/>
    <dgm:cxn modelId="{1C8BB1F8-FDCF-41F5-AC72-11ABBC154879}" type="presParOf" srcId="{C658B4FB-81AC-4C20-9EB2-C3E6E9713C38}" destId="{CE77D86D-31CE-4F39-A6D8-19F0396A9CDE}" srcOrd="6" destOrd="0" presId="urn:microsoft.com/office/officeart/2018/2/layout/IconVerticalSolidList"/>
    <dgm:cxn modelId="{5C89C388-544C-4A6C-A0AB-24D3D6F51A35}" type="presParOf" srcId="{CE77D86D-31CE-4F39-A6D8-19F0396A9CDE}" destId="{DC40FFA3-49D8-42B2-8BAC-D1FCB56DEF57}" srcOrd="0" destOrd="0" presId="urn:microsoft.com/office/officeart/2018/2/layout/IconVerticalSolidList"/>
    <dgm:cxn modelId="{E7CF486C-63C2-4E57-A30C-2390E7280D8F}" type="presParOf" srcId="{CE77D86D-31CE-4F39-A6D8-19F0396A9CDE}" destId="{1DCD1D43-52F3-4090-A0EE-EC6CAAAB9E56}" srcOrd="1" destOrd="0" presId="urn:microsoft.com/office/officeart/2018/2/layout/IconVerticalSolidList"/>
    <dgm:cxn modelId="{629CBAEC-37BC-47CC-8611-66B02F34BDC0}" type="presParOf" srcId="{CE77D86D-31CE-4F39-A6D8-19F0396A9CDE}" destId="{C2C4C0B3-6120-402A-9ED1-360D2D489C19}" srcOrd="2" destOrd="0" presId="urn:microsoft.com/office/officeart/2018/2/layout/IconVerticalSolidList"/>
    <dgm:cxn modelId="{3A64CDF5-53F1-4D99-A701-30F85B1F70D1}" type="presParOf" srcId="{CE77D86D-31CE-4F39-A6D8-19F0396A9CDE}" destId="{996F462D-172F-4C00-A330-A942046693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AE159-66B4-4802-BBDA-1281938999F7}">
      <dsp:nvSpPr>
        <dsp:cNvPr id="0" name=""/>
        <dsp:cNvSpPr/>
      </dsp:nvSpPr>
      <dsp:spPr>
        <a:xfrm>
          <a:off x="0" y="1563"/>
          <a:ext cx="10753725" cy="792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73C80-05F3-4F2D-AC24-11B1D7A9EA53}">
      <dsp:nvSpPr>
        <dsp:cNvPr id="0" name=""/>
        <dsp:cNvSpPr/>
      </dsp:nvSpPr>
      <dsp:spPr>
        <a:xfrm>
          <a:off x="239647" y="179813"/>
          <a:ext cx="435722" cy="435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721AA-4DC3-4E89-8E6C-E732CC2E02B1}">
      <dsp:nvSpPr>
        <dsp:cNvPr id="0" name=""/>
        <dsp:cNvSpPr/>
      </dsp:nvSpPr>
      <dsp:spPr>
        <a:xfrm>
          <a:off x="915017" y="1563"/>
          <a:ext cx="9838707" cy="79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4" tIns="83844" rIns="83844" bIns="838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Qual è la reazione che avviene nell’elettrodo SHE</a:t>
          </a:r>
          <a:endParaRPr lang="en-US" sz="2200" kern="1200" dirty="0"/>
        </a:p>
      </dsp:txBody>
      <dsp:txXfrm>
        <a:off x="915017" y="1563"/>
        <a:ext cx="9838707" cy="792222"/>
      </dsp:txXfrm>
    </dsp:sp>
    <dsp:sp modelId="{4C68CF0E-739C-46BC-A450-3546E7A18A36}">
      <dsp:nvSpPr>
        <dsp:cNvPr id="0" name=""/>
        <dsp:cNvSpPr/>
      </dsp:nvSpPr>
      <dsp:spPr>
        <a:xfrm>
          <a:off x="0" y="991841"/>
          <a:ext cx="10753725" cy="792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37C32-AA4D-4DD3-A46F-E8BECFA12E7B}">
      <dsp:nvSpPr>
        <dsp:cNvPr id="0" name=""/>
        <dsp:cNvSpPr/>
      </dsp:nvSpPr>
      <dsp:spPr>
        <a:xfrm>
          <a:off x="239647" y="1170091"/>
          <a:ext cx="435722" cy="435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A644D-7ADD-4286-85E9-7849E4C4F2D8}">
      <dsp:nvSpPr>
        <dsp:cNvPr id="0" name=""/>
        <dsp:cNvSpPr/>
      </dsp:nvSpPr>
      <dsp:spPr>
        <a:xfrm>
          <a:off x="915017" y="991841"/>
          <a:ext cx="9838707" cy="79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4" tIns="83844" rIns="83844" bIns="838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Perché ha importanza storica</a:t>
          </a:r>
          <a:endParaRPr lang="en-US" sz="2200" kern="1200" dirty="0"/>
        </a:p>
      </dsp:txBody>
      <dsp:txXfrm>
        <a:off x="915017" y="991841"/>
        <a:ext cx="9838707" cy="792222"/>
      </dsp:txXfrm>
    </dsp:sp>
    <dsp:sp modelId="{B078F2DD-9E56-42B5-A277-FED194D77AAF}">
      <dsp:nvSpPr>
        <dsp:cNvPr id="0" name=""/>
        <dsp:cNvSpPr/>
      </dsp:nvSpPr>
      <dsp:spPr>
        <a:xfrm>
          <a:off x="0" y="1982120"/>
          <a:ext cx="10753725" cy="792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794D3-C750-47D1-9E73-2908E8AFCB05}">
      <dsp:nvSpPr>
        <dsp:cNvPr id="0" name=""/>
        <dsp:cNvSpPr/>
      </dsp:nvSpPr>
      <dsp:spPr>
        <a:xfrm>
          <a:off x="239647" y="2160370"/>
          <a:ext cx="435722" cy="435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8F7FF-5F15-498E-96FB-D1B3B5228875}">
      <dsp:nvSpPr>
        <dsp:cNvPr id="0" name=""/>
        <dsp:cNvSpPr/>
      </dsp:nvSpPr>
      <dsp:spPr>
        <a:xfrm>
          <a:off x="915017" y="1982120"/>
          <a:ext cx="9838707" cy="79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4" tIns="83844" rIns="83844" bIns="838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Qual è </a:t>
          </a:r>
          <a:r>
            <a:rPr lang="it-IT" sz="2200" kern="1200" dirty="0" err="1"/>
            <a:t>l’E</a:t>
          </a:r>
          <a:r>
            <a:rPr lang="it-IT" sz="2200" kern="1200" dirty="0"/>
            <a:t> ( potenziale ) fisso dell’SHE</a:t>
          </a:r>
          <a:endParaRPr lang="en-US" sz="2200" kern="1200" dirty="0"/>
        </a:p>
      </dsp:txBody>
      <dsp:txXfrm>
        <a:off x="915017" y="1982120"/>
        <a:ext cx="9838707" cy="792222"/>
      </dsp:txXfrm>
    </dsp:sp>
    <dsp:sp modelId="{DC40FFA3-49D8-42B2-8BAC-D1FCB56DEF57}">
      <dsp:nvSpPr>
        <dsp:cNvPr id="0" name=""/>
        <dsp:cNvSpPr/>
      </dsp:nvSpPr>
      <dsp:spPr>
        <a:xfrm>
          <a:off x="0" y="2972398"/>
          <a:ext cx="10753725" cy="792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D1D43-52F3-4090-A0EE-EC6CAAAB9E56}">
      <dsp:nvSpPr>
        <dsp:cNvPr id="0" name=""/>
        <dsp:cNvSpPr/>
      </dsp:nvSpPr>
      <dsp:spPr>
        <a:xfrm>
          <a:off x="239647" y="3150649"/>
          <a:ext cx="435722" cy="435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F462D-172F-4C00-A330-A942046693ED}">
      <dsp:nvSpPr>
        <dsp:cNvPr id="0" name=""/>
        <dsp:cNvSpPr/>
      </dsp:nvSpPr>
      <dsp:spPr>
        <a:xfrm>
          <a:off x="915017" y="2972398"/>
          <a:ext cx="9838707" cy="79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44" tIns="83844" rIns="83844" bIns="838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Perché non lo vedrete in laboratorio</a:t>
          </a:r>
          <a:endParaRPr lang="en-US" sz="2200" kern="1200" dirty="0"/>
        </a:p>
      </dsp:txBody>
      <dsp:txXfrm>
        <a:off x="915017" y="2972398"/>
        <a:ext cx="9838707" cy="79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2T16:57:37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39 24575,'-1'38'0,"0"-3"0,2 0 0,6 42 0,-5-65 0,1-1 0,0 0 0,0 0 0,1 0 0,0-1 0,1 1 0,1-1 0,-1 0 0,1-1 0,14 17 0,88 98 0,-103-119 0,0 0 0,0 0 0,0 0 0,1 0 0,-1-1 0,1 0 0,0 0 0,1-1 0,11 6 0,66 17 0,-39-14 0,-10-4 0,1-1 0,-1-3 0,1-1 0,0-1 0,0-2 0,54-7 0,-83 7 0,-1-1 0,0 0 0,0-1 0,0 1 0,0-1 0,0 0 0,0-1 0,-1 1 0,1-1 0,0 0 0,-1-1 0,0 1 0,0-1 0,0 0 0,-1-1 0,5-4 0,-2 0 0,-1 1 0,0-1 0,-1 0 0,0-1 0,0 1 0,-1-1 0,-1 0 0,5-19 0,-1-9 0,-2-1 0,-2 0 0,-3-78 0,0 77 0,1 25 0,0 0 0,-2 1 0,0-1 0,-4-23 0,4 34 0,0 1 0,0 0 0,0 0 0,0 0 0,-1 1 0,1-1 0,-1 0 0,1 0 0,-1 1 0,0-1 0,0 1 0,-1-1 0,1 1 0,0 0 0,-1 0 0,1 0 0,-1 0 0,1 0 0,-1 1 0,0-1 0,0 1 0,0 0 0,0 0 0,0 0 0,0 0 0,-4 0 0,-1-1 0,1 1 0,-1 1 0,1-1 0,-1 2 0,0-1 0,1 1 0,-1 0 0,1 0 0,-1 1 0,1 0 0,0 0 0,0 1 0,0 0 0,0 0 0,0 1 0,1 0 0,-10 7 0,9-5 0,0 0 0,0 1 0,1 0 0,0 0 0,1 0 0,0 1 0,0 0 0,0 0 0,1 0 0,0 1 0,1-1 0,0 1 0,0 0 0,-2 14 0,-4 54 0,3 1 0,5 100 0,2-96 0,3 747 0,-4-868 0,1-47 0,-13-91 0,8 147 0,-1 1 0,-2 1 0,-1-1 0,-1 1 0,-1 1 0,-1 0 0,-16-27 0,-112-148 0,40 64 0,98 135 0,-1 0 0,0 0 0,-1 0 0,1 1 0,0-1 0,-1 1 0,1-1 0,-1 1 0,0 0 0,0 0 0,0 0 0,0 1 0,0-1 0,-5-1 0,6 3 0,1 0 0,-1 0 0,1 0 0,-1 0 0,1 0 0,-1 0 0,1 1 0,-1-1 0,1 0 0,-1 1 0,1-1 0,0 1 0,-1 0 0,1 0 0,0-1 0,-1 1 0,1 0 0,0 0 0,0 0 0,0 0 0,0 0 0,0 0 0,0 1 0,0-1 0,0 0 0,0 0 0,1 1 0,-1-1 0,1 1 0,-1-1 0,1 0 0,-1 1 0,1-1 0,0 1 0,-1 2 0,-3 13 0,1 0 0,-2 31 0,-4 21 0,3-33 0,2-1 0,0 66 0,0 0 0,4-96 0,-1 0 0,0 1 0,0-1 0,0 0 0,0 0 0,-1 0 0,0 0 0,0 0 0,-1-1 0,1 1 0,-1-1 0,0 1 0,-4 4 0,5-7 0,1-1 0,-1 1 0,0-1 0,0 0 0,0 0 0,0 0 0,0 0 0,0 0 0,0 0 0,0 0 0,0-1 0,-1 1 0,1-1 0,0 1 0,0-1 0,0 0 0,-1 0 0,1 0 0,0 0 0,-1 0 0,1-1 0,0 1 0,0-1 0,0 1 0,0-1 0,-1 0 0,1 0 0,0 0 0,0 0 0,0 0 0,0 0 0,-1-2 0,1 1 0,1 1 0,-1 0 0,0 0 0,0 0 0,1 0 0,-1 0 0,0 0 0,0 1 0,0-1 0,0 0 0,0 1 0,0 0 0,0-1 0,0 1 0,0 0 0,0 0 0,0 0 0,0 0 0,0 1 0,-1-1 0,1 0 0,0 1 0,-2 0 0,3 1 0,0-1 0,0 1 0,-1-1 0,1 1 0,0 0 0,0-1 0,0 1 0,1 0 0,-1 0 0,0-1 0,1 1 0,-1 0 0,1 0 0,0 0 0,-1 0 0,1 0 0,0 0 0,0 0 0,0 0 0,1 0 0,-1 0 0,0 0 0,1 0 0,-1 0 0,2 2 0,2 11 0,0 0 0,1-1 0,0 1 0,1-1 0,1 0 0,0-1 0,1 0 0,1 0 0,0-1 0,0 0 0,1 0 0,23 19 0,-14-16 0,-1-2 0,2 0 0,0-1 0,1-1 0,0 0 0,0-2 0,41 12 0,31 19 0,-109-53 0,-1 1 0,0 1 0,0 0 0,-35-15 0,21 9 0,25 12 0,0 1 0,0 1 0,-1-1 0,0 1 0,0 1 0,0-1 0,-10-1 0,16 3 0,-1 1 0,1 0 0,0 0 0,0 0 0,-1 1 0,1-1 0,0 0 0,0 0 0,-1 1 0,1-1 0,0 1 0,0-1 0,0 1 0,-1-1 0,1 1 0,0 0 0,0 0 0,0-1 0,-1 2 0,0 1 0,1-1 0,-1 1 0,1-1 0,-1 1 0,1 0 0,0-1 0,0 1 0,0 0 0,0 0 0,1 0 0,-2 4 0,-1 18 0,1 0 0,0 0 0,2 1 0,1-1 0,5 32 0,-6-57 0,0 1 0,0-1 0,0 0 0,0 0 0,0 1 0,0-1 0,-1 0 0,1 0 0,0 1 0,0-1 0,0 0 0,0 0 0,0 1 0,0-1 0,0 0 0,0 1 0,0-1 0,0 0 0,1 0 0,-1 1 0,0-1 0,0 0 0,0 0 0,0 0 0,0 1 0,0-1 0,0 0 0,1 0 0,-1 1 0,0-1 0,0 0 0,0 0 0,1 0 0,-1 0 0,0 1 0,0-1 0,0 0 0,1 0 0,-1 0 0,0 0 0,0 0 0,1 0 0,-1 0 0,0 0 0,0 1 0,1-1 0,-1 0 0,0 0 0,1 0 0,-1 0 0,4-14 0,-3 1 0,-5 27 0,3-10 0,-7 42 0,-2-1 0,-20 55 0,21-70 0,0 0 0,-4 36 0,1-3 0,6-32 0,2 0 0,2 0 0,1 42 0,-19-69 0,14-4 0,1 0 0,-1 1 0,1 0 0,0 0 0,-1 0 0,-7 3 0,3 6 0,0-1 0,1 2 0,0-1 0,1 1 0,0 1 0,0 0 0,2 0 0,-10 20 0,-2 4 0,13-26 0,0 0 0,1 1 0,0 0 0,1 0 0,1 0 0,-1 0 0,2 0 0,-1 14 0,4 97 0,1-58 0,-3 194-1365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48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5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7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11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20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18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89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08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8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53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0F63577-A769-470C-8BA7-443C57D9FE38}" type="datetimeFigureOut">
              <a:rPr lang="it-IT" smtClean="0"/>
              <a:t>01/02/2026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E67DAAD-2AE0-435B-AB12-EBC65CB53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5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bwKYxHnSds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60D1C-227A-67D8-8EB5-1DC0B23F3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it-IT" sz="7200" dirty="0"/>
              <a:t>LA POTENZIOMETRIA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BBCD81-EDD5-F5C2-C1B3-9A598419F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Dalla teoria alle applicazioni in laboratorio</a:t>
            </a:r>
          </a:p>
        </p:txBody>
      </p:sp>
      <p:pic>
        <p:nvPicPr>
          <p:cNvPr id="6" name="Immagine 5" descr="Immagine che contiene Fotografia di nature morte, interno">
            <a:extLst>
              <a:ext uri="{FF2B5EF4-FFF2-40B4-BE49-F238E27FC236}">
                <a16:creationId xmlns:a16="http://schemas.microsoft.com/office/drawing/2014/main" id="{5BB5A0E9-2999-5448-7B41-C3945F1E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97" b="6192"/>
          <a:stretch>
            <a:fillRect/>
          </a:stretch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9905D9-39DC-220E-19EB-1EA90BA6F38F}"/>
              </a:ext>
            </a:extLst>
          </p:cNvPr>
          <p:cNvSpPr txBox="1"/>
          <p:nvPr/>
        </p:nvSpPr>
        <p:spPr>
          <a:xfrm>
            <a:off x="9436219" y="6066780"/>
            <a:ext cx="32110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dirty="0"/>
              <a:t>Samuele Gagliardi</a:t>
            </a:r>
          </a:p>
          <a:p>
            <a:pPr algn="ctr">
              <a:spcAft>
                <a:spcPts val="600"/>
              </a:spcAft>
            </a:pPr>
            <a:r>
              <a:rPr lang="it-IT" dirty="0"/>
              <a:t>4°</a:t>
            </a:r>
            <a:r>
              <a:rPr lang="it-IT" sz="1400" dirty="0"/>
              <a:t>M</a:t>
            </a:r>
            <a:r>
              <a:rPr lang="it-IT" dirty="0"/>
              <a:t> - ITAS Natta</a:t>
            </a:r>
          </a:p>
          <a:p>
            <a:pPr algn="r">
              <a:spcAft>
                <a:spcPts val="600"/>
              </a:spcAft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0870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23377E-14B4-855D-E96B-B5AFA785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116" y="2550621"/>
            <a:ext cx="3823760" cy="1424247"/>
          </a:xfrm>
        </p:spPr>
        <p:txBody>
          <a:bodyPr anchor="b">
            <a:normAutofit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FUNZIONAMENTO ELETTRODO SHE</a:t>
            </a:r>
          </a:p>
        </p:txBody>
      </p:sp>
      <p:pic>
        <p:nvPicPr>
          <p:cNvPr id="6" name="Segnaposto contenuto 5" descr="Immagine che contiene testo, schermata, lozione&#10;&#10;Il contenuto generato dall'IA potrebbe non essere corretto.">
            <a:extLst>
              <a:ext uri="{FF2B5EF4-FFF2-40B4-BE49-F238E27FC236}">
                <a16:creationId xmlns:a16="http://schemas.microsoft.com/office/drawing/2014/main" id="{1DE2B743-7800-1566-6B16-CEDF5B6A9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139" r="-1" b="-1"/>
          <a:stretch>
            <a:fillRect/>
          </a:stretch>
        </p:blipFill>
        <p:spPr>
          <a:xfrm>
            <a:off x="195028" y="0"/>
            <a:ext cx="7360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347B04-3D04-9BAB-40C7-07C0C7405B3B}"/>
              </a:ext>
            </a:extLst>
          </p:cNvPr>
          <p:cNvSpPr txBox="1"/>
          <p:nvPr/>
        </p:nvSpPr>
        <p:spPr>
          <a:xfrm>
            <a:off x="223520" y="314960"/>
            <a:ext cx="117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  <a:p>
            <a:endParaRPr lang="it-IT" sz="2400" b="1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CF8B19-0406-8C38-5DDB-788F6F3C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94AA214B-6ED7-31FB-A215-888BFF2C9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173036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80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1B515-F9F4-43DB-9558-A4C5ABBBF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2D69A4-529A-B008-B26F-B625D720AFCE}"/>
              </a:ext>
            </a:extLst>
          </p:cNvPr>
          <p:cNvSpPr txBox="1"/>
          <p:nvPr/>
        </p:nvSpPr>
        <p:spPr>
          <a:xfrm>
            <a:off x="7684697" y="36666"/>
            <a:ext cx="4444043" cy="922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en-US" sz="2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suggerimento</a:t>
            </a:r>
            <a:r>
              <a:rPr lang="en-US" sz="2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 le </a:t>
            </a:r>
            <a:r>
              <a:rPr lang="en-US" sz="2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domande</a:t>
            </a:r>
            <a:r>
              <a:rPr lang="en-US" sz="24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poste in </a:t>
            </a:r>
            <a:r>
              <a:rPr lang="en-US" sz="2400" spc="-12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precedenza</a:t>
            </a:r>
            <a:endParaRPr lang="en-US" sz="2400" spc="-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9528F-903F-4F75-99E3-CC58884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DFE521-866F-3C50-A7C8-48B9B638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09" b="3204"/>
          <a:stretch>
            <a:fillRect/>
          </a:stretch>
        </p:blipFill>
        <p:spPr>
          <a:xfrm>
            <a:off x="590284" y="996278"/>
            <a:ext cx="6256022" cy="5735782"/>
          </a:xfrm>
          <a:prstGeom prst="rect">
            <a:avLst/>
          </a:prstGeom>
        </p:spPr>
      </p:pic>
      <p:pic>
        <p:nvPicPr>
          <p:cNvPr id="3" name="Immagine 2" descr="Immagine che contiene testo, schermata, Carattere, Pagina Web&#10;&#10;Il contenuto generato dall'IA potrebbe non essere corretto.">
            <a:extLst>
              <a:ext uri="{FF2B5EF4-FFF2-40B4-BE49-F238E27FC236}">
                <a16:creationId xmlns:a16="http://schemas.microsoft.com/office/drawing/2014/main" id="{F473783C-0971-142E-CD67-A85661EC0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653" y="996278"/>
            <a:ext cx="4183812" cy="5621593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 descr="Immagine che contiene testo, Carattere, schermata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57C8E697-AE08-DF46-C7EA-3F58A06BCD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1" t="17443" r="3655" b="18002"/>
          <a:stretch>
            <a:fillRect/>
          </a:stretch>
        </p:blipFill>
        <p:spPr>
          <a:xfrm>
            <a:off x="683492" y="169974"/>
            <a:ext cx="5938510" cy="65633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74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A8DE94-238C-0698-DF19-632FA559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557" y="314805"/>
            <a:ext cx="3917188" cy="1283086"/>
          </a:xfrm>
        </p:spPr>
        <p:txBody>
          <a:bodyPr anchor="b">
            <a:normAutofit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ELETTRODI DI RIFERIMENTO</a:t>
            </a:r>
          </a:p>
        </p:txBody>
      </p:sp>
      <p:pic>
        <p:nvPicPr>
          <p:cNvPr id="5" name="Immagine 4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30CA91B6-69BC-7555-75A0-EB92540D14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8" t="2993" r="3037" b="4572"/>
          <a:stretch>
            <a:fillRect/>
          </a:stretch>
        </p:blipFill>
        <p:spPr>
          <a:xfrm>
            <a:off x="272756" y="1459653"/>
            <a:ext cx="6974626" cy="465852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8EBFA-A722-8C09-2EA2-4712D28EC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993" y="1749954"/>
            <a:ext cx="4636008" cy="3358092"/>
          </a:xfrm>
        </p:spPr>
        <p:txBody>
          <a:bodyPr>
            <a:noAutofit/>
          </a:bodyPr>
          <a:lstStyle/>
          <a:p>
            <a:r>
              <a:rPr lang="it-IT" sz="2000" dirty="0"/>
              <a:t>Gli elettrodi di riferimento più usati sono: </a:t>
            </a:r>
          </a:p>
          <a:p>
            <a:pPr marL="0" indent="0">
              <a:buNone/>
            </a:pPr>
            <a:endParaRPr lang="it-IT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 </a:t>
            </a:r>
            <a:r>
              <a:rPr lang="it-IT" sz="2000" b="1" dirty="0"/>
              <a:t>Ag/</a:t>
            </a:r>
            <a:r>
              <a:rPr lang="it-IT" sz="2000" b="1" dirty="0" err="1"/>
              <a:t>AgCl</a:t>
            </a:r>
            <a:r>
              <a:rPr lang="it-IT" sz="2000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/>
              <a:t> </a:t>
            </a:r>
            <a:r>
              <a:rPr lang="it-IT" sz="2000" b="1" dirty="0"/>
              <a:t>a calomelano </a:t>
            </a:r>
            <a:r>
              <a:rPr lang="it-IT" sz="1800" dirty="0"/>
              <a:t>(dove il calomelano è un sale poco solubile di mercurio)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000" dirty="0"/>
          </a:p>
          <a:p>
            <a:r>
              <a:rPr lang="it-IT" sz="1800" b="1" dirty="0"/>
              <a:t>Perché servono elettrodi di riferimento pratici?</a:t>
            </a:r>
            <a:r>
              <a:rPr lang="it-IT" sz="1800" dirty="0"/>
              <a:t> SHE è perfetto teoricamente ma impossibile da usare in laboratorio</a:t>
            </a:r>
          </a:p>
          <a:p>
            <a:r>
              <a:rPr lang="it-IT" sz="1800" b="1" dirty="0"/>
              <a:t>Requisiti per uso pratico:</a:t>
            </a:r>
            <a:r>
              <a:rPr lang="it-IT" sz="1800" dirty="0"/>
              <a:t> ✓ Compatti e maneggevoli ✓ Sicuri (no gas infiammabili) ✓ Stabili nel tempo ✓ Economici ✓ Facili da mantenere</a:t>
            </a:r>
          </a:p>
        </p:txBody>
      </p:sp>
    </p:spTree>
    <p:extLst>
      <p:ext uri="{BB962C8B-B14F-4D97-AF65-F5344CB8AC3E}">
        <p14:creationId xmlns:p14="http://schemas.microsoft.com/office/powerpoint/2010/main" val="296907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4689B7-F155-CC2F-34DC-E4D29072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92"/>
          <a:stretch>
            <a:fillRect/>
          </a:stretch>
        </p:blipFill>
        <p:spPr>
          <a:xfrm>
            <a:off x="7238240" y="270583"/>
            <a:ext cx="2210560" cy="6316834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89DE73F-4F34-F131-D5D7-AE3A9C6CA450}"/>
                  </a:ext>
                </a:extLst>
              </p14:cNvPr>
              <p14:cNvContentPartPr/>
              <p14:nvPr/>
            </p14:nvContentPartPr>
            <p14:xfrm>
              <a:off x="3215329" y="3192339"/>
              <a:ext cx="374760" cy="9982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89DE73F-4F34-F131-D5D7-AE3A9C6CA4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2689" y="3129339"/>
                <a:ext cx="500400" cy="1123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olo 2">
            <a:extLst>
              <a:ext uri="{FF2B5EF4-FFF2-40B4-BE49-F238E27FC236}">
                <a16:creationId xmlns:a16="http://schemas.microsoft.com/office/drawing/2014/main" id="{F8B3E42B-4AC7-0939-2716-25358976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727200"/>
          </a:xfrm>
        </p:spPr>
        <p:txBody>
          <a:bodyPr>
            <a:normAutofit/>
          </a:bodyPr>
          <a:lstStyle/>
          <a:p>
            <a:r>
              <a:rPr lang="it-IT" sz="4000" b="1" dirty="0"/>
              <a:t>ELETTRODO AD Ag/</a:t>
            </a:r>
            <a:r>
              <a:rPr lang="it-IT" sz="4000" b="1" dirty="0" err="1"/>
              <a:t>AgCl</a:t>
            </a:r>
            <a:br>
              <a:rPr lang="it-IT" sz="4000" b="1" dirty="0"/>
            </a:br>
            <a:endParaRPr lang="it-IT" sz="4000" dirty="0"/>
          </a:p>
        </p:txBody>
      </p:sp>
      <p:pic>
        <p:nvPicPr>
          <p:cNvPr id="12" name="Immagine 11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D6C003A2-782E-905A-E6D8-6C911CC03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2" y="1198895"/>
            <a:ext cx="3705742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AE022662-76DF-E972-F452-D1856055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696510"/>
            <a:ext cx="9251005" cy="5966936"/>
          </a:xfrm>
          <a:prstGeom prst="rect">
            <a:avLst/>
          </a:prstGeom>
        </p:spPr>
      </p:pic>
      <p:pic>
        <p:nvPicPr>
          <p:cNvPr id="4" name="Immagine 3" descr="Immagine che contiene testo, schermata, strumento, design&#10;&#10;Il contenuto generato dall'IA potrebbe non essere corretto.">
            <a:extLst>
              <a:ext uri="{FF2B5EF4-FFF2-40B4-BE49-F238E27FC236}">
                <a16:creationId xmlns:a16="http://schemas.microsoft.com/office/drawing/2014/main" id="{AA0C768C-9737-1A8C-C65B-3E4C589F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26" y="926526"/>
            <a:ext cx="3647775" cy="3830299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63DA9B35-BEA8-FE93-EBE4-D5A40CD4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-52082"/>
            <a:ext cx="10772775" cy="1727200"/>
          </a:xfrm>
        </p:spPr>
        <p:txBody>
          <a:bodyPr>
            <a:normAutofit/>
          </a:bodyPr>
          <a:lstStyle/>
          <a:p>
            <a:r>
              <a:rPr lang="it-IT" sz="4000" b="1" dirty="0"/>
              <a:t>ELETTRODO AD Ag/</a:t>
            </a:r>
            <a:r>
              <a:rPr lang="it-IT" sz="4000" b="1" dirty="0" err="1"/>
              <a:t>AgCl</a:t>
            </a:r>
            <a:br>
              <a:rPr lang="it-IT" sz="4000" b="1" dirty="0"/>
            </a:b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07891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CF9DCA-433C-F0A9-5778-18DACCD1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346520"/>
          </a:xfrm>
        </p:spPr>
        <p:txBody>
          <a:bodyPr anchor="b">
            <a:normAutofit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STABILITÀ DEL POTENZIALE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96D8BD-4E11-F247-11BA-C16A765B1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992" y="2345586"/>
            <a:ext cx="4636008" cy="38178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600" dirty="0">
                <a:solidFill>
                  <a:srgbClr val="FFFFFF"/>
                </a:solidFill>
              </a:rPr>
              <a:t>Facendo gli opportuni ragionamenti si verifica che il potenziale (E) dell'elettrodo di riferimento Ag/</a:t>
            </a:r>
            <a:r>
              <a:rPr lang="it-IT" sz="2600" dirty="0" err="1">
                <a:solidFill>
                  <a:srgbClr val="FFFFFF"/>
                </a:solidFill>
              </a:rPr>
              <a:t>AgCl</a:t>
            </a:r>
            <a:r>
              <a:rPr lang="it-IT" sz="2600" dirty="0">
                <a:solidFill>
                  <a:srgbClr val="FFFFFF"/>
                </a:solidFill>
              </a:rPr>
              <a:t> dipende soltanto dalla concentrazione del cloruro [Cl⁻].</a:t>
            </a:r>
          </a:p>
          <a:p>
            <a:pPr algn="ctr"/>
            <a:r>
              <a:rPr lang="it-IT" sz="2600" dirty="0">
                <a:solidFill>
                  <a:srgbClr val="FFFFFF"/>
                </a:solidFill>
              </a:rPr>
              <a:t>Normalmente si usano soluzioni sature di </a:t>
            </a:r>
            <a:r>
              <a:rPr lang="it-IT" sz="2600" dirty="0" err="1">
                <a:solidFill>
                  <a:srgbClr val="FFFFFF"/>
                </a:solidFill>
              </a:rPr>
              <a:t>KCl</a:t>
            </a:r>
            <a:r>
              <a:rPr lang="it-IT" sz="2600" dirty="0">
                <a:solidFill>
                  <a:srgbClr val="FFFFFF"/>
                </a:solidFill>
              </a:rPr>
              <a:t> (4,2 M) e si ha:</a:t>
            </a:r>
          </a:p>
          <a:p>
            <a:pPr algn="ctr"/>
            <a:r>
              <a:rPr lang="it-IT" sz="2600" b="1" dirty="0">
                <a:solidFill>
                  <a:srgbClr val="FFFFFF"/>
                </a:solidFill>
              </a:rPr>
              <a:t>SSC - </a:t>
            </a:r>
            <a:r>
              <a:rPr lang="it-IT" sz="2600" b="1" dirty="0" err="1">
                <a:solidFill>
                  <a:srgbClr val="FFFFFF"/>
                </a:solidFill>
              </a:rPr>
              <a:t>Saturated</a:t>
            </a:r>
            <a:r>
              <a:rPr lang="it-IT" sz="2600" b="1" dirty="0">
                <a:solidFill>
                  <a:srgbClr val="FFFFFF"/>
                </a:solidFill>
              </a:rPr>
              <a:t> Silver-Silver </a:t>
            </a:r>
            <a:r>
              <a:rPr lang="it-IT" sz="2600" b="1" dirty="0" err="1">
                <a:solidFill>
                  <a:srgbClr val="FFFFFF"/>
                </a:solidFill>
              </a:rPr>
              <a:t>Chloride</a:t>
            </a:r>
            <a:r>
              <a:rPr lang="it-IT" sz="2600" b="1" dirty="0">
                <a:solidFill>
                  <a:srgbClr val="FFFFFF"/>
                </a:solidFill>
              </a:rPr>
              <a:t> </a:t>
            </a:r>
            <a:r>
              <a:rPr lang="it-IT" sz="2600" b="1" dirty="0" err="1">
                <a:solidFill>
                  <a:srgbClr val="FFFFFF"/>
                </a:solidFill>
              </a:rPr>
              <a:t>Electrode</a:t>
            </a:r>
            <a:endParaRPr lang="it-IT" sz="2600" dirty="0">
              <a:solidFill>
                <a:srgbClr val="FFFFFF"/>
              </a:solidFill>
            </a:endParaRPr>
          </a:p>
          <a:p>
            <a:pPr algn="ctr"/>
            <a:r>
              <a:rPr lang="it-IT" sz="2600" dirty="0">
                <a:solidFill>
                  <a:srgbClr val="FFFFFF"/>
                </a:solidFill>
              </a:rPr>
              <a:t>In ogni caso il valore fisso del potenziale si può individuare in questa tabella</a:t>
            </a:r>
          </a:p>
          <a:p>
            <a:endParaRPr lang="it-IT" sz="1700" dirty="0">
              <a:solidFill>
                <a:srgbClr val="FFFFFF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25964DA-F59E-7329-C299-7F04B6DE6427}"/>
              </a:ext>
            </a:extLst>
          </p:cNvPr>
          <p:cNvGrpSpPr/>
          <p:nvPr/>
        </p:nvGrpSpPr>
        <p:grpSpPr>
          <a:xfrm>
            <a:off x="146649" y="1591574"/>
            <a:ext cx="7409343" cy="3674852"/>
            <a:chOff x="1297617" y="1731522"/>
            <a:chExt cx="9596766" cy="3784061"/>
          </a:xfrm>
        </p:grpSpPr>
        <p:pic>
          <p:nvPicPr>
            <p:cNvPr id="7" name="Immagine 6" descr="Immagine che contiene testo, schermata, Carattere, numero&#10;&#10;Il contenuto generato dall'IA potrebbe non essere corretto.">
              <a:extLst>
                <a:ext uri="{FF2B5EF4-FFF2-40B4-BE49-F238E27FC236}">
                  <a16:creationId xmlns:a16="http://schemas.microsoft.com/office/drawing/2014/main" id="{CC9184D2-48A2-B543-6CBE-6D0A994E5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0875"/>
            <a:stretch>
              <a:fillRect/>
            </a:stretch>
          </p:blipFill>
          <p:spPr>
            <a:xfrm>
              <a:off x="1297617" y="2110902"/>
              <a:ext cx="9596766" cy="3404681"/>
            </a:xfrm>
            <a:prstGeom prst="rect">
              <a:avLst/>
            </a:prstGeom>
          </p:spPr>
        </p:pic>
        <p:pic>
          <p:nvPicPr>
            <p:cNvPr id="8" name="Immagine 7" descr="Immagine che contiene testo, schermata, Carattere, numero&#10;&#10;Il contenuto generato dall'IA potrebbe non essere corretto.">
              <a:extLst>
                <a:ext uri="{FF2B5EF4-FFF2-40B4-BE49-F238E27FC236}">
                  <a16:creationId xmlns:a16="http://schemas.microsoft.com/office/drawing/2014/main" id="{E6376DD2-EC9C-45DB-BE44-E2E4A040B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867" t="-244" b="90313"/>
            <a:stretch>
              <a:fillRect/>
            </a:stretch>
          </p:blipFill>
          <p:spPr>
            <a:xfrm>
              <a:off x="1297617" y="1731522"/>
              <a:ext cx="8361949" cy="379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15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BEF27-5B72-F01D-1CF9-350C5674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44" y="22667"/>
            <a:ext cx="10772775" cy="1057468"/>
          </a:xfrm>
        </p:spPr>
        <p:txBody>
          <a:bodyPr>
            <a:normAutofit/>
          </a:bodyPr>
          <a:lstStyle/>
          <a:p>
            <a:r>
              <a:rPr lang="it-IT" sz="4000" dirty="0"/>
              <a:t>ELETTRODI DI MISURA</a:t>
            </a:r>
          </a:p>
        </p:txBody>
      </p:sp>
      <p:pic>
        <p:nvPicPr>
          <p:cNvPr id="7" name="Segnaposto contenuto 6" descr="Immagine che contiene testo, Carattere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0B33208F-631E-AC7B-5003-C99C9F081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85" t="3725" r="1469" b="6998"/>
          <a:stretch>
            <a:fillRect/>
          </a:stretch>
        </p:blipFill>
        <p:spPr>
          <a:xfrm>
            <a:off x="327804" y="1147313"/>
            <a:ext cx="11464506" cy="51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agina Web, software&#10;&#10;Il contenuto generato dall'IA potrebbe non essere corretto.">
            <a:extLst>
              <a:ext uri="{FF2B5EF4-FFF2-40B4-BE49-F238E27FC236}">
                <a16:creationId xmlns:a16="http://schemas.microsoft.com/office/drawing/2014/main" id="{F625C757-AF3A-150A-7CD9-1EC961DA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7" t="2719" r="1808" b="2871"/>
          <a:stretch>
            <a:fillRect/>
          </a:stretch>
        </p:blipFill>
        <p:spPr>
          <a:xfrm>
            <a:off x="237273" y="974786"/>
            <a:ext cx="11744818" cy="5348376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1A75612-FC3F-A174-A829-D14209EC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44" y="22667"/>
            <a:ext cx="10772775" cy="1057468"/>
          </a:xfrm>
        </p:spPr>
        <p:txBody>
          <a:bodyPr>
            <a:normAutofit/>
          </a:bodyPr>
          <a:lstStyle/>
          <a:p>
            <a:r>
              <a:rPr lang="it-IT" sz="4000" dirty="0"/>
              <a:t>ELETTRODI DI MISURA</a:t>
            </a:r>
          </a:p>
        </p:txBody>
      </p:sp>
    </p:spTree>
    <p:extLst>
      <p:ext uri="{BB962C8B-B14F-4D97-AF65-F5344CB8AC3E}">
        <p14:creationId xmlns:p14="http://schemas.microsoft.com/office/powerpoint/2010/main" val="422555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2599A94-C385-2CE1-5EF4-276C361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-1"/>
            <a:ext cx="10772775" cy="1061049"/>
          </a:xfrm>
        </p:spPr>
        <p:txBody>
          <a:bodyPr>
            <a:normAutofit/>
          </a:bodyPr>
          <a:lstStyle/>
          <a:p>
            <a:r>
              <a:rPr lang="it-IT" sz="4000" dirty="0"/>
              <a:t>ELETTRODO A VETRO PER LA MISURA DEL pH</a:t>
            </a:r>
          </a:p>
        </p:txBody>
      </p:sp>
      <p:pic>
        <p:nvPicPr>
          <p:cNvPr id="10" name="Segnaposto contenuto 9" descr="Immagine che contiene testo, Carattere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F6450712-A057-8E6F-1E3C-E12A6BD1D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53" t="3032" r="1682" b="4186"/>
          <a:stretch>
            <a:fillRect/>
          </a:stretch>
        </p:blipFill>
        <p:spPr>
          <a:xfrm>
            <a:off x="136357" y="1509622"/>
            <a:ext cx="11804206" cy="4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3DF6DB-2018-AB41-BC65-2D7399058807}"/>
              </a:ext>
            </a:extLst>
          </p:cNvPr>
          <p:cNvSpPr txBox="1"/>
          <p:nvPr/>
        </p:nvSpPr>
        <p:spPr>
          <a:xfrm>
            <a:off x="542741" y="1358284"/>
            <a:ext cx="1100979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Finora abbiamo visto e studiato: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/>
              <a:t>le pile (con disegno, rappresentazioni e reazioni)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/>
              <a:t>l'equazione di </a:t>
            </a:r>
            <a:r>
              <a:rPr lang="it-IT" sz="2400" dirty="0" err="1"/>
              <a:t>Nernst</a:t>
            </a:r>
            <a:endParaRPr lang="it-IT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/>
              <a:t>i potenziali standard</a:t>
            </a:r>
          </a:p>
          <a:p>
            <a:endParaRPr lang="it-IT" sz="1100" dirty="0"/>
          </a:p>
          <a:p>
            <a:r>
              <a:rPr lang="it-IT" sz="2000" b="1" dirty="0"/>
              <a:t>Domanda:</a:t>
            </a:r>
            <a:r>
              <a:rPr lang="it-IT" sz="2000" dirty="0"/>
              <a:t> Come possiamo sfruttare le conoscenze sulle pile per MISURARE concentrazioni di sostanze in soluzione?</a:t>
            </a:r>
          </a:p>
          <a:p>
            <a:r>
              <a:rPr lang="it-IT" sz="2000" b="1" dirty="0"/>
              <a:t>Risposta:</a:t>
            </a:r>
            <a:r>
              <a:rPr lang="it-IT" sz="2000" dirty="0"/>
              <a:t> Attraverso la </a:t>
            </a:r>
            <a:r>
              <a:rPr lang="it-IT" sz="2000" b="1" dirty="0"/>
              <a:t>POTENZIOMETRIA</a:t>
            </a:r>
            <a:r>
              <a:rPr lang="it-IT" sz="2000" dirty="0"/>
              <a:t> - una tecnica analitica che misura la differenza di potenziale (in </a:t>
            </a:r>
            <a:r>
              <a:rPr lang="it-IT" sz="2000" dirty="0" err="1"/>
              <a:t>mV</a:t>
            </a:r>
            <a:r>
              <a:rPr lang="it-IT" sz="2000" dirty="0"/>
              <a:t>) tra due elettrodi per determinare la concentrazione di una specie chimica.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D29F78-34E4-8AE4-AF79-AB9D4221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69" y="5077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INTRODUZIONE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B6C850-0718-F284-A98D-98545752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26" y="5499716"/>
            <a:ext cx="6763347" cy="12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981D6E-D2D9-6C52-4C79-70B79BEC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1079499"/>
          </a:xfrm>
        </p:spPr>
        <p:txBody>
          <a:bodyPr>
            <a:normAutofit/>
          </a:bodyPr>
          <a:lstStyle/>
          <a:p>
            <a:r>
              <a:rPr lang="it-IT" sz="4000" dirty="0"/>
              <a:t>DUE ELETTRODI IDENTICI</a:t>
            </a:r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DB32E30A-8BAA-FB9D-C74E-01BECE80D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77" t="1957" r="1324" b="1914"/>
          <a:stretch>
            <a:fillRect/>
          </a:stretch>
        </p:blipFill>
        <p:spPr>
          <a:xfrm>
            <a:off x="-23240" y="723900"/>
            <a:ext cx="12190305" cy="59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117A3-8D22-A7E1-56C7-455C5382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45" y="160700"/>
            <a:ext cx="10772775" cy="708165"/>
          </a:xfrm>
        </p:spPr>
        <p:txBody>
          <a:bodyPr>
            <a:normAutofit/>
          </a:bodyPr>
          <a:lstStyle/>
          <a:p>
            <a:r>
              <a:rPr lang="it-IT" sz="4000" dirty="0"/>
              <a:t>MODIFICA DELL'ELETTRODO: IL BULBO DI VETRO</a:t>
            </a:r>
          </a:p>
        </p:txBody>
      </p:sp>
      <p:pic>
        <p:nvPicPr>
          <p:cNvPr id="16" name="Segnaposto contenuto 15" descr="Immagine che contiene testo, schermata, software, design&#10;&#10;Il contenuto generato dall'IA potrebbe non essere corretto.">
            <a:extLst>
              <a:ext uri="{FF2B5EF4-FFF2-40B4-BE49-F238E27FC236}">
                <a16:creationId xmlns:a16="http://schemas.microsoft.com/office/drawing/2014/main" id="{D98CA201-D869-B754-A49A-DE0D89534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53"/>
          <a:stretch>
            <a:fillRect/>
          </a:stretch>
        </p:blipFill>
        <p:spPr>
          <a:xfrm>
            <a:off x="944634" y="868865"/>
            <a:ext cx="9841780" cy="582843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E6FDF94-C413-167C-6A32-FE26C4E8C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4" y="1931988"/>
            <a:ext cx="1830166" cy="23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F27B81-8559-876B-CA2B-6AB79CA1BBEF}"/>
              </a:ext>
            </a:extLst>
          </p:cNvPr>
          <p:cNvSpPr txBox="1"/>
          <p:nvPr/>
        </p:nvSpPr>
        <p:spPr>
          <a:xfrm>
            <a:off x="657225" y="499533"/>
            <a:ext cx="7115176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400" spc="-12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4C3670-B0F5-C941-5EB6-5FD12611CC80}"/>
              </a:ext>
            </a:extLst>
          </p:cNvPr>
          <p:cNvSpPr txBox="1"/>
          <p:nvPr/>
        </p:nvSpPr>
        <p:spPr>
          <a:xfrm>
            <a:off x="238126" y="1138687"/>
            <a:ext cx="3809999" cy="463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Immaginiamo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fare uno «zoom»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membrana,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sensibile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maneggiata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attenzione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Quando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immergiamo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bulbo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soluzione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 due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superfici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della membrana (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interna a pH = 7 ) 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esterna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idratano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formano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sotttile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gel.</a:t>
            </a:r>
          </a:p>
          <a:p>
            <a:pPr marL="342900" indent="-342900" defTabSz="914400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superfici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della membrana il pH è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normalmente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diverso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diversa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sarà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anche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capacità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degli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ioni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penetrare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entro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membrana,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spostano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ioni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DAB570-DE66-B32D-0808-537DADC4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31" r="11409" b="1"/>
          <a:stretch>
            <a:fillRect/>
          </a:stretch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  <p:pic>
        <p:nvPicPr>
          <p:cNvPr id="3" name="Immagine 2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642CB097-0190-157D-91A4-71366AFD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102" y="980733"/>
            <a:ext cx="3905795" cy="489653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279CE4CA-8439-9832-04FE-78BDA2DE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45" y="160700"/>
            <a:ext cx="10772775" cy="708165"/>
          </a:xfrm>
        </p:spPr>
        <p:txBody>
          <a:bodyPr>
            <a:normAutofit/>
          </a:bodyPr>
          <a:lstStyle/>
          <a:p>
            <a:r>
              <a:rPr lang="it-IT" sz="4000"/>
              <a:t>ZOOM SULLA MEMBRANA DI VETRO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15181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8D91B6B-0108-B663-54A1-75208C33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0"/>
            <a:ext cx="4636008" cy="11525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4000">
                <a:solidFill>
                  <a:srgbClr val="FFFFFF"/>
                </a:solidFill>
              </a:rPr>
              <a:t>ASIMMETRIA DI CARICA SULLA MEMBRANA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71460E-BF60-82EE-E73D-57444F25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82" t="-1589" r="-17184" b="1589"/>
          <a:stretch>
            <a:fillRect/>
          </a:stretch>
        </p:blipFill>
        <p:spPr>
          <a:xfrm>
            <a:off x="0" y="640080"/>
            <a:ext cx="9525740" cy="558810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924DAA-C423-F86F-624D-58AA5C86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049" y="1152525"/>
            <a:ext cx="4429125" cy="46253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ESEMPIO: SOLUZIONE ACIDA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500" dirty="0"/>
              <a:t>Se la membrana è immersa in una soluzione più acida (ad esempio pH = 3), ci saranno più ioni H⁺ nello strato esterno di gel rispetto allo strato interno.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500" b="1" dirty="0"/>
              <a:t>SUPERFICIE ESTERNA (pH = 3):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500" dirty="0"/>
              <a:t>- [H⁺] = 10⁻³ M → molti ioni H⁺ disponibili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500" dirty="0"/>
              <a:t>- Molti siti Si-OH formati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500" b="1" dirty="0"/>
              <a:t>Superficie più POSITIVA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it-IT" sz="1500" b="1" dirty="0"/>
              <a:t>SUPERFICIE INTERNA (pH = 7):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500" dirty="0"/>
              <a:t>- [H⁺] = 10⁻⁷ M → pochi ioni H⁺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500" dirty="0"/>
              <a:t>Molti siti Si-O⁻ rimangono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500" b="1" dirty="0"/>
              <a:t>Superficie più NEGATIVA</a:t>
            </a:r>
          </a:p>
          <a:p>
            <a:pPr marL="0" indent="0">
              <a:buNone/>
            </a:pPr>
            <a:endParaRPr lang="it-IT" sz="1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500" b="1" dirty="0"/>
              <a:t>ASIMMETRIA DI CARICA = POTENZIALE DI MEMBRANA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500" dirty="0"/>
              <a:t>La differenza di concentrazione di H⁺ tra le due superfici crea una </a:t>
            </a:r>
            <a:r>
              <a:rPr lang="it-IT" sz="1500" b="1" dirty="0"/>
              <a:t>differenza di potenziale</a:t>
            </a:r>
            <a:r>
              <a:rPr lang="it-IT" sz="1500" dirty="0"/>
              <a:t> elettrico misurabile. Questo potenziale </a:t>
            </a:r>
            <a:r>
              <a:rPr lang="it-IT" sz="1500" b="1" dirty="0"/>
              <a:t>è proporzionale alla differenza di pH</a:t>
            </a:r>
            <a:r>
              <a:rPr lang="it-IT" sz="1500" dirty="0"/>
              <a:t> tra interno ed esterno, permettendo di misurare il pH della soluzione</a:t>
            </a:r>
          </a:p>
        </p:txBody>
      </p:sp>
    </p:spTree>
    <p:extLst>
      <p:ext uri="{BB962C8B-B14F-4D97-AF65-F5344CB8AC3E}">
        <p14:creationId xmlns:p14="http://schemas.microsoft.com/office/powerpoint/2010/main" val="4257207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6C6EE7-78FA-2F2A-2C3E-D5511E50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1079500"/>
          </a:xfrm>
        </p:spPr>
        <p:txBody>
          <a:bodyPr>
            <a:normAutofit/>
          </a:bodyPr>
          <a:lstStyle/>
          <a:p>
            <a:r>
              <a:rPr lang="it-IT" sz="4000" dirty="0"/>
              <a:t>LA FORMULA DEL POTENZIALE DI MEMBRANA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631EFFF-8747-EB29-740D-685AB1AE8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129" y="789551"/>
            <a:ext cx="7846964" cy="60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6205A5D-AB08-6E05-61E2-20405954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920" y="1524000"/>
            <a:ext cx="3997440" cy="424814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9BC2CA2-85BF-E4F1-B8FD-D6343C9E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772775" cy="1085851"/>
          </a:xfrm>
        </p:spPr>
        <p:txBody>
          <a:bodyPr>
            <a:normAutofit/>
          </a:bodyPr>
          <a:lstStyle/>
          <a:p>
            <a:r>
              <a:rPr lang="it-IT" sz="4000" dirty="0"/>
              <a:t>L'ELETTRODO COMBINATO</a:t>
            </a:r>
          </a:p>
        </p:txBody>
      </p:sp>
      <p:pic>
        <p:nvPicPr>
          <p:cNvPr id="10" name="Segnaposto contenuto 9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2A1ED07B-8408-A582-84B4-A08909A8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41" y="2693988"/>
            <a:ext cx="7337179" cy="3198812"/>
          </a:xfrm>
          <a:prstGeom prst="rect">
            <a:avLst/>
          </a:prstGeom>
        </p:spPr>
      </p:pic>
      <p:pic>
        <p:nvPicPr>
          <p:cNvPr id="8" name="Immagine 7" descr="Immagine che contiene testo, schermata, Carattere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AE90B8F2-3FDA-CA35-90AC-02839E8CB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79" y="1367248"/>
            <a:ext cx="7416000" cy="14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4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4FE9B-3117-30BE-7BCD-DCD986AE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"/>
            <a:ext cx="10772775" cy="992038"/>
          </a:xfrm>
        </p:spPr>
        <p:txBody>
          <a:bodyPr>
            <a:normAutofit/>
          </a:bodyPr>
          <a:lstStyle/>
          <a:p>
            <a:r>
              <a:rPr lang="it-IT" sz="4000" dirty="0"/>
              <a:t>CONFRONTO: SEPARATI VS COMBINATO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F9483F8-AE57-1B23-8CA4-D681707C23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7186" y="992039"/>
            <a:ext cx="2098954" cy="3767137"/>
          </a:xfrm>
          <a:prstGeom prst="rect">
            <a:avLst/>
          </a:prstGeom>
        </p:spPr>
      </p:pic>
      <p:pic>
        <p:nvPicPr>
          <p:cNvPr id="12" name="Immagine 11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8183C7A7-42FE-99F5-6603-5C75F299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54"/>
          <a:stretch>
            <a:fillRect/>
          </a:stretch>
        </p:blipFill>
        <p:spPr>
          <a:xfrm>
            <a:off x="2261652" y="4768056"/>
            <a:ext cx="7668695" cy="2089943"/>
          </a:xfrm>
          <a:prstGeom prst="rect">
            <a:avLst/>
          </a:prstGeo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687D0614-4F9A-8DB9-2C62-8583FE64C1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19824" y="1000919"/>
            <a:ext cx="2856015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D29F28C-7074-0C62-B133-02FC4BA6A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600"/>
          <a:stretch>
            <a:fillRect/>
          </a:stretch>
        </p:blipFill>
        <p:spPr>
          <a:xfrm>
            <a:off x="257174" y="1497223"/>
            <a:ext cx="4107393" cy="386355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0CDB8B-A39F-CAEA-303E-843B18C5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0"/>
            <a:ext cx="10772775" cy="1080135"/>
          </a:xfrm>
        </p:spPr>
        <p:txBody>
          <a:bodyPr>
            <a:normAutofit/>
          </a:bodyPr>
          <a:lstStyle/>
          <a:p>
            <a:r>
              <a:rPr lang="it-IT" sz="4000" dirty="0"/>
              <a:t>PILA A CONCENTRAZIONE</a:t>
            </a:r>
          </a:p>
        </p:txBody>
      </p:sp>
      <p:pic>
        <p:nvPicPr>
          <p:cNvPr id="7" name="Segnaposto contenuto 6" descr="Immagine che contiene testo, schermata, Carattere, Pagina Web&#10;&#10;Il contenuto generato dall'IA potrebbe non essere corretto.">
            <a:extLst>
              <a:ext uri="{FF2B5EF4-FFF2-40B4-BE49-F238E27FC236}">
                <a16:creationId xmlns:a16="http://schemas.microsoft.com/office/drawing/2014/main" id="{635C783D-C6BA-F9E0-5076-A8AC7D478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886"/>
          <a:stretch>
            <a:fillRect/>
          </a:stretch>
        </p:blipFill>
        <p:spPr>
          <a:xfrm>
            <a:off x="4549336" y="749062"/>
            <a:ext cx="7385490" cy="53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1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1C592-D191-D34C-AB80-4EA5509A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772775" cy="1080135"/>
          </a:xfrm>
        </p:spPr>
        <p:txBody>
          <a:bodyPr>
            <a:normAutofit/>
          </a:bodyPr>
          <a:lstStyle/>
          <a:p>
            <a:r>
              <a:rPr lang="it-IT" sz="4000" dirty="0"/>
              <a:t>INTERFERENZA DEGLI IONI ALCALINI (Na⁺)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B3CFBC4-4354-DAC9-4518-1D74D3648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0909" y="757201"/>
            <a:ext cx="7061092" cy="5567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F6C40F-C638-C0AC-CC63-303F6E68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22" r="7939"/>
          <a:stretch>
            <a:fillRect/>
          </a:stretch>
        </p:blipFill>
        <p:spPr>
          <a:xfrm>
            <a:off x="110892" y="2222502"/>
            <a:ext cx="5137383" cy="28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77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INA TORNASOLE PH 1-11">
            <a:extLst>
              <a:ext uri="{FF2B5EF4-FFF2-40B4-BE49-F238E27FC236}">
                <a16:creationId xmlns:a16="http://schemas.microsoft.com/office/drawing/2014/main" id="{91F09C2D-A259-7D1E-FE37-98DBAC4D1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19500" r="20968" b="22166"/>
          <a:stretch>
            <a:fillRect/>
          </a:stretch>
        </p:blipFill>
        <p:spPr bwMode="auto">
          <a:xfrm>
            <a:off x="8612410" y="3809938"/>
            <a:ext cx="3146827" cy="29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598E8-36C6-43F3-0425-3AAF0D4E3E63}"/>
              </a:ext>
            </a:extLst>
          </p:cNvPr>
          <p:cNvSpPr txBox="1"/>
          <p:nvPr/>
        </p:nvSpPr>
        <p:spPr>
          <a:xfrm>
            <a:off x="657224" y="936711"/>
            <a:ext cx="2988265" cy="498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 SUL pHmetro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684159-5115-3DCC-258E-20CA573A87F6}"/>
              </a:ext>
            </a:extLst>
          </p:cNvPr>
          <p:cNvSpPr txBox="1"/>
          <p:nvPr/>
        </p:nvSpPr>
        <p:spPr>
          <a:xfrm>
            <a:off x="4614389" y="936711"/>
            <a:ext cx="6815992" cy="498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https://youtu.be/HbwKYxHnSds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0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16713-08AD-399B-1612-4CB967E6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0"/>
            <a:ext cx="10772775" cy="1658198"/>
          </a:xfrm>
        </p:spPr>
        <p:txBody>
          <a:bodyPr>
            <a:normAutofit/>
          </a:bodyPr>
          <a:lstStyle/>
          <a:p>
            <a:r>
              <a:rPr lang="it-IT" sz="4000"/>
              <a:t>PASSAGGIO DA PILE A ELETTRODI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76E3FE-258F-0AB9-D470-47603BB65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328632"/>
            <a:ext cx="11821865" cy="4770243"/>
          </a:xfrm>
        </p:spPr>
        <p:txBody>
          <a:bodyPr>
            <a:normAutofit/>
          </a:bodyPr>
          <a:lstStyle/>
          <a:p>
            <a:r>
              <a:rPr lang="it-IT" dirty="0"/>
              <a:t>La pila è costituita da 2 </a:t>
            </a:r>
            <a:r>
              <a:rPr lang="it-IT" dirty="0" err="1"/>
              <a:t>semicelle</a:t>
            </a:r>
            <a:r>
              <a:rPr lang="it-IT" dirty="0"/>
              <a:t> (</a:t>
            </a:r>
            <a:r>
              <a:rPr lang="it-IT" b="1" dirty="0"/>
              <a:t>ELETTRODI</a:t>
            </a:r>
            <a:r>
              <a:rPr lang="it-IT" dirty="0"/>
              <a:t>)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/>
              <a:t>Se una di queste 2 </a:t>
            </a:r>
            <a:r>
              <a:rPr lang="it-IT" dirty="0" err="1"/>
              <a:t>semicelle</a:t>
            </a:r>
            <a:r>
              <a:rPr lang="it-IT" dirty="0"/>
              <a:t> ha un E fisso e costante, la </a:t>
            </a:r>
            <a:r>
              <a:rPr lang="it-IT" dirty="0" err="1"/>
              <a:t>f.e.m</a:t>
            </a:r>
            <a:r>
              <a:rPr lang="it-IT" dirty="0"/>
              <a:t> (in V) che misuriamo dipenderebbe solo dall'altra </a:t>
            </a:r>
            <a:r>
              <a:rPr lang="it-IT" dirty="0" err="1"/>
              <a:t>semicella</a:t>
            </a:r>
            <a:r>
              <a:rPr lang="it-IT" dirty="0"/>
              <a:t>.</a:t>
            </a:r>
          </a:p>
          <a:p>
            <a:endParaRPr lang="it-IT" b="1" dirty="0"/>
          </a:p>
          <a:p>
            <a:endParaRPr lang="it-IT" dirty="0"/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4" name="Immagine 13" descr="Immagine che contiene testo, schermata, diagramma, design&#10;&#10;Il contenuto generato dall'IA potrebbe non essere corretto.">
            <a:extLst>
              <a:ext uri="{FF2B5EF4-FFF2-40B4-BE49-F238E27FC236}">
                <a16:creationId xmlns:a16="http://schemas.microsoft.com/office/drawing/2014/main" id="{EB414494-6506-5AE1-8E6F-10931B2354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361"/>
          <a:stretch>
            <a:fillRect/>
          </a:stretch>
        </p:blipFill>
        <p:spPr>
          <a:xfrm>
            <a:off x="7267575" y="2549481"/>
            <a:ext cx="4784601" cy="3458058"/>
          </a:xfrm>
          <a:prstGeom prst="rect">
            <a:avLst/>
          </a:prstGeom>
        </p:spPr>
      </p:pic>
      <p:pic>
        <p:nvPicPr>
          <p:cNvPr id="12" name="Immagine 11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B7AE705E-7F91-C115-57C1-9E87D34DF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2802135"/>
            <a:ext cx="6848776" cy="27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6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8840F8-1648-301E-864B-B4B1D692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175683"/>
            <a:ext cx="3401568" cy="1224492"/>
          </a:xfrm>
        </p:spPr>
        <p:txBody>
          <a:bodyPr anchor="b">
            <a:normAutofit/>
          </a:bodyPr>
          <a:lstStyle/>
          <a:p>
            <a:pPr algn="ctr"/>
            <a:r>
              <a:rPr lang="it-IT" sz="3700" dirty="0">
                <a:solidFill>
                  <a:srgbClr val="FFFFFF"/>
                </a:solidFill>
              </a:rPr>
              <a:t>ELETTRODI NELLA POTENZIOMETRIA</a:t>
            </a:r>
          </a:p>
        </p:txBody>
      </p:sp>
      <p:pic>
        <p:nvPicPr>
          <p:cNvPr id="10" name="Immagine 9" descr="Immagine che contiene testo, schermata, Carattere, modello&#10;&#10;Il contenuto generato dall'IA potrebbe non essere corretto.">
            <a:extLst>
              <a:ext uri="{FF2B5EF4-FFF2-40B4-BE49-F238E27FC236}">
                <a16:creationId xmlns:a16="http://schemas.microsoft.com/office/drawing/2014/main" id="{EF37DA7F-B50C-0EC4-926B-CDD026CAB9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553"/>
          <a:stretch>
            <a:fillRect/>
          </a:stretch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AD955E-F3F2-24BC-6620-C9F5E645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268" y="1575858"/>
            <a:ext cx="4253183" cy="501544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 realtà nell'analisi potenziometrica gli elettrodi saranno </a:t>
            </a:r>
            <a:r>
              <a:rPr lang="it-IT"/>
              <a:t>indubbiamente diversi </a:t>
            </a:r>
            <a:r>
              <a:rPr lang="it-IT" dirty="0"/>
              <a:t>dalle </a:t>
            </a:r>
            <a:r>
              <a:rPr lang="it-IT" dirty="0" err="1"/>
              <a:t>semicelle</a:t>
            </a:r>
            <a:r>
              <a:rPr lang="it-IT" dirty="0"/>
              <a:t>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b="1" dirty="0"/>
              <a:t>Avverranno sempre delle reazioni di </a:t>
            </a:r>
            <a:r>
              <a:rPr lang="it-IT" b="1" dirty="0" err="1"/>
              <a:t>semicella</a:t>
            </a:r>
            <a:r>
              <a:rPr lang="it-IT" b="1" dirty="0"/>
              <a:t> e queste sono reazioni REDOX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b="1" dirty="0"/>
              <a:t> Si stabiliranno comunque dei potenziali</a:t>
            </a:r>
          </a:p>
          <a:p>
            <a:pPr algn="ctr"/>
            <a:r>
              <a:rPr lang="it-IT" dirty="0"/>
              <a:t>IN QUESTO NUOVO "RIARRANGIAMENTO" LE SEMICELLE SI CHIAMANO ELETTRODI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02850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7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AC228E69-76AE-F7B3-7DBC-1C96C4B8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100" dirty="0">
                <a:solidFill>
                  <a:srgbClr val="FFFFFF"/>
                </a:solidFill>
              </a:rPr>
              <a:t>DEFINIZIONI ELETTRODI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egnaposto contenuto 16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06E78DFF-D7A8-13F4-EF93-F456D7EC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08" y="163901"/>
            <a:ext cx="6301639" cy="65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8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2364CD-ED57-B0D8-D28A-EF5C6AA3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653" y="2242069"/>
            <a:ext cx="4221372" cy="1920240"/>
          </a:xfrm>
        </p:spPr>
        <p:txBody>
          <a:bodyPr anchor="b">
            <a:noAutofit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SCHEMA GENERALE ANALISI POTENZIOMETRICA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2119212-364B-140C-4537-F0688261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" r="415" b="2"/>
          <a:stretch>
            <a:fillRect/>
          </a:stretch>
        </p:blipFill>
        <p:spPr>
          <a:xfrm>
            <a:off x="180974" y="125617"/>
            <a:ext cx="7138139" cy="6094095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F8D99A8-3B45-8C12-A120-32C0A269B2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342F1C-66B8-E41B-4E3F-6414669F64DA}"/>
              </a:ext>
            </a:extLst>
          </p:cNvPr>
          <p:cNvSpPr txBox="1"/>
          <p:nvPr/>
        </p:nvSpPr>
        <p:spPr>
          <a:xfrm>
            <a:off x="267419" y="6147608"/>
            <a:ext cx="705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Nota: L'elettrodo di misura è in equilibrio con la soluzione, l'elettrodo di riferimento ha potenziale fisso.</a:t>
            </a:r>
          </a:p>
        </p:txBody>
      </p:sp>
    </p:spTree>
    <p:extLst>
      <p:ext uri="{BB962C8B-B14F-4D97-AF65-F5344CB8AC3E}">
        <p14:creationId xmlns:p14="http://schemas.microsoft.com/office/powerpoint/2010/main" val="74955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85F735-FFEA-208B-FDFD-351AC062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pPr algn="ctr"/>
            <a:r>
              <a:rPr lang="it-IT" sz="3400" dirty="0">
                <a:solidFill>
                  <a:srgbClr val="FFFFFF"/>
                </a:solidFill>
              </a:rPr>
              <a:t>SCHEMA COMPLETO SISTEMA POTENZIOMETRICO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E4DF8E-5577-0919-9F6A-AFDF16F8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" t="-4" r="46007" b="5"/>
          <a:stretch>
            <a:fillRect/>
          </a:stretch>
        </p:blipFill>
        <p:spPr>
          <a:xfrm>
            <a:off x="0" y="1078230"/>
            <a:ext cx="7496360" cy="513778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F923DD-78CD-A2AA-8AFC-6769538BC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993" y="2717320"/>
            <a:ext cx="4636008" cy="4140679"/>
          </a:xfrm>
        </p:spPr>
        <p:txBody>
          <a:bodyPr>
            <a:normAutofit/>
          </a:bodyPr>
          <a:lstStyle/>
          <a:p>
            <a:r>
              <a:rPr lang="it-IT" sz="1800" dirty="0"/>
              <a:t>Nell'immagine è rappresentato un sistema potenziometrico completo.</a:t>
            </a:r>
          </a:p>
          <a:p>
            <a:r>
              <a:rPr lang="it-IT" sz="1800" dirty="0"/>
              <a:t>Componenti visibili: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Elettrodo di riferimento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Elettrodo di misura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Ponte salino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 err="1"/>
              <a:t>Millivoltmetro</a:t>
            </a:r>
            <a:r>
              <a:rPr lang="it-IT" sz="1800" dirty="0"/>
              <a:t> digitale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Soluzione in analisi</a:t>
            </a:r>
          </a:p>
          <a:p>
            <a:r>
              <a:rPr lang="it-IT" sz="1800" dirty="0"/>
              <a:t>La misura del potenziale (in </a:t>
            </a:r>
            <a:r>
              <a:rPr lang="it-IT" sz="1800" dirty="0" err="1"/>
              <a:t>mV</a:t>
            </a:r>
            <a:r>
              <a:rPr lang="it-IT" sz="1800" dirty="0"/>
              <a:t>) permette di risalire alla concentrazione dell'analita attraverso l'equazione di </a:t>
            </a:r>
            <a:r>
              <a:rPr lang="it-IT" sz="1800" dirty="0" err="1"/>
              <a:t>Nernst</a:t>
            </a:r>
            <a:r>
              <a:rPr lang="it-IT" sz="1800" dirty="0"/>
              <a:t>.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4039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E980E-B2E7-396F-6073-87EC4B4E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4" y="1"/>
            <a:ext cx="8731414" cy="1250830"/>
          </a:xfrm>
        </p:spPr>
        <p:txBody>
          <a:bodyPr>
            <a:normAutofit/>
          </a:bodyPr>
          <a:lstStyle/>
          <a:p>
            <a:r>
              <a:rPr lang="it-IT" sz="4000" dirty="0"/>
              <a:t>INTRODUZIONE ELETTRODI DI RIFERIMENTO</a:t>
            </a:r>
          </a:p>
        </p:txBody>
      </p:sp>
      <p:pic>
        <p:nvPicPr>
          <p:cNvPr id="11" name="Segnaposto contenuto 10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C622CEE0-55C7-D6D0-192A-38293670C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03" y="890828"/>
            <a:ext cx="8731415" cy="4846636"/>
          </a:xfrm>
          <a:prstGeom prst="rect">
            <a:avLst/>
          </a:prstGeom>
        </p:spPr>
      </p:pic>
      <p:pic>
        <p:nvPicPr>
          <p:cNvPr id="13" name="Immagine 12" descr="Immagine che contiene testo, schermata, Carattere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12543ACC-2AE9-5521-8F26-94A9318F3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2" y="5091746"/>
            <a:ext cx="8580523" cy="153654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D166B05-3D42-D22E-733F-11B95A4B3DF0}"/>
              </a:ext>
            </a:extLst>
          </p:cNvPr>
          <p:cNvSpPr txBox="1"/>
          <p:nvPr/>
        </p:nvSpPr>
        <p:spPr>
          <a:xfrm>
            <a:off x="8734425" y="1421320"/>
            <a:ext cx="3457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Perché ci serve un elettrodo di riferimento?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Per misurare un potenziale abbiamo bisogno di un punto di riferimento stabile e costante, proprio come serve uno zero per misurare le temperature.</a:t>
            </a:r>
          </a:p>
        </p:txBody>
      </p:sp>
    </p:spTree>
    <p:extLst>
      <p:ext uri="{BB962C8B-B14F-4D97-AF65-F5344CB8AC3E}">
        <p14:creationId xmlns:p14="http://schemas.microsoft.com/office/powerpoint/2010/main" val="236668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FF493B9-91B2-BBE1-78A3-2FF093EF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52" t="56393" r="1093"/>
          <a:stretch>
            <a:fillRect/>
          </a:stretch>
        </p:blipFill>
        <p:spPr>
          <a:xfrm>
            <a:off x="6096000" y="2121694"/>
            <a:ext cx="5664331" cy="244983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94B490-8728-1F88-91C5-652F629C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829"/>
          <a:stretch>
            <a:fillRect/>
          </a:stretch>
        </p:blipFill>
        <p:spPr>
          <a:xfrm>
            <a:off x="1718839" y="933486"/>
            <a:ext cx="4129511" cy="44590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F97932F-AFC8-BC44-1123-D04A77DF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0" y="68212"/>
            <a:ext cx="10772775" cy="1011923"/>
          </a:xfrm>
        </p:spPr>
        <p:txBody>
          <a:bodyPr>
            <a:normAutofit/>
          </a:bodyPr>
          <a:lstStyle/>
          <a:p>
            <a:r>
              <a:rPr lang="it-IT" sz="4000" dirty="0"/>
              <a:t>ELETTRODO STANDARD A IDROGENO (SHE)</a:t>
            </a:r>
            <a:br>
              <a:rPr lang="it-IT" sz="4000" dirty="0"/>
            </a:br>
            <a:r>
              <a:rPr lang="it-IT" sz="2200" dirty="0"/>
              <a:t>Standard </a:t>
            </a:r>
            <a:r>
              <a:rPr lang="it-IT" sz="2200" dirty="0" err="1"/>
              <a:t>Hydrogen</a:t>
            </a:r>
            <a:r>
              <a:rPr lang="it-IT" sz="2200" dirty="0"/>
              <a:t> </a:t>
            </a:r>
            <a:r>
              <a:rPr lang="it-IT" sz="2200" dirty="0" err="1"/>
              <a:t>Electrode</a:t>
            </a:r>
            <a:r>
              <a:rPr lang="it-IT" sz="2200" dirty="0"/>
              <a:t> - Il riferimento universale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A321E4-E6D7-083F-ABD3-E2811938B48F}"/>
              </a:ext>
            </a:extLst>
          </p:cNvPr>
          <p:cNvSpPr txBox="1"/>
          <p:nvPr/>
        </p:nvSpPr>
        <p:spPr>
          <a:xfrm>
            <a:off x="1902691" y="5392489"/>
            <a:ext cx="38330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Caratteristiche:</a:t>
            </a:r>
            <a:endParaRPr lang="it-IT" sz="1400" dirty="0"/>
          </a:p>
          <a:p>
            <a:r>
              <a:rPr lang="it-IT" sz="1400" dirty="0"/>
              <a:t>E° = 0,00 V per convenzione</a:t>
            </a:r>
          </a:p>
          <a:p>
            <a:r>
              <a:rPr lang="it-IT" sz="1400" dirty="0"/>
              <a:t>Elettrodo di platino platinato</a:t>
            </a:r>
          </a:p>
          <a:p>
            <a:r>
              <a:rPr lang="it-IT" sz="1400" dirty="0"/>
              <a:t>H₂ gassoso a 1 bar</a:t>
            </a:r>
          </a:p>
          <a:p>
            <a:r>
              <a:rPr lang="it-IT" sz="1400" dirty="0"/>
              <a:t>Soluzione con [H⁺] = 1,00 M</a:t>
            </a:r>
          </a:p>
          <a:p>
            <a:r>
              <a:rPr lang="it-IT" sz="1400" dirty="0"/>
              <a:t>Temperatura: 25°C (298 K)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7544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965</TotalTime>
  <Words>822</Words>
  <Application>Microsoft Office PowerPoint</Application>
  <PresentationFormat>Widescreen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 Light</vt:lpstr>
      <vt:lpstr>Times New Roman</vt:lpstr>
      <vt:lpstr>Wingdings</vt:lpstr>
      <vt:lpstr>Metropolitano</vt:lpstr>
      <vt:lpstr>LA POTENZIOMETRIA</vt:lpstr>
      <vt:lpstr>INTRODUZIONE</vt:lpstr>
      <vt:lpstr>PASSAGGIO DA PILE A ELETTRODI</vt:lpstr>
      <vt:lpstr>ELETTRODI NELLA POTENZIOMETRIA</vt:lpstr>
      <vt:lpstr>DEFINIZIONI ELETTRODI</vt:lpstr>
      <vt:lpstr>SCHEMA GENERALE ANALISI POTENZIOMETRICA</vt:lpstr>
      <vt:lpstr>SCHEMA COMPLETO SISTEMA POTENZIOMETRICO</vt:lpstr>
      <vt:lpstr>INTRODUZIONE ELETTRODI DI RIFERIMENTO</vt:lpstr>
      <vt:lpstr>ELETTRODO STANDARD A IDROGENO (SHE) Standard Hydrogen Electrode - Il riferimento universale</vt:lpstr>
      <vt:lpstr>FUNZIONAMENTO ELETTRODO SHE</vt:lpstr>
      <vt:lpstr>Domande</vt:lpstr>
      <vt:lpstr>Presentazione standard di PowerPoint</vt:lpstr>
      <vt:lpstr>ELETTRODI DI RIFERIMENTO</vt:lpstr>
      <vt:lpstr>ELETTRODO AD Ag/AgCl </vt:lpstr>
      <vt:lpstr>ELETTRODO AD Ag/AgCl </vt:lpstr>
      <vt:lpstr>STABILITÀ DEL POTENZIALE</vt:lpstr>
      <vt:lpstr>ELETTRODI DI MISURA</vt:lpstr>
      <vt:lpstr>ELETTRODI DI MISURA</vt:lpstr>
      <vt:lpstr>ELETTRODO A VETRO PER LA MISURA DEL pH</vt:lpstr>
      <vt:lpstr>DUE ELETTRODI IDENTICI</vt:lpstr>
      <vt:lpstr>MODIFICA DELL'ELETTRODO: IL BULBO DI VETRO</vt:lpstr>
      <vt:lpstr>ZOOM SULLA MEMBRANA DI VETRO</vt:lpstr>
      <vt:lpstr>ASIMMETRIA DI CARICA SULLA MEMBRANA</vt:lpstr>
      <vt:lpstr>LA FORMULA DEL POTENZIALE DI MEMBRANA</vt:lpstr>
      <vt:lpstr>L'ELETTRODO COMBINATO</vt:lpstr>
      <vt:lpstr>CONFRONTO: SEPARATI VS COMBINATO</vt:lpstr>
      <vt:lpstr>PILA A CONCENTRAZIONE</vt:lpstr>
      <vt:lpstr>INTERFERENZA DEGLI IONI ALCALINI (Na⁺)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Campagna</dc:creator>
  <cp:lastModifiedBy>Mauro Gagliardi</cp:lastModifiedBy>
  <cp:revision>32</cp:revision>
  <dcterms:created xsi:type="dcterms:W3CDTF">2022-05-01T19:00:17Z</dcterms:created>
  <dcterms:modified xsi:type="dcterms:W3CDTF">2026-02-01T19:17:38Z</dcterms:modified>
</cp:coreProperties>
</file>