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6BA87-F3B1-499B-B865-5C8FE2C94A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77A57C-0C34-426F-B831-175240A47FB3}">
      <dgm:prSet custT="1"/>
      <dgm:spPr/>
      <dgm:t>
        <a:bodyPr/>
        <a:lstStyle/>
        <a:p>
          <a:r>
            <a:rPr lang="it-IT" sz="2000" dirty="0"/>
            <a:t>Indica la concentrazione di sali di calcio (Ca²⁺) e magnesio (Mg²⁺) disciolti nell'acqua</a:t>
          </a:r>
          <a:endParaRPr lang="en-US" sz="2000" dirty="0"/>
        </a:p>
      </dgm:t>
    </dgm:pt>
    <dgm:pt modelId="{C68F8EF7-A377-4380-A277-114640917DCD}" type="parTrans" cxnId="{4835DDB8-3FAF-43B7-B45E-CA6DD3D4FE19}">
      <dgm:prSet/>
      <dgm:spPr/>
      <dgm:t>
        <a:bodyPr/>
        <a:lstStyle/>
        <a:p>
          <a:endParaRPr lang="en-US"/>
        </a:p>
      </dgm:t>
    </dgm:pt>
    <dgm:pt modelId="{61894C2A-2FA3-4FCE-A666-DD05D00CABE5}" type="sibTrans" cxnId="{4835DDB8-3FAF-43B7-B45E-CA6DD3D4FE19}">
      <dgm:prSet/>
      <dgm:spPr/>
      <dgm:t>
        <a:bodyPr/>
        <a:lstStyle/>
        <a:p>
          <a:endParaRPr lang="en-US"/>
        </a:p>
      </dgm:t>
    </dgm:pt>
    <dgm:pt modelId="{7468FA1B-7487-4FD7-AB15-5BD7835234F2}">
      <dgm:prSet custT="1"/>
      <dgm:spPr/>
      <dgm:t>
        <a:bodyPr/>
        <a:lstStyle/>
        <a:p>
          <a:r>
            <a:rPr lang="it-IT" sz="2000" dirty="0"/>
            <a:t>Si misura in </a:t>
          </a:r>
          <a:r>
            <a:rPr lang="it-IT" sz="2000" b="1" dirty="0"/>
            <a:t>gradi francesi (°F)</a:t>
          </a:r>
          <a:r>
            <a:rPr lang="it-IT" sz="2000" dirty="0"/>
            <a:t>: 1°F = 10 mg/L di </a:t>
          </a:r>
          <a:r>
            <a:rPr lang="it-IT" sz="2000" dirty="0" err="1"/>
            <a:t>CaCO</a:t>
          </a:r>
          <a:r>
            <a:rPr lang="it-IT" sz="2000" dirty="0"/>
            <a:t>₃ equivalente</a:t>
          </a:r>
          <a:endParaRPr lang="en-US" sz="2000" dirty="0"/>
        </a:p>
      </dgm:t>
    </dgm:pt>
    <dgm:pt modelId="{F7594291-7447-4957-9191-08DD7C406B86}" type="parTrans" cxnId="{7F3ECABB-F594-4809-B1E4-A9E769364373}">
      <dgm:prSet/>
      <dgm:spPr/>
      <dgm:t>
        <a:bodyPr/>
        <a:lstStyle/>
        <a:p>
          <a:endParaRPr lang="en-US"/>
        </a:p>
      </dgm:t>
    </dgm:pt>
    <dgm:pt modelId="{E3682E3C-BD98-4251-A041-FF1CD91903EC}" type="sibTrans" cxnId="{7F3ECABB-F594-4809-B1E4-A9E769364373}">
      <dgm:prSet/>
      <dgm:spPr/>
      <dgm:t>
        <a:bodyPr/>
        <a:lstStyle/>
        <a:p>
          <a:endParaRPr lang="en-US"/>
        </a:p>
      </dgm:t>
    </dgm:pt>
    <dgm:pt modelId="{4DF945C3-8A77-4A39-BA69-D749D39DA59A}">
      <dgm:prSet/>
      <dgm:spPr/>
      <dgm:t>
        <a:bodyPr/>
        <a:lstStyle/>
        <a:p>
          <a:r>
            <a:rPr lang="it-IT" dirty="0"/>
            <a:t>Classificazione: </a:t>
          </a:r>
        </a:p>
        <a:p>
          <a:r>
            <a:rPr lang="it-IT" dirty="0"/>
            <a:t>&lt; 15°F → acqua dolce</a:t>
          </a:r>
          <a:endParaRPr lang="en-US" dirty="0"/>
        </a:p>
        <a:p>
          <a:r>
            <a:rPr lang="it-IT" dirty="0"/>
            <a:t>15–30°F → acqua mediamente dura</a:t>
          </a:r>
          <a:endParaRPr lang="en-US" dirty="0"/>
        </a:p>
        <a:p>
          <a:r>
            <a:rPr lang="it-IT" dirty="0"/>
            <a:t>&gt; 30°F → acqua dura</a:t>
          </a:r>
          <a:endParaRPr lang="en-US" dirty="0"/>
        </a:p>
      </dgm:t>
    </dgm:pt>
    <dgm:pt modelId="{CBB6ED42-7E06-45E1-8FAB-04EED8617232}" type="parTrans" cxnId="{4C7493F0-C6FD-4561-B493-91B816E5F430}">
      <dgm:prSet/>
      <dgm:spPr/>
      <dgm:t>
        <a:bodyPr/>
        <a:lstStyle/>
        <a:p>
          <a:endParaRPr lang="en-US"/>
        </a:p>
      </dgm:t>
    </dgm:pt>
    <dgm:pt modelId="{7BF6AC29-C278-4189-9F18-735FFCE724C7}" type="sibTrans" cxnId="{4C7493F0-C6FD-4561-B493-91B816E5F430}">
      <dgm:prSet/>
      <dgm:spPr/>
      <dgm:t>
        <a:bodyPr/>
        <a:lstStyle/>
        <a:p>
          <a:endParaRPr lang="en-US"/>
        </a:p>
      </dgm:t>
    </dgm:pt>
    <dgm:pt modelId="{1A378086-C257-4A3A-B7F4-B1A3CB87DE66}">
      <dgm:prSet/>
      <dgm:spPr/>
      <dgm:t>
        <a:bodyPr/>
        <a:lstStyle/>
        <a:p>
          <a:endParaRPr lang="en-US" dirty="0"/>
        </a:p>
      </dgm:t>
    </dgm:pt>
    <dgm:pt modelId="{25197B9B-F6F0-4D84-9681-2EC85E4AFD36}" type="parTrans" cxnId="{F09E3B58-62B9-4930-ADAD-F942562AB888}">
      <dgm:prSet/>
      <dgm:spPr/>
      <dgm:t>
        <a:bodyPr/>
        <a:lstStyle/>
        <a:p>
          <a:endParaRPr lang="en-US"/>
        </a:p>
      </dgm:t>
    </dgm:pt>
    <dgm:pt modelId="{BB4BBD2E-15C3-4CF5-96A2-2315EC8E5756}" type="sibTrans" cxnId="{F09E3B58-62B9-4930-ADAD-F942562AB888}">
      <dgm:prSet/>
      <dgm:spPr/>
      <dgm:t>
        <a:bodyPr/>
        <a:lstStyle/>
        <a:p>
          <a:endParaRPr lang="en-US"/>
        </a:p>
      </dgm:t>
    </dgm:pt>
    <dgm:pt modelId="{10A70BCE-57D8-4A89-980C-5E988F8B0F52}" type="pres">
      <dgm:prSet presAssocID="{E606BA87-F3B1-499B-B865-5C8FE2C94AB1}" presName="linear" presStyleCnt="0">
        <dgm:presLayoutVars>
          <dgm:animLvl val="lvl"/>
          <dgm:resizeHandles val="exact"/>
        </dgm:presLayoutVars>
      </dgm:prSet>
      <dgm:spPr/>
    </dgm:pt>
    <dgm:pt modelId="{22677A8C-309E-4DF8-AC32-7E806BBC843C}" type="pres">
      <dgm:prSet presAssocID="{6777A57C-0C34-426F-B831-175240A47F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34A558-B309-4BA8-B514-87D0248C43C7}" type="pres">
      <dgm:prSet presAssocID="{61894C2A-2FA3-4FCE-A666-DD05D00CABE5}" presName="spacer" presStyleCnt="0"/>
      <dgm:spPr/>
    </dgm:pt>
    <dgm:pt modelId="{AEECA826-F37F-493A-BCCD-CE8915080BFE}" type="pres">
      <dgm:prSet presAssocID="{7468FA1B-7487-4FD7-AB15-5BD7835234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BA0F8F-2CA8-4F86-9B7A-17B720FFFD2E}" type="pres">
      <dgm:prSet presAssocID="{E3682E3C-BD98-4251-A041-FF1CD91903EC}" presName="spacer" presStyleCnt="0"/>
      <dgm:spPr/>
    </dgm:pt>
    <dgm:pt modelId="{773697EE-610E-4600-97FE-AEFBCB234605}" type="pres">
      <dgm:prSet presAssocID="{4DF945C3-8A77-4A39-BA69-D749D39DA5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D4BB84-B737-4F86-B811-BC58C83BFF58}" type="pres">
      <dgm:prSet presAssocID="{4DF945C3-8A77-4A39-BA69-D749D39DA5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78DA0C-AF1E-4B1D-BA92-1FEB6F3B3386}" type="presOf" srcId="{1A378086-C257-4A3A-B7F4-B1A3CB87DE66}" destId="{48D4BB84-B737-4F86-B811-BC58C83BFF58}" srcOrd="0" destOrd="0" presId="urn:microsoft.com/office/officeart/2005/8/layout/vList2"/>
    <dgm:cxn modelId="{B8A6422A-2936-4EAE-B62A-1CD9BBB21DEA}" type="presOf" srcId="{7468FA1B-7487-4FD7-AB15-5BD7835234F2}" destId="{AEECA826-F37F-493A-BCCD-CE8915080BFE}" srcOrd="0" destOrd="0" presId="urn:microsoft.com/office/officeart/2005/8/layout/vList2"/>
    <dgm:cxn modelId="{F09E3B58-62B9-4930-ADAD-F942562AB888}" srcId="{4DF945C3-8A77-4A39-BA69-D749D39DA59A}" destId="{1A378086-C257-4A3A-B7F4-B1A3CB87DE66}" srcOrd="0" destOrd="0" parTransId="{25197B9B-F6F0-4D84-9681-2EC85E4AFD36}" sibTransId="{BB4BBD2E-15C3-4CF5-96A2-2315EC8E5756}"/>
    <dgm:cxn modelId="{5C7735AF-AB61-4C54-9A83-C90FC4545B35}" type="presOf" srcId="{E606BA87-F3B1-499B-B865-5C8FE2C94AB1}" destId="{10A70BCE-57D8-4A89-980C-5E988F8B0F52}" srcOrd="0" destOrd="0" presId="urn:microsoft.com/office/officeart/2005/8/layout/vList2"/>
    <dgm:cxn modelId="{4835DDB8-3FAF-43B7-B45E-CA6DD3D4FE19}" srcId="{E606BA87-F3B1-499B-B865-5C8FE2C94AB1}" destId="{6777A57C-0C34-426F-B831-175240A47FB3}" srcOrd="0" destOrd="0" parTransId="{C68F8EF7-A377-4380-A277-114640917DCD}" sibTransId="{61894C2A-2FA3-4FCE-A666-DD05D00CABE5}"/>
    <dgm:cxn modelId="{34A277B9-E7C6-4B63-AD8D-BC885D3F4B1E}" type="presOf" srcId="{4DF945C3-8A77-4A39-BA69-D749D39DA59A}" destId="{773697EE-610E-4600-97FE-AEFBCB234605}" srcOrd="0" destOrd="0" presId="urn:microsoft.com/office/officeart/2005/8/layout/vList2"/>
    <dgm:cxn modelId="{7F3ECABB-F594-4809-B1E4-A9E769364373}" srcId="{E606BA87-F3B1-499B-B865-5C8FE2C94AB1}" destId="{7468FA1B-7487-4FD7-AB15-5BD7835234F2}" srcOrd="1" destOrd="0" parTransId="{F7594291-7447-4957-9191-08DD7C406B86}" sibTransId="{E3682E3C-BD98-4251-A041-FF1CD91903EC}"/>
    <dgm:cxn modelId="{7B1887D3-F180-437A-94E7-D1B004186E48}" type="presOf" srcId="{6777A57C-0C34-426F-B831-175240A47FB3}" destId="{22677A8C-309E-4DF8-AC32-7E806BBC843C}" srcOrd="0" destOrd="0" presId="urn:microsoft.com/office/officeart/2005/8/layout/vList2"/>
    <dgm:cxn modelId="{4C7493F0-C6FD-4561-B493-91B816E5F430}" srcId="{E606BA87-F3B1-499B-B865-5C8FE2C94AB1}" destId="{4DF945C3-8A77-4A39-BA69-D749D39DA59A}" srcOrd="2" destOrd="0" parTransId="{CBB6ED42-7E06-45E1-8FAB-04EED8617232}" sibTransId="{7BF6AC29-C278-4189-9F18-735FFCE724C7}"/>
    <dgm:cxn modelId="{16478BB3-CE07-4B82-A4EB-BA2FB568F4BB}" type="presParOf" srcId="{10A70BCE-57D8-4A89-980C-5E988F8B0F52}" destId="{22677A8C-309E-4DF8-AC32-7E806BBC843C}" srcOrd="0" destOrd="0" presId="urn:microsoft.com/office/officeart/2005/8/layout/vList2"/>
    <dgm:cxn modelId="{F74968A2-E115-47E2-881F-8311CC523F69}" type="presParOf" srcId="{10A70BCE-57D8-4A89-980C-5E988F8B0F52}" destId="{3E34A558-B309-4BA8-B514-87D0248C43C7}" srcOrd="1" destOrd="0" presId="urn:microsoft.com/office/officeart/2005/8/layout/vList2"/>
    <dgm:cxn modelId="{0B2BD742-DEFF-4681-B191-5EB1BFC94BB1}" type="presParOf" srcId="{10A70BCE-57D8-4A89-980C-5E988F8B0F52}" destId="{AEECA826-F37F-493A-BCCD-CE8915080BFE}" srcOrd="2" destOrd="0" presId="urn:microsoft.com/office/officeart/2005/8/layout/vList2"/>
    <dgm:cxn modelId="{0655AA41-8B55-4F58-9609-94F272524CCF}" type="presParOf" srcId="{10A70BCE-57D8-4A89-980C-5E988F8B0F52}" destId="{C6BA0F8F-2CA8-4F86-9B7A-17B720FFFD2E}" srcOrd="3" destOrd="0" presId="urn:microsoft.com/office/officeart/2005/8/layout/vList2"/>
    <dgm:cxn modelId="{A3D3EF73-7923-43CD-B6FB-FAE56DFF6E49}" type="presParOf" srcId="{10A70BCE-57D8-4A89-980C-5E988F8B0F52}" destId="{773697EE-610E-4600-97FE-AEFBCB234605}" srcOrd="4" destOrd="0" presId="urn:microsoft.com/office/officeart/2005/8/layout/vList2"/>
    <dgm:cxn modelId="{F449CAF1-658C-4495-9CE4-EAE9074DE0FB}" type="presParOf" srcId="{10A70BCE-57D8-4A89-980C-5E988F8B0F52}" destId="{48D4BB84-B737-4F86-B811-BC58C83BFF5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4A624E-4EC7-49C5-9461-E0D07BE7764A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83598F-813F-4703-A55A-B9DF914A73C4}">
      <dgm:prSet/>
      <dgm:spPr/>
      <dgm:t>
        <a:bodyPr/>
        <a:lstStyle/>
        <a:p>
          <a:r>
            <a:rPr lang="it-IT" b="1" i="0" baseline="0" dirty="0"/>
            <a:t>Case dell'acqua</a:t>
          </a:r>
          <a:r>
            <a:rPr lang="it-IT" b="0" i="0" baseline="0" dirty="0"/>
            <a:t>: presenti a Segrate in Piazza 9 Novembre e via Cascina Fra' di Sesto: acqua gratuita, naturale e frizzante </a:t>
          </a:r>
          <a:endParaRPr lang="en-US" dirty="0"/>
        </a:p>
      </dgm:t>
    </dgm:pt>
    <dgm:pt modelId="{67FA8638-26CF-4A17-A60D-CA0B43C291EE}" type="parTrans" cxnId="{CB21E46E-9C87-46A6-B91A-507C384B98B2}">
      <dgm:prSet/>
      <dgm:spPr/>
      <dgm:t>
        <a:bodyPr/>
        <a:lstStyle/>
        <a:p>
          <a:endParaRPr lang="en-US"/>
        </a:p>
      </dgm:t>
    </dgm:pt>
    <dgm:pt modelId="{B8A1F18E-421F-4BFD-84CF-892DF5B4F7C7}" type="sibTrans" cxnId="{CB21E46E-9C87-46A6-B91A-507C384B98B2}">
      <dgm:prSet/>
      <dgm:spPr/>
      <dgm:t>
        <a:bodyPr/>
        <a:lstStyle/>
        <a:p>
          <a:endParaRPr lang="en-US"/>
        </a:p>
      </dgm:t>
    </dgm:pt>
    <dgm:pt modelId="{8B055A3C-7E0D-4E32-B545-5EF67EC180F2}">
      <dgm:prSet/>
      <dgm:spPr/>
      <dgm:t>
        <a:bodyPr/>
        <a:lstStyle/>
        <a:p>
          <a:r>
            <a:rPr lang="it-IT" b="1" i="0" baseline="0"/>
            <a:t>Caraffe filtranti</a:t>
          </a:r>
          <a:r>
            <a:rPr lang="it-IT" b="0" i="0" baseline="0"/>
            <a:t>: migliorano le caratteristiche organolettiche a basso costo </a:t>
          </a:r>
          <a:endParaRPr lang="en-US"/>
        </a:p>
      </dgm:t>
    </dgm:pt>
    <dgm:pt modelId="{BC0FE683-772D-4C2F-810E-2BC385F1C077}" type="parTrans" cxnId="{0929B231-1AFE-4C97-B928-89AF97260FBD}">
      <dgm:prSet/>
      <dgm:spPr/>
      <dgm:t>
        <a:bodyPr/>
        <a:lstStyle/>
        <a:p>
          <a:endParaRPr lang="en-US"/>
        </a:p>
      </dgm:t>
    </dgm:pt>
    <dgm:pt modelId="{B1006445-603A-4CA4-AA77-53FA79F9F245}" type="sibTrans" cxnId="{0929B231-1AFE-4C97-B928-89AF97260FBD}">
      <dgm:prSet/>
      <dgm:spPr/>
      <dgm:t>
        <a:bodyPr/>
        <a:lstStyle/>
        <a:p>
          <a:endParaRPr lang="en-US"/>
        </a:p>
      </dgm:t>
    </dgm:pt>
    <dgm:pt modelId="{5CDC3E43-0929-40C5-A40B-B60A5A394558}">
      <dgm:prSet/>
      <dgm:spPr/>
      <dgm:t>
        <a:bodyPr/>
        <a:lstStyle/>
        <a:p>
          <a:r>
            <a:rPr lang="it-IT" b="1" i="0" baseline="0"/>
            <a:t>Bottiglie riutilizzabili</a:t>
          </a:r>
          <a:r>
            <a:rPr lang="it-IT" b="0" i="0" baseline="0"/>
            <a:t>: eliminano il monouso </a:t>
          </a:r>
          <a:endParaRPr lang="en-US"/>
        </a:p>
      </dgm:t>
    </dgm:pt>
    <dgm:pt modelId="{5D78ACF2-14FF-4483-8B19-630F23347B50}" type="parTrans" cxnId="{5D5F2A75-F071-4EDB-AD79-CB07661973D5}">
      <dgm:prSet/>
      <dgm:spPr/>
      <dgm:t>
        <a:bodyPr/>
        <a:lstStyle/>
        <a:p>
          <a:endParaRPr lang="en-US"/>
        </a:p>
      </dgm:t>
    </dgm:pt>
    <dgm:pt modelId="{2B550A37-C8CA-459D-893C-B7E2171F0DD9}" type="sibTrans" cxnId="{5D5F2A75-F071-4EDB-AD79-CB07661973D5}">
      <dgm:prSet/>
      <dgm:spPr/>
      <dgm:t>
        <a:bodyPr/>
        <a:lstStyle/>
        <a:p>
          <a:endParaRPr lang="en-US"/>
        </a:p>
      </dgm:t>
    </dgm:pt>
    <dgm:pt modelId="{79198926-1034-42DB-B8B8-55E6AAE7DE0C}">
      <dgm:prSet/>
      <dgm:spPr/>
      <dgm:t>
        <a:bodyPr/>
        <a:lstStyle/>
        <a:p>
          <a:r>
            <a:rPr lang="it-IT" b="1" i="0" baseline="0"/>
            <a:t>Informazione</a:t>
          </a:r>
          <a:r>
            <a:rPr lang="it-IT" b="0" i="0" baseline="0"/>
            <a:t>: conoscere i dati reali dell'acqua del rubinetto è il primo passo per cambiare abitudine </a:t>
          </a:r>
          <a:endParaRPr lang="en-US"/>
        </a:p>
      </dgm:t>
    </dgm:pt>
    <dgm:pt modelId="{DC72BBF3-36D0-4F88-92E5-254E2AA7B31D}" type="parTrans" cxnId="{4E09F4F7-F161-45B8-9271-654D553A6549}">
      <dgm:prSet/>
      <dgm:spPr/>
      <dgm:t>
        <a:bodyPr/>
        <a:lstStyle/>
        <a:p>
          <a:endParaRPr lang="en-US"/>
        </a:p>
      </dgm:t>
    </dgm:pt>
    <dgm:pt modelId="{2A2E1FE7-6913-42B4-BEA2-D16512CC88F1}" type="sibTrans" cxnId="{4E09F4F7-F161-45B8-9271-654D553A6549}">
      <dgm:prSet/>
      <dgm:spPr/>
      <dgm:t>
        <a:bodyPr/>
        <a:lstStyle/>
        <a:p>
          <a:endParaRPr lang="en-US"/>
        </a:p>
      </dgm:t>
    </dgm:pt>
    <dgm:pt modelId="{933F8801-0CBD-4CB9-B383-0E35C2C74592}" type="pres">
      <dgm:prSet presAssocID="{784A624E-4EC7-49C5-9461-E0D07BE7764A}" presName="linear" presStyleCnt="0">
        <dgm:presLayoutVars>
          <dgm:animLvl val="lvl"/>
          <dgm:resizeHandles val="exact"/>
        </dgm:presLayoutVars>
      </dgm:prSet>
      <dgm:spPr/>
    </dgm:pt>
    <dgm:pt modelId="{12963CC8-54BA-4CFA-83E4-BC8F21F1410C}" type="pres">
      <dgm:prSet presAssocID="{4E83598F-813F-4703-A55A-B9DF914A73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4F7091-FF91-4C22-B638-67DE87A770EC}" type="pres">
      <dgm:prSet presAssocID="{B8A1F18E-421F-4BFD-84CF-892DF5B4F7C7}" presName="spacer" presStyleCnt="0"/>
      <dgm:spPr/>
    </dgm:pt>
    <dgm:pt modelId="{1015E891-22D5-4AE5-BF18-252DDECEEA6C}" type="pres">
      <dgm:prSet presAssocID="{8B055A3C-7E0D-4E32-B545-5EF67EC180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20C4E1-19CF-4371-AB01-6F2F80788FD3}" type="pres">
      <dgm:prSet presAssocID="{B1006445-603A-4CA4-AA77-53FA79F9F245}" presName="spacer" presStyleCnt="0"/>
      <dgm:spPr/>
    </dgm:pt>
    <dgm:pt modelId="{E7D81BB2-5168-4BF8-AA73-8AC58BBD0702}" type="pres">
      <dgm:prSet presAssocID="{5CDC3E43-0929-40C5-A40B-B60A5A3945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6343D8-0C09-4BB1-A65C-5E98672742F8}" type="pres">
      <dgm:prSet presAssocID="{2B550A37-C8CA-459D-893C-B7E2171F0DD9}" presName="spacer" presStyleCnt="0"/>
      <dgm:spPr/>
    </dgm:pt>
    <dgm:pt modelId="{9F397C52-0BF4-4C65-925C-DEC22004642A}" type="pres">
      <dgm:prSet presAssocID="{79198926-1034-42DB-B8B8-55E6AAE7DE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240B04-646E-4A36-83EA-8208198D11BC}" type="presOf" srcId="{4E83598F-813F-4703-A55A-B9DF914A73C4}" destId="{12963CC8-54BA-4CFA-83E4-BC8F21F1410C}" srcOrd="0" destOrd="0" presId="urn:microsoft.com/office/officeart/2005/8/layout/vList2"/>
    <dgm:cxn modelId="{E39DDB12-25D3-49C6-B5E7-9ECA3090FC83}" type="presOf" srcId="{5CDC3E43-0929-40C5-A40B-B60A5A394558}" destId="{E7D81BB2-5168-4BF8-AA73-8AC58BBD0702}" srcOrd="0" destOrd="0" presId="urn:microsoft.com/office/officeart/2005/8/layout/vList2"/>
    <dgm:cxn modelId="{84968830-50F7-4597-A4C8-7EA164732004}" type="presOf" srcId="{79198926-1034-42DB-B8B8-55E6AAE7DE0C}" destId="{9F397C52-0BF4-4C65-925C-DEC22004642A}" srcOrd="0" destOrd="0" presId="urn:microsoft.com/office/officeart/2005/8/layout/vList2"/>
    <dgm:cxn modelId="{0929B231-1AFE-4C97-B928-89AF97260FBD}" srcId="{784A624E-4EC7-49C5-9461-E0D07BE7764A}" destId="{8B055A3C-7E0D-4E32-B545-5EF67EC180F2}" srcOrd="1" destOrd="0" parTransId="{BC0FE683-772D-4C2F-810E-2BC385F1C077}" sibTransId="{B1006445-603A-4CA4-AA77-53FA79F9F245}"/>
    <dgm:cxn modelId="{8C36AA3A-7EDE-402F-8AFC-6F14053A2C40}" type="presOf" srcId="{8B055A3C-7E0D-4E32-B545-5EF67EC180F2}" destId="{1015E891-22D5-4AE5-BF18-252DDECEEA6C}" srcOrd="0" destOrd="0" presId="urn:microsoft.com/office/officeart/2005/8/layout/vList2"/>
    <dgm:cxn modelId="{CB21E46E-9C87-46A6-B91A-507C384B98B2}" srcId="{784A624E-4EC7-49C5-9461-E0D07BE7764A}" destId="{4E83598F-813F-4703-A55A-B9DF914A73C4}" srcOrd="0" destOrd="0" parTransId="{67FA8638-26CF-4A17-A60D-CA0B43C291EE}" sibTransId="{B8A1F18E-421F-4BFD-84CF-892DF5B4F7C7}"/>
    <dgm:cxn modelId="{5D5F2A75-F071-4EDB-AD79-CB07661973D5}" srcId="{784A624E-4EC7-49C5-9461-E0D07BE7764A}" destId="{5CDC3E43-0929-40C5-A40B-B60A5A394558}" srcOrd="2" destOrd="0" parTransId="{5D78ACF2-14FF-4483-8B19-630F23347B50}" sibTransId="{2B550A37-C8CA-459D-893C-B7E2171F0DD9}"/>
    <dgm:cxn modelId="{4E09F4F7-F161-45B8-9271-654D553A6549}" srcId="{784A624E-4EC7-49C5-9461-E0D07BE7764A}" destId="{79198926-1034-42DB-B8B8-55E6AAE7DE0C}" srcOrd="3" destOrd="0" parTransId="{DC72BBF3-36D0-4F88-92E5-254E2AA7B31D}" sibTransId="{2A2E1FE7-6913-42B4-BEA2-D16512CC88F1}"/>
    <dgm:cxn modelId="{0A7B3BFE-824C-408C-A34D-52E3F6E0C67E}" type="presOf" srcId="{784A624E-4EC7-49C5-9461-E0D07BE7764A}" destId="{933F8801-0CBD-4CB9-B383-0E35C2C74592}" srcOrd="0" destOrd="0" presId="urn:microsoft.com/office/officeart/2005/8/layout/vList2"/>
    <dgm:cxn modelId="{CDA4F6E6-FDF7-4569-BB9D-9C93C9FE73DC}" type="presParOf" srcId="{933F8801-0CBD-4CB9-B383-0E35C2C74592}" destId="{12963CC8-54BA-4CFA-83E4-BC8F21F1410C}" srcOrd="0" destOrd="0" presId="urn:microsoft.com/office/officeart/2005/8/layout/vList2"/>
    <dgm:cxn modelId="{DCC61F33-BA51-4B2F-941D-1518F13AC7C2}" type="presParOf" srcId="{933F8801-0CBD-4CB9-B383-0E35C2C74592}" destId="{6A4F7091-FF91-4C22-B638-67DE87A770EC}" srcOrd="1" destOrd="0" presId="urn:microsoft.com/office/officeart/2005/8/layout/vList2"/>
    <dgm:cxn modelId="{4C5F5E92-5D0D-4576-B50F-A951244849C7}" type="presParOf" srcId="{933F8801-0CBD-4CB9-B383-0E35C2C74592}" destId="{1015E891-22D5-4AE5-BF18-252DDECEEA6C}" srcOrd="2" destOrd="0" presId="urn:microsoft.com/office/officeart/2005/8/layout/vList2"/>
    <dgm:cxn modelId="{71E44639-B8C7-4D4F-87D6-585609902D70}" type="presParOf" srcId="{933F8801-0CBD-4CB9-B383-0E35C2C74592}" destId="{C920C4E1-19CF-4371-AB01-6F2F80788FD3}" srcOrd="3" destOrd="0" presId="urn:microsoft.com/office/officeart/2005/8/layout/vList2"/>
    <dgm:cxn modelId="{8DCEED09-56C2-496B-BE35-7064F41D96E2}" type="presParOf" srcId="{933F8801-0CBD-4CB9-B383-0E35C2C74592}" destId="{E7D81BB2-5168-4BF8-AA73-8AC58BBD0702}" srcOrd="4" destOrd="0" presId="urn:microsoft.com/office/officeart/2005/8/layout/vList2"/>
    <dgm:cxn modelId="{5CF6002B-70D4-43BF-BC07-EFC27B3E3007}" type="presParOf" srcId="{933F8801-0CBD-4CB9-B383-0E35C2C74592}" destId="{146343D8-0C09-4BB1-A65C-5E98672742F8}" srcOrd="5" destOrd="0" presId="urn:microsoft.com/office/officeart/2005/8/layout/vList2"/>
    <dgm:cxn modelId="{F762BB88-D8AF-4A8C-AED9-482FA6B00EB0}" type="presParOf" srcId="{933F8801-0CBD-4CB9-B383-0E35C2C74592}" destId="{9F397C52-0BF4-4C65-925C-DEC2200464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A1726D-D162-402B-B48D-27A0E6B0CD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BD81DF-9695-4A54-9A8B-7449B81FFC4B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it-IT" sz="2000" baseline="0"/>
            <a:t>La durezza dell'acqua non è un problema di salute, è un parametro chimico che racconta la geologia del territorio.</a:t>
          </a:r>
          <a:endParaRPr lang="it-IT" sz="2000"/>
        </a:p>
      </dgm:t>
    </dgm:pt>
    <dgm:pt modelId="{361CA62B-333A-47F0-B91D-DE867F46E063}" type="parTrans" cxnId="{7E12DA56-0218-406F-8658-B0D40561A360}">
      <dgm:prSet/>
      <dgm:spPr/>
      <dgm:t>
        <a:bodyPr/>
        <a:lstStyle/>
        <a:p>
          <a:pPr algn="ctr"/>
          <a:endParaRPr lang="it-IT" sz="2000"/>
        </a:p>
      </dgm:t>
    </dgm:pt>
    <dgm:pt modelId="{FC688B56-6452-48FE-9BD6-1C7186968A4A}" type="sibTrans" cxnId="{7E12DA56-0218-406F-8658-B0D40561A360}">
      <dgm:prSet/>
      <dgm:spPr/>
      <dgm:t>
        <a:bodyPr/>
        <a:lstStyle/>
        <a:p>
          <a:pPr algn="ctr"/>
          <a:endParaRPr lang="it-IT" sz="2000"/>
        </a:p>
      </dgm:t>
    </dgm:pt>
    <dgm:pt modelId="{11750A7E-6F8F-4018-BD52-EF57CE008397}">
      <dgm:prSet custT="1"/>
      <dgm:spPr>
        <a:solidFill>
          <a:srgbClr val="53B18F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L'acqua di Segrate ha durezza 31°F (quasi interamente temporanea), tutti i parametri nei limiti di legge, ed è analizzata ogni giorno.</a:t>
          </a:r>
        </a:p>
      </dgm:t>
    </dgm:pt>
    <dgm:pt modelId="{B62D0AC7-8CAA-4BF6-9A66-83B8863031BF}" type="parTrans" cxnId="{F312E5FE-5424-4695-9AA9-9E8F09A3CA7B}">
      <dgm:prSet/>
      <dgm:spPr/>
      <dgm:t>
        <a:bodyPr/>
        <a:lstStyle/>
        <a:p>
          <a:pPr algn="ctr"/>
          <a:endParaRPr lang="it-IT" sz="2000"/>
        </a:p>
      </dgm:t>
    </dgm:pt>
    <dgm:pt modelId="{E9F55F69-C878-4C1B-8FE9-31173F381178}" type="sibTrans" cxnId="{F312E5FE-5424-4695-9AA9-9E8F09A3CA7B}">
      <dgm:prSet/>
      <dgm:spPr/>
      <dgm:t>
        <a:bodyPr/>
        <a:lstStyle/>
        <a:p>
          <a:pPr algn="ctr"/>
          <a:endParaRPr lang="it-IT" sz="2000"/>
        </a:p>
      </dgm:t>
    </dgm:pt>
    <dgm:pt modelId="{DB521F1C-2E10-4DD5-A110-DD30267B914C}">
      <dgm:prSet custT="1"/>
      <dgm:spPr>
        <a:solidFill>
          <a:srgbClr val="53B18F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Bere dal rubinetto non è una rinuncia: è una scelta consapevole, economica e sostenibile.</a:t>
          </a:r>
        </a:p>
      </dgm:t>
    </dgm:pt>
    <dgm:pt modelId="{2BCA28FD-5F8E-4471-83DB-3CFF2D47A2AE}" type="parTrans" cxnId="{C57D53E2-7013-4F89-A13B-91CF256D2FB0}">
      <dgm:prSet/>
      <dgm:spPr/>
      <dgm:t>
        <a:bodyPr/>
        <a:lstStyle/>
        <a:p>
          <a:pPr algn="ctr"/>
          <a:endParaRPr lang="it-IT" sz="2000"/>
        </a:p>
      </dgm:t>
    </dgm:pt>
    <dgm:pt modelId="{C74010E7-A7CE-473B-9535-7C51DE75FB50}" type="sibTrans" cxnId="{C57D53E2-7013-4F89-A13B-91CF256D2FB0}">
      <dgm:prSet/>
      <dgm:spPr/>
      <dgm:t>
        <a:bodyPr/>
        <a:lstStyle/>
        <a:p>
          <a:pPr algn="ctr"/>
          <a:endParaRPr lang="it-IT" sz="2000"/>
        </a:p>
      </dgm:t>
    </dgm:pt>
    <dgm:pt modelId="{54EC1AF2-DDF5-463B-ABAD-523427A5D50D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it-IT" sz="2400" b="1" i="1" baseline="0" dirty="0"/>
            <a:t>"La bottiglia d'acqua più ecologica è quella che non compri."</a:t>
          </a:r>
          <a:endParaRPr lang="it-IT" sz="2400" b="1" dirty="0"/>
        </a:p>
      </dgm:t>
    </dgm:pt>
    <dgm:pt modelId="{98088AB7-AF06-47DB-A761-BAAE75EF6013}" type="parTrans" cxnId="{29E7774C-9FB6-4401-894D-D49DB1C48695}">
      <dgm:prSet/>
      <dgm:spPr/>
      <dgm:t>
        <a:bodyPr/>
        <a:lstStyle/>
        <a:p>
          <a:pPr algn="ctr"/>
          <a:endParaRPr lang="it-IT" sz="2000"/>
        </a:p>
      </dgm:t>
    </dgm:pt>
    <dgm:pt modelId="{654A075E-130C-4CC1-A355-5AA2B904D0EB}" type="sibTrans" cxnId="{29E7774C-9FB6-4401-894D-D49DB1C48695}">
      <dgm:prSet/>
      <dgm:spPr/>
      <dgm:t>
        <a:bodyPr/>
        <a:lstStyle/>
        <a:p>
          <a:pPr algn="ctr"/>
          <a:endParaRPr lang="it-IT" sz="2000"/>
        </a:p>
      </dgm:t>
    </dgm:pt>
    <dgm:pt modelId="{1F9238FD-2068-43EE-B6A5-0D400B0CA212}" type="pres">
      <dgm:prSet presAssocID="{78A1726D-D162-402B-B48D-27A0E6B0CD1C}" presName="linear" presStyleCnt="0">
        <dgm:presLayoutVars>
          <dgm:animLvl val="lvl"/>
          <dgm:resizeHandles val="exact"/>
        </dgm:presLayoutVars>
      </dgm:prSet>
      <dgm:spPr/>
    </dgm:pt>
    <dgm:pt modelId="{DEC593D5-35D5-4C1B-8784-14784B113E0E}" type="pres">
      <dgm:prSet presAssocID="{4DBD81DF-9695-4A54-9A8B-7449B81FFC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DB54E0-64F0-4731-BF98-D01CB107ACDC}" type="pres">
      <dgm:prSet presAssocID="{FC688B56-6452-48FE-9BD6-1C7186968A4A}" presName="spacer" presStyleCnt="0"/>
      <dgm:spPr/>
    </dgm:pt>
    <dgm:pt modelId="{DC3D6916-3FFD-4701-8DFC-5D3AC77B4281}" type="pres">
      <dgm:prSet presAssocID="{11750A7E-6F8F-4018-BD52-EF57CE008397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025849"/>
          <a:ext cx="6672887" cy="1003860"/>
        </a:xfrm>
        <a:prstGeom prst="roundRect">
          <a:avLst/>
        </a:prstGeom>
      </dgm:spPr>
    </dgm:pt>
    <dgm:pt modelId="{638FE442-66A5-4634-8734-762AB6A74A01}" type="pres">
      <dgm:prSet presAssocID="{E9F55F69-C878-4C1B-8FE9-31173F381178}" presName="spacer" presStyleCnt="0"/>
      <dgm:spPr/>
    </dgm:pt>
    <dgm:pt modelId="{790E9256-4969-4343-82A4-148F003134A2}" type="pres">
      <dgm:prSet presAssocID="{DB521F1C-2E10-4DD5-A110-DD30267B914C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046989"/>
          <a:ext cx="6672887" cy="1003860"/>
        </a:xfrm>
        <a:prstGeom prst="roundRect">
          <a:avLst/>
        </a:prstGeom>
      </dgm:spPr>
    </dgm:pt>
    <dgm:pt modelId="{E58E22B0-8289-4F1D-8DD8-A4382A6595FD}" type="pres">
      <dgm:prSet presAssocID="{C74010E7-A7CE-473B-9535-7C51DE75FB50}" presName="spacer" presStyleCnt="0"/>
      <dgm:spPr/>
    </dgm:pt>
    <dgm:pt modelId="{8803EE07-D2B5-4072-A5AE-2D990AFD7AF6}" type="pres">
      <dgm:prSet presAssocID="{54EC1AF2-DDF5-463B-ABAD-523427A5D5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FE2401-DA69-44A3-9CB2-E3A76EF9C241}" type="presOf" srcId="{78A1726D-D162-402B-B48D-27A0E6B0CD1C}" destId="{1F9238FD-2068-43EE-B6A5-0D400B0CA212}" srcOrd="0" destOrd="0" presId="urn:microsoft.com/office/officeart/2005/8/layout/vList2"/>
    <dgm:cxn modelId="{DCD01E03-9C5E-45BA-8E34-1DA6247D938E}" type="presOf" srcId="{4DBD81DF-9695-4A54-9A8B-7449B81FFC4B}" destId="{DEC593D5-35D5-4C1B-8784-14784B113E0E}" srcOrd="0" destOrd="0" presId="urn:microsoft.com/office/officeart/2005/8/layout/vList2"/>
    <dgm:cxn modelId="{6063B73D-F333-43EF-B41D-C63C6C0C9B4E}" type="presOf" srcId="{DB521F1C-2E10-4DD5-A110-DD30267B914C}" destId="{790E9256-4969-4343-82A4-148F003134A2}" srcOrd="0" destOrd="0" presId="urn:microsoft.com/office/officeart/2005/8/layout/vList2"/>
    <dgm:cxn modelId="{29E7774C-9FB6-4401-894D-D49DB1C48695}" srcId="{78A1726D-D162-402B-B48D-27A0E6B0CD1C}" destId="{54EC1AF2-DDF5-463B-ABAD-523427A5D50D}" srcOrd="3" destOrd="0" parTransId="{98088AB7-AF06-47DB-A761-BAAE75EF6013}" sibTransId="{654A075E-130C-4CC1-A355-5AA2B904D0EB}"/>
    <dgm:cxn modelId="{7E12DA56-0218-406F-8658-B0D40561A360}" srcId="{78A1726D-D162-402B-B48D-27A0E6B0CD1C}" destId="{4DBD81DF-9695-4A54-9A8B-7449B81FFC4B}" srcOrd="0" destOrd="0" parTransId="{361CA62B-333A-47F0-B91D-DE867F46E063}" sibTransId="{FC688B56-6452-48FE-9BD6-1C7186968A4A}"/>
    <dgm:cxn modelId="{A02334B5-2E35-43A0-AE1A-97003D190D5A}" type="presOf" srcId="{11750A7E-6F8F-4018-BD52-EF57CE008397}" destId="{DC3D6916-3FFD-4701-8DFC-5D3AC77B4281}" srcOrd="0" destOrd="0" presId="urn:microsoft.com/office/officeart/2005/8/layout/vList2"/>
    <dgm:cxn modelId="{FCA487D7-BF1E-4048-AA41-E9FCBB115B6E}" type="presOf" srcId="{54EC1AF2-DDF5-463B-ABAD-523427A5D50D}" destId="{8803EE07-D2B5-4072-A5AE-2D990AFD7AF6}" srcOrd="0" destOrd="0" presId="urn:microsoft.com/office/officeart/2005/8/layout/vList2"/>
    <dgm:cxn modelId="{C57D53E2-7013-4F89-A13B-91CF256D2FB0}" srcId="{78A1726D-D162-402B-B48D-27A0E6B0CD1C}" destId="{DB521F1C-2E10-4DD5-A110-DD30267B914C}" srcOrd="2" destOrd="0" parTransId="{2BCA28FD-5F8E-4471-83DB-3CFF2D47A2AE}" sibTransId="{C74010E7-A7CE-473B-9535-7C51DE75FB50}"/>
    <dgm:cxn modelId="{F312E5FE-5424-4695-9AA9-9E8F09A3CA7B}" srcId="{78A1726D-D162-402B-B48D-27A0E6B0CD1C}" destId="{11750A7E-6F8F-4018-BD52-EF57CE008397}" srcOrd="1" destOrd="0" parTransId="{B62D0AC7-8CAA-4BF6-9A66-83B8863031BF}" sibTransId="{E9F55F69-C878-4C1B-8FE9-31173F381178}"/>
    <dgm:cxn modelId="{B35F7216-07F4-4B06-8213-FC5B45A094ED}" type="presParOf" srcId="{1F9238FD-2068-43EE-B6A5-0D400B0CA212}" destId="{DEC593D5-35D5-4C1B-8784-14784B113E0E}" srcOrd="0" destOrd="0" presId="urn:microsoft.com/office/officeart/2005/8/layout/vList2"/>
    <dgm:cxn modelId="{56B2E2CA-158D-4C0D-852C-807DC7B22E61}" type="presParOf" srcId="{1F9238FD-2068-43EE-B6A5-0D400B0CA212}" destId="{52DB54E0-64F0-4731-BF98-D01CB107ACDC}" srcOrd="1" destOrd="0" presId="urn:microsoft.com/office/officeart/2005/8/layout/vList2"/>
    <dgm:cxn modelId="{BB060860-F19A-4E60-9E9F-02FA54F58D1F}" type="presParOf" srcId="{1F9238FD-2068-43EE-B6A5-0D400B0CA212}" destId="{DC3D6916-3FFD-4701-8DFC-5D3AC77B4281}" srcOrd="2" destOrd="0" presId="urn:microsoft.com/office/officeart/2005/8/layout/vList2"/>
    <dgm:cxn modelId="{9367EF60-DDC7-4370-808C-B713056DC51A}" type="presParOf" srcId="{1F9238FD-2068-43EE-B6A5-0D400B0CA212}" destId="{638FE442-66A5-4634-8734-762AB6A74A01}" srcOrd="3" destOrd="0" presId="urn:microsoft.com/office/officeart/2005/8/layout/vList2"/>
    <dgm:cxn modelId="{5C835991-9567-4275-8CFE-F09B8B20F96D}" type="presParOf" srcId="{1F9238FD-2068-43EE-B6A5-0D400B0CA212}" destId="{790E9256-4969-4343-82A4-148F003134A2}" srcOrd="4" destOrd="0" presId="urn:microsoft.com/office/officeart/2005/8/layout/vList2"/>
    <dgm:cxn modelId="{A887E1DC-DFA8-4EE5-9AB8-0B3D9033160D}" type="presParOf" srcId="{1F9238FD-2068-43EE-B6A5-0D400B0CA212}" destId="{E58E22B0-8289-4F1D-8DD8-A4382A6595FD}" srcOrd="5" destOrd="0" presId="urn:microsoft.com/office/officeart/2005/8/layout/vList2"/>
    <dgm:cxn modelId="{6D5C7FD3-4BF7-410D-BF44-1C1AB8B8B1A8}" type="presParOf" srcId="{1F9238FD-2068-43EE-B6A5-0D400B0CA212}" destId="{8803EE07-D2B5-4072-A5AE-2D990AFD7A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D07DC-40D8-46A2-8956-3FEB0DDD196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3A6429-D626-46E6-9F10-48EC61D2DF74}">
      <dgm:prSet/>
      <dgm:spPr/>
      <dgm:t>
        <a:bodyPr/>
        <a:lstStyle/>
        <a:p>
          <a:r>
            <a:rPr lang="it-IT" b="1" dirty="0">
              <a:solidFill>
                <a:srgbClr val="0070C0"/>
              </a:solidFill>
            </a:rPr>
            <a:t>Durezza temporanea</a:t>
          </a:r>
          <a:r>
            <a:rPr lang="it-IT" dirty="0">
              <a:solidFill>
                <a:srgbClr val="0070C0"/>
              </a:solidFill>
            </a:rPr>
            <a:t> </a:t>
          </a:r>
        </a:p>
        <a:p>
          <a:r>
            <a:rPr lang="it-IT" dirty="0">
              <a:solidFill>
                <a:srgbClr val="0070C0"/>
              </a:solidFill>
            </a:rPr>
            <a:t>Causata da bicarbonati di calcio e magnesio [Ca(HCO₃)₂, Mg(HCO₃)₂] → eliminabile con bollitura: i bicarbonati precipitano come </a:t>
          </a:r>
          <a:r>
            <a:rPr lang="it-IT" dirty="0" err="1">
              <a:solidFill>
                <a:srgbClr val="0070C0"/>
              </a:solidFill>
            </a:rPr>
            <a:t>CaCO</a:t>
          </a:r>
          <a:r>
            <a:rPr lang="it-IT" dirty="0">
              <a:solidFill>
                <a:srgbClr val="0070C0"/>
              </a:solidFill>
            </a:rPr>
            <a:t>₃ (il "calcare" in pentola)</a:t>
          </a:r>
          <a:endParaRPr lang="en-US" dirty="0">
            <a:solidFill>
              <a:srgbClr val="0070C0"/>
            </a:solidFill>
          </a:endParaRPr>
        </a:p>
      </dgm:t>
    </dgm:pt>
    <dgm:pt modelId="{7C8E7FF2-728E-41CF-915B-21804BF0376B}" type="parTrans" cxnId="{04D36B87-C027-44F6-AC4C-88B6CB2569DD}">
      <dgm:prSet/>
      <dgm:spPr/>
      <dgm:t>
        <a:bodyPr/>
        <a:lstStyle/>
        <a:p>
          <a:endParaRPr lang="en-US"/>
        </a:p>
      </dgm:t>
    </dgm:pt>
    <dgm:pt modelId="{664C83F4-A512-4343-B094-38044E1CD162}" type="sibTrans" cxnId="{04D36B87-C027-44F6-AC4C-88B6CB2569DD}">
      <dgm:prSet/>
      <dgm:spPr/>
      <dgm:t>
        <a:bodyPr/>
        <a:lstStyle/>
        <a:p>
          <a:endParaRPr lang="en-US"/>
        </a:p>
      </dgm:t>
    </dgm:pt>
    <dgm:pt modelId="{FCFB695D-4268-4160-9716-5F40A15B4FC7}">
      <dgm:prSet/>
      <dgm:spPr/>
      <dgm:t>
        <a:bodyPr/>
        <a:lstStyle/>
        <a:p>
          <a:r>
            <a:rPr lang="it-IT" b="1" dirty="0">
              <a:solidFill>
                <a:srgbClr val="0070C0"/>
              </a:solidFill>
            </a:rPr>
            <a:t>Durezza permanente</a:t>
          </a:r>
          <a:r>
            <a:rPr lang="it-IT" dirty="0">
              <a:solidFill>
                <a:srgbClr val="0070C0"/>
              </a:solidFill>
            </a:rPr>
            <a:t> </a:t>
          </a:r>
        </a:p>
        <a:p>
          <a:r>
            <a:rPr lang="it-IT" dirty="0">
              <a:solidFill>
                <a:srgbClr val="0070C0"/>
              </a:solidFill>
            </a:rPr>
            <a:t>Causata da solfati e cloruri di Ca e Mg → Non eliminabile con bollitura, richiede trattamenti chimici o fisici</a:t>
          </a:r>
          <a:endParaRPr lang="en-US" dirty="0">
            <a:solidFill>
              <a:srgbClr val="0070C0"/>
            </a:solidFill>
          </a:endParaRPr>
        </a:p>
      </dgm:t>
    </dgm:pt>
    <dgm:pt modelId="{8644AACC-5053-401F-950C-F7C600748E0E}" type="parTrans" cxnId="{EA4B7B17-E943-4F29-B994-E456C8ADA9FB}">
      <dgm:prSet/>
      <dgm:spPr/>
      <dgm:t>
        <a:bodyPr/>
        <a:lstStyle/>
        <a:p>
          <a:endParaRPr lang="en-US"/>
        </a:p>
      </dgm:t>
    </dgm:pt>
    <dgm:pt modelId="{644FD5F2-587C-4953-A0BB-1EB606EE568A}" type="sibTrans" cxnId="{EA4B7B17-E943-4F29-B994-E456C8ADA9FB}">
      <dgm:prSet/>
      <dgm:spPr/>
      <dgm:t>
        <a:bodyPr/>
        <a:lstStyle/>
        <a:p>
          <a:endParaRPr lang="en-US"/>
        </a:p>
      </dgm:t>
    </dgm:pt>
    <dgm:pt modelId="{BE4DD904-63D4-42F8-8051-97E60E73C81D}">
      <dgm:prSet/>
      <dgm:spPr/>
      <dgm:t>
        <a:bodyPr/>
        <a:lstStyle/>
        <a:p>
          <a:r>
            <a:rPr lang="it-IT" b="1" dirty="0">
              <a:solidFill>
                <a:srgbClr val="0070C0"/>
              </a:solidFill>
            </a:rPr>
            <a:t>Come si determina?</a:t>
          </a:r>
          <a:r>
            <a:rPr lang="it-IT" dirty="0">
              <a:solidFill>
                <a:srgbClr val="0070C0"/>
              </a:solidFill>
            </a:rPr>
            <a:t> </a:t>
          </a:r>
        </a:p>
        <a:p>
          <a:r>
            <a:rPr lang="it-IT" dirty="0">
              <a:solidFill>
                <a:srgbClr val="0070C0"/>
              </a:solidFill>
            </a:rPr>
            <a:t>Per titolazione </a:t>
          </a:r>
          <a:r>
            <a:rPr lang="it-IT" dirty="0" err="1">
              <a:solidFill>
                <a:srgbClr val="0070C0"/>
              </a:solidFill>
            </a:rPr>
            <a:t>complessometrica</a:t>
          </a:r>
          <a:r>
            <a:rPr lang="it-IT" dirty="0">
              <a:solidFill>
                <a:srgbClr val="0070C0"/>
              </a:solidFill>
            </a:rPr>
            <a:t> con EDTA in presenza di indicatore Nero </a:t>
          </a:r>
          <a:r>
            <a:rPr lang="it-IT" dirty="0" err="1">
              <a:solidFill>
                <a:srgbClr val="0070C0"/>
              </a:solidFill>
            </a:rPr>
            <a:t>Eriocromo</a:t>
          </a:r>
          <a:r>
            <a:rPr lang="it-IT" dirty="0">
              <a:solidFill>
                <a:srgbClr val="0070C0"/>
              </a:solidFill>
            </a:rPr>
            <a:t> T. Il risultato esprime la durezza totale in °F o mg/L </a:t>
          </a:r>
          <a:r>
            <a:rPr lang="it-IT" dirty="0" err="1">
              <a:solidFill>
                <a:srgbClr val="0070C0"/>
              </a:solidFill>
            </a:rPr>
            <a:t>CaCO</a:t>
          </a:r>
          <a:r>
            <a:rPr lang="it-IT" dirty="0">
              <a:solidFill>
                <a:srgbClr val="0070C0"/>
              </a:solidFill>
            </a:rPr>
            <a:t>₃.</a:t>
          </a:r>
          <a:endParaRPr lang="en-US" dirty="0">
            <a:solidFill>
              <a:srgbClr val="0070C0"/>
            </a:solidFill>
          </a:endParaRPr>
        </a:p>
      </dgm:t>
    </dgm:pt>
    <dgm:pt modelId="{0BABAD54-9AB0-4BBD-9BC4-E06DB8156D2E}" type="parTrans" cxnId="{32367D73-2163-4EEF-B895-96BF557C7329}">
      <dgm:prSet/>
      <dgm:spPr/>
      <dgm:t>
        <a:bodyPr/>
        <a:lstStyle/>
        <a:p>
          <a:endParaRPr lang="en-US"/>
        </a:p>
      </dgm:t>
    </dgm:pt>
    <dgm:pt modelId="{42626881-CF47-4D01-BEA9-DEF3B8894F12}" type="sibTrans" cxnId="{32367D73-2163-4EEF-B895-96BF557C7329}">
      <dgm:prSet/>
      <dgm:spPr/>
      <dgm:t>
        <a:bodyPr/>
        <a:lstStyle/>
        <a:p>
          <a:endParaRPr lang="en-US"/>
        </a:p>
      </dgm:t>
    </dgm:pt>
    <dgm:pt modelId="{D7B0F8A0-C25B-4484-A822-B4DBBB8C57BE}" type="pres">
      <dgm:prSet presAssocID="{184D07DC-40D8-46A2-8956-3FEB0DDD1968}" presName="vert0" presStyleCnt="0">
        <dgm:presLayoutVars>
          <dgm:dir/>
          <dgm:animOne val="branch"/>
          <dgm:animLvl val="lvl"/>
        </dgm:presLayoutVars>
      </dgm:prSet>
      <dgm:spPr/>
    </dgm:pt>
    <dgm:pt modelId="{6354CF52-5CA8-406B-BB12-29C7F6F2C4FC}" type="pres">
      <dgm:prSet presAssocID="{823A6429-D626-46E6-9F10-48EC61D2DF74}" presName="thickLine" presStyleLbl="alignNode1" presStyleIdx="0" presStyleCnt="3"/>
      <dgm:spPr/>
    </dgm:pt>
    <dgm:pt modelId="{E82DC04A-3ACB-44CD-AED9-D5DFC54CE21C}" type="pres">
      <dgm:prSet presAssocID="{823A6429-D626-46E6-9F10-48EC61D2DF74}" presName="horz1" presStyleCnt="0"/>
      <dgm:spPr/>
    </dgm:pt>
    <dgm:pt modelId="{5CED62B8-1B8E-4D7D-8B35-294634B3B447}" type="pres">
      <dgm:prSet presAssocID="{823A6429-D626-46E6-9F10-48EC61D2DF74}" presName="tx1" presStyleLbl="revTx" presStyleIdx="0" presStyleCnt="3"/>
      <dgm:spPr/>
    </dgm:pt>
    <dgm:pt modelId="{A811E5CD-7B8F-476B-8ED6-369F160479EA}" type="pres">
      <dgm:prSet presAssocID="{823A6429-D626-46E6-9F10-48EC61D2DF74}" presName="vert1" presStyleCnt="0"/>
      <dgm:spPr/>
    </dgm:pt>
    <dgm:pt modelId="{A02CA0D5-5011-4DBF-91F1-6B4F53B196D9}" type="pres">
      <dgm:prSet presAssocID="{FCFB695D-4268-4160-9716-5F40A15B4FC7}" presName="thickLine" presStyleLbl="alignNode1" presStyleIdx="1" presStyleCnt="3"/>
      <dgm:spPr/>
    </dgm:pt>
    <dgm:pt modelId="{9EF6E81C-A722-4319-BC19-B52BC15F7565}" type="pres">
      <dgm:prSet presAssocID="{FCFB695D-4268-4160-9716-5F40A15B4FC7}" presName="horz1" presStyleCnt="0"/>
      <dgm:spPr/>
    </dgm:pt>
    <dgm:pt modelId="{77760CE3-537E-44E6-805B-31BEE0DCBA38}" type="pres">
      <dgm:prSet presAssocID="{FCFB695D-4268-4160-9716-5F40A15B4FC7}" presName="tx1" presStyleLbl="revTx" presStyleIdx="1" presStyleCnt="3"/>
      <dgm:spPr/>
    </dgm:pt>
    <dgm:pt modelId="{9A3B4D2B-8BF6-4D87-A71C-8A742C262EC6}" type="pres">
      <dgm:prSet presAssocID="{FCFB695D-4268-4160-9716-5F40A15B4FC7}" presName="vert1" presStyleCnt="0"/>
      <dgm:spPr/>
    </dgm:pt>
    <dgm:pt modelId="{776B5915-05CB-4BDA-8F6D-C8334D3F1B85}" type="pres">
      <dgm:prSet presAssocID="{BE4DD904-63D4-42F8-8051-97E60E73C81D}" presName="thickLine" presStyleLbl="alignNode1" presStyleIdx="2" presStyleCnt="3"/>
      <dgm:spPr/>
    </dgm:pt>
    <dgm:pt modelId="{8F239DAA-6BF8-4425-BC08-27DA8834F219}" type="pres">
      <dgm:prSet presAssocID="{BE4DD904-63D4-42F8-8051-97E60E73C81D}" presName="horz1" presStyleCnt="0"/>
      <dgm:spPr/>
    </dgm:pt>
    <dgm:pt modelId="{10F4E154-9A0C-4680-AC80-AE312AB9D48B}" type="pres">
      <dgm:prSet presAssocID="{BE4DD904-63D4-42F8-8051-97E60E73C81D}" presName="tx1" presStyleLbl="revTx" presStyleIdx="2" presStyleCnt="3"/>
      <dgm:spPr/>
    </dgm:pt>
    <dgm:pt modelId="{33222DA5-920B-4C19-BF87-65284ABFF44C}" type="pres">
      <dgm:prSet presAssocID="{BE4DD904-63D4-42F8-8051-97E60E73C81D}" presName="vert1" presStyleCnt="0"/>
      <dgm:spPr/>
    </dgm:pt>
  </dgm:ptLst>
  <dgm:cxnLst>
    <dgm:cxn modelId="{2255D808-BA42-46A4-8B87-A5D56A8AE7B3}" type="presOf" srcId="{BE4DD904-63D4-42F8-8051-97E60E73C81D}" destId="{10F4E154-9A0C-4680-AC80-AE312AB9D48B}" srcOrd="0" destOrd="0" presId="urn:microsoft.com/office/officeart/2008/layout/LinedList"/>
    <dgm:cxn modelId="{EA4B7B17-E943-4F29-B994-E456C8ADA9FB}" srcId="{184D07DC-40D8-46A2-8956-3FEB0DDD1968}" destId="{FCFB695D-4268-4160-9716-5F40A15B4FC7}" srcOrd="1" destOrd="0" parTransId="{8644AACC-5053-401F-950C-F7C600748E0E}" sibTransId="{644FD5F2-587C-4953-A0BB-1EB606EE568A}"/>
    <dgm:cxn modelId="{459E716C-CF0E-4F0D-9E24-AA477642EF65}" type="presOf" srcId="{FCFB695D-4268-4160-9716-5F40A15B4FC7}" destId="{77760CE3-537E-44E6-805B-31BEE0DCBA38}" srcOrd="0" destOrd="0" presId="urn:microsoft.com/office/officeart/2008/layout/LinedList"/>
    <dgm:cxn modelId="{32367D73-2163-4EEF-B895-96BF557C7329}" srcId="{184D07DC-40D8-46A2-8956-3FEB0DDD1968}" destId="{BE4DD904-63D4-42F8-8051-97E60E73C81D}" srcOrd="2" destOrd="0" parTransId="{0BABAD54-9AB0-4BBD-9BC4-E06DB8156D2E}" sibTransId="{42626881-CF47-4D01-BEA9-DEF3B8894F12}"/>
    <dgm:cxn modelId="{C733797D-533D-455F-97BD-0066CDB63F9E}" type="presOf" srcId="{823A6429-D626-46E6-9F10-48EC61D2DF74}" destId="{5CED62B8-1B8E-4D7D-8B35-294634B3B447}" srcOrd="0" destOrd="0" presId="urn:microsoft.com/office/officeart/2008/layout/LinedList"/>
    <dgm:cxn modelId="{04D36B87-C027-44F6-AC4C-88B6CB2569DD}" srcId="{184D07DC-40D8-46A2-8956-3FEB0DDD1968}" destId="{823A6429-D626-46E6-9F10-48EC61D2DF74}" srcOrd="0" destOrd="0" parTransId="{7C8E7FF2-728E-41CF-915B-21804BF0376B}" sibTransId="{664C83F4-A512-4343-B094-38044E1CD162}"/>
    <dgm:cxn modelId="{2162E7BE-8652-41ED-BECD-483531E83CB9}" type="presOf" srcId="{184D07DC-40D8-46A2-8956-3FEB0DDD1968}" destId="{D7B0F8A0-C25B-4484-A822-B4DBBB8C57BE}" srcOrd="0" destOrd="0" presId="urn:microsoft.com/office/officeart/2008/layout/LinedList"/>
    <dgm:cxn modelId="{1A3B3594-CF19-40AD-86F2-02F693AC3C90}" type="presParOf" srcId="{D7B0F8A0-C25B-4484-A822-B4DBBB8C57BE}" destId="{6354CF52-5CA8-406B-BB12-29C7F6F2C4FC}" srcOrd="0" destOrd="0" presId="urn:microsoft.com/office/officeart/2008/layout/LinedList"/>
    <dgm:cxn modelId="{79698C9E-A414-401A-A733-740C8B09011B}" type="presParOf" srcId="{D7B0F8A0-C25B-4484-A822-B4DBBB8C57BE}" destId="{E82DC04A-3ACB-44CD-AED9-D5DFC54CE21C}" srcOrd="1" destOrd="0" presId="urn:microsoft.com/office/officeart/2008/layout/LinedList"/>
    <dgm:cxn modelId="{C4D3470E-9012-4B96-A88A-9DE6207A64D8}" type="presParOf" srcId="{E82DC04A-3ACB-44CD-AED9-D5DFC54CE21C}" destId="{5CED62B8-1B8E-4D7D-8B35-294634B3B447}" srcOrd="0" destOrd="0" presId="urn:microsoft.com/office/officeart/2008/layout/LinedList"/>
    <dgm:cxn modelId="{CAAB95C9-AF01-4E92-8CA6-664F50D128D0}" type="presParOf" srcId="{E82DC04A-3ACB-44CD-AED9-D5DFC54CE21C}" destId="{A811E5CD-7B8F-476B-8ED6-369F160479EA}" srcOrd="1" destOrd="0" presId="urn:microsoft.com/office/officeart/2008/layout/LinedList"/>
    <dgm:cxn modelId="{82BF9828-CB76-489C-832D-297677FC1130}" type="presParOf" srcId="{D7B0F8A0-C25B-4484-A822-B4DBBB8C57BE}" destId="{A02CA0D5-5011-4DBF-91F1-6B4F53B196D9}" srcOrd="2" destOrd="0" presId="urn:microsoft.com/office/officeart/2008/layout/LinedList"/>
    <dgm:cxn modelId="{05D32D4A-E131-4014-B562-35C43164CF9E}" type="presParOf" srcId="{D7B0F8A0-C25B-4484-A822-B4DBBB8C57BE}" destId="{9EF6E81C-A722-4319-BC19-B52BC15F7565}" srcOrd="3" destOrd="0" presId="urn:microsoft.com/office/officeart/2008/layout/LinedList"/>
    <dgm:cxn modelId="{C4AEA4A0-7803-41E3-8327-FA08AC87EE92}" type="presParOf" srcId="{9EF6E81C-A722-4319-BC19-B52BC15F7565}" destId="{77760CE3-537E-44E6-805B-31BEE0DCBA38}" srcOrd="0" destOrd="0" presId="urn:microsoft.com/office/officeart/2008/layout/LinedList"/>
    <dgm:cxn modelId="{2F509EE8-C597-4757-83DD-0CAF051FF096}" type="presParOf" srcId="{9EF6E81C-A722-4319-BC19-B52BC15F7565}" destId="{9A3B4D2B-8BF6-4D87-A71C-8A742C262EC6}" srcOrd="1" destOrd="0" presId="urn:microsoft.com/office/officeart/2008/layout/LinedList"/>
    <dgm:cxn modelId="{38062454-58B1-4C67-9D5C-57089F462533}" type="presParOf" srcId="{D7B0F8A0-C25B-4484-A822-B4DBBB8C57BE}" destId="{776B5915-05CB-4BDA-8F6D-C8334D3F1B85}" srcOrd="4" destOrd="0" presId="urn:microsoft.com/office/officeart/2008/layout/LinedList"/>
    <dgm:cxn modelId="{17B83CD3-6763-4B3C-A231-B6BD1193A69C}" type="presParOf" srcId="{D7B0F8A0-C25B-4484-A822-B4DBBB8C57BE}" destId="{8F239DAA-6BF8-4425-BC08-27DA8834F219}" srcOrd="5" destOrd="0" presId="urn:microsoft.com/office/officeart/2008/layout/LinedList"/>
    <dgm:cxn modelId="{663371EF-B2D2-44EB-8AC7-7F453FB0E40C}" type="presParOf" srcId="{8F239DAA-6BF8-4425-BC08-27DA8834F219}" destId="{10F4E154-9A0C-4680-AC80-AE312AB9D48B}" srcOrd="0" destOrd="0" presId="urn:microsoft.com/office/officeart/2008/layout/LinedList"/>
    <dgm:cxn modelId="{0F8E471E-0653-409C-B74F-AA5C606F1D16}" type="presParOf" srcId="{8F239DAA-6BF8-4425-BC08-27DA8834F219}" destId="{33222DA5-920B-4C19-BF87-65284ABFF4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7C04B-A9F7-47FB-9F08-64C765848D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3AB9C6-FE2D-41EE-A719-6A2C383E669D}" type="pres">
      <dgm:prSet presAssocID="{8A67C04B-A9F7-47FB-9F08-64C765848DA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4CB50F4-11BE-4595-93DD-27E1947B50AC}" type="presOf" srcId="{8A67C04B-A9F7-47FB-9F08-64C765848DA9}" destId="{2F3AB9C6-FE2D-41EE-A719-6A2C383E66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DBA5A-A667-4EDE-8CBC-CECBF5D131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1FCE91-B9DB-4D76-AF87-014A0F6FB2D6}">
      <dgm:prSet/>
      <dgm:spPr/>
      <dgm:t>
        <a:bodyPr/>
        <a:lstStyle/>
        <a:p>
          <a:r>
            <a:rPr lang="it-IT" b="0" i="0" baseline="0" dirty="0"/>
            <a:t>Analizzata continuamente da Gruppo CAP (800.000+ determinazioni/anno) </a:t>
          </a:r>
          <a:endParaRPr lang="it-IT" dirty="0"/>
        </a:p>
      </dgm:t>
    </dgm:pt>
    <dgm:pt modelId="{A7FF0470-53B6-4E4D-AB7C-616D1CFE139A}" type="parTrans" cxnId="{F8FBEEED-0529-4F55-A869-D70843908A3F}">
      <dgm:prSet/>
      <dgm:spPr/>
      <dgm:t>
        <a:bodyPr/>
        <a:lstStyle/>
        <a:p>
          <a:endParaRPr lang="it-IT"/>
        </a:p>
      </dgm:t>
    </dgm:pt>
    <dgm:pt modelId="{3B248B60-2E78-43D1-9193-DF7037F362F7}" type="sibTrans" cxnId="{F8FBEEED-0529-4F55-A869-D70843908A3F}">
      <dgm:prSet/>
      <dgm:spPr/>
      <dgm:t>
        <a:bodyPr/>
        <a:lstStyle/>
        <a:p>
          <a:endParaRPr lang="it-IT"/>
        </a:p>
      </dgm:t>
    </dgm:pt>
    <dgm:pt modelId="{65EFFAAB-163E-4A42-9730-D5EF37C7A45F}">
      <dgm:prSet/>
      <dgm:spPr/>
      <dgm:t>
        <a:bodyPr/>
        <a:lstStyle/>
        <a:p>
          <a:r>
            <a:rPr lang="it-IT" b="0" i="0" baseline="0"/>
            <a:t>Sottoposta a Water Safety Plan (standard OMS) </a:t>
          </a:r>
          <a:endParaRPr lang="it-IT"/>
        </a:p>
      </dgm:t>
    </dgm:pt>
    <dgm:pt modelId="{CB6C452F-3002-4449-8AED-074162870119}" type="parTrans" cxnId="{93E759DD-09E0-4976-887B-0186BCCC5B38}">
      <dgm:prSet/>
      <dgm:spPr/>
      <dgm:t>
        <a:bodyPr/>
        <a:lstStyle/>
        <a:p>
          <a:endParaRPr lang="it-IT"/>
        </a:p>
      </dgm:t>
    </dgm:pt>
    <dgm:pt modelId="{3B23819B-2058-4BB7-8F6C-B9528BF7869A}" type="sibTrans" cxnId="{93E759DD-09E0-4976-887B-0186BCCC5B38}">
      <dgm:prSet/>
      <dgm:spPr/>
      <dgm:t>
        <a:bodyPr/>
        <a:lstStyle/>
        <a:p>
          <a:endParaRPr lang="it-IT"/>
        </a:p>
      </dgm:t>
    </dgm:pt>
    <dgm:pt modelId="{D4E9814D-8C3E-40CC-ACA8-66631CAB4BB8}">
      <dgm:prSet/>
      <dgm:spPr/>
      <dgm:t>
        <a:bodyPr/>
        <a:lstStyle/>
        <a:p>
          <a:r>
            <a:rPr lang="it-IT" b="0" i="0" baseline="0" dirty="0"/>
            <a:t>Costo: circa 0,002 €/litro </a:t>
          </a:r>
          <a:endParaRPr lang="it-IT" dirty="0"/>
        </a:p>
      </dgm:t>
    </dgm:pt>
    <dgm:pt modelId="{0B9D03A7-6724-40A8-842E-1B1F438F35E6}" type="parTrans" cxnId="{51F5090A-7178-4276-B53A-30AD377DB0DE}">
      <dgm:prSet/>
      <dgm:spPr/>
      <dgm:t>
        <a:bodyPr/>
        <a:lstStyle/>
        <a:p>
          <a:endParaRPr lang="it-IT"/>
        </a:p>
      </dgm:t>
    </dgm:pt>
    <dgm:pt modelId="{40A0860D-4B05-4AA3-B9DE-342A90E22A34}" type="sibTrans" cxnId="{51F5090A-7178-4276-B53A-30AD377DB0DE}">
      <dgm:prSet/>
      <dgm:spPr/>
      <dgm:t>
        <a:bodyPr/>
        <a:lstStyle/>
        <a:p>
          <a:endParaRPr lang="it-IT"/>
        </a:p>
      </dgm:t>
    </dgm:pt>
    <dgm:pt modelId="{4EEECAFA-81E2-4728-AAC6-F0D4C2FD8131}" type="pres">
      <dgm:prSet presAssocID="{9F8DBA5A-A667-4EDE-8CBC-CECBF5D13107}" presName="linear" presStyleCnt="0">
        <dgm:presLayoutVars>
          <dgm:animLvl val="lvl"/>
          <dgm:resizeHandles val="exact"/>
        </dgm:presLayoutVars>
      </dgm:prSet>
      <dgm:spPr/>
    </dgm:pt>
    <dgm:pt modelId="{4BF813BB-BC3E-4D68-B953-BD91CA0EEEE6}" type="pres">
      <dgm:prSet presAssocID="{5F1FCE91-B9DB-4D76-AF87-014A0F6FB2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A1ED66-BB4C-4F2E-972B-F5E7005B7FE3}" type="pres">
      <dgm:prSet presAssocID="{3B248B60-2E78-43D1-9193-DF7037F362F7}" presName="spacer" presStyleCnt="0"/>
      <dgm:spPr/>
    </dgm:pt>
    <dgm:pt modelId="{1EF216B5-076D-439F-BC5F-52FB0E8AB10E}" type="pres">
      <dgm:prSet presAssocID="{65EFFAAB-163E-4A42-9730-D5EF37C7A4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6FC346-764D-4117-9024-DEDB94F21818}" type="pres">
      <dgm:prSet presAssocID="{3B23819B-2058-4BB7-8F6C-B9528BF7869A}" presName="spacer" presStyleCnt="0"/>
      <dgm:spPr/>
    </dgm:pt>
    <dgm:pt modelId="{6B01E94D-52E4-4402-9B31-8EDEB2CEDE28}" type="pres">
      <dgm:prSet presAssocID="{D4E9814D-8C3E-40CC-ACA8-66631CAB4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1F5090A-7178-4276-B53A-30AD377DB0DE}" srcId="{9F8DBA5A-A667-4EDE-8CBC-CECBF5D13107}" destId="{D4E9814D-8C3E-40CC-ACA8-66631CAB4BB8}" srcOrd="2" destOrd="0" parTransId="{0B9D03A7-6724-40A8-842E-1B1F438F35E6}" sibTransId="{40A0860D-4B05-4AA3-B9DE-342A90E22A34}"/>
    <dgm:cxn modelId="{DDC20850-48BD-461C-B201-E9F6F9C9C069}" type="presOf" srcId="{9F8DBA5A-A667-4EDE-8CBC-CECBF5D13107}" destId="{4EEECAFA-81E2-4728-AAC6-F0D4C2FD8131}" srcOrd="0" destOrd="0" presId="urn:microsoft.com/office/officeart/2005/8/layout/vList2"/>
    <dgm:cxn modelId="{2D4EC771-97A5-4007-99C5-12BBA179F9E7}" type="presOf" srcId="{D4E9814D-8C3E-40CC-ACA8-66631CAB4BB8}" destId="{6B01E94D-52E4-4402-9B31-8EDEB2CEDE28}" srcOrd="0" destOrd="0" presId="urn:microsoft.com/office/officeart/2005/8/layout/vList2"/>
    <dgm:cxn modelId="{33B5E67E-E2DE-406D-91CE-F799E6E8A8E5}" type="presOf" srcId="{5F1FCE91-B9DB-4D76-AF87-014A0F6FB2D6}" destId="{4BF813BB-BC3E-4D68-B953-BD91CA0EEEE6}" srcOrd="0" destOrd="0" presId="urn:microsoft.com/office/officeart/2005/8/layout/vList2"/>
    <dgm:cxn modelId="{C7DF7AD3-D62E-4088-878B-8B48AE2FD41A}" type="presOf" srcId="{65EFFAAB-163E-4A42-9730-D5EF37C7A45F}" destId="{1EF216B5-076D-439F-BC5F-52FB0E8AB10E}" srcOrd="0" destOrd="0" presId="urn:microsoft.com/office/officeart/2005/8/layout/vList2"/>
    <dgm:cxn modelId="{93E759DD-09E0-4976-887B-0186BCCC5B38}" srcId="{9F8DBA5A-A667-4EDE-8CBC-CECBF5D13107}" destId="{65EFFAAB-163E-4A42-9730-D5EF37C7A45F}" srcOrd="1" destOrd="0" parTransId="{CB6C452F-3002-4449-8AED-074162870119}" sibTransId="{3B23819B-2058-4BB7-8F6C-B9528BF7869A}"/>
    <dgm:cxn modelId="{F8FBEEED-0529-4F55-A869-D70843908A3F}" srcId="{9F8DBA5A-A667-4EDE-8CBC-CECBF5D13107}" destId="{5F1FCE91-B9DB-4D76-AF87-014A0F6FB2D6}" srcOrd="0" destOrd="0" parTransId="{A7FF0470-53B6-4E4D-AB7C-616D1CFE139A}" sibTransId="{3B248B60-2E78-43D1-9193-DF7037F362F7}"/>
    <dgm:cxn modelId="{BFE47CF8-024E-464F-AD78-54A8DFD5EBDC}" type="presParOf" srcId="{4EEECAFA-81E2-4728-AAC6-F0D4C2FD8131}" destId="{4BF813BB-BC3E-4D68-B953-BD91CA0EEEE6}" srcOrd="0" destOrd="0" presId="urn:microsoft.com/office/officeart/2005/8/layout/vList2"/>
    <dgm:cxn modelId="{E53DB44E-EE1F-41BE-AC57-FCC41F30036C}" type="presParOf" srcId="{4EEECAFA-81E2-4728-AAC6-F0D4C2FD8131}" destId="{B4A1ED66-BB4C-4F2E-972B-F5E7005B7FE3}" srcOrd="1" destOrd="0" presId="urn:microsoft.com/office/officeart/2005/8/layout/vList2"/>
    <dgm:cxn modelId="{C4987407-1D76-418D-9519-2D756B21293F}" type="presParOf" srcId="{4EEECAFA-81E2-4728-AAC6-F0D4C2FD8131}" destId="{1EF216B5-076D-439F-BC5F-52FB0E8AB10E}" srcOrd="2" destOrd="0" presId="urn:microsoft.com/office/officeart/2005/8/layout/vList2"/>
    <dgm:cxn modelId="{A2C5B6FC-42CD-4545-8101-B1F38AC4087A}" type="presParOf" srcId="{4EEECAFA-81E2-4728-AAC6-F0D4C2FD8131}" destId="{DA6FC346-764D-4117-9024-DEDB94F21818}" srcOrd="3" destOrd="0" presId="urn:microsoft.com/office/officeart/2005/8/layout/vList2"/>
    <dgm:cxn modelId="{35A04B68-26A1-41E5-B00C-D12A0946FB49}" type="presParOf" srcId="{4EEECAFA-81E2-4728-AAC6-F0D4C2FD8131}" destId="{6B01E94D-52E4-4402-9B31-8EDEB2CEDE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830E78-770D-4440-91B9-94428F6B2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A61951-105B-42BC-8CF7-1D731C92F8F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2000" b="0" i="0" baseline="0" dirty="0"/>
            <a:t>Caratteristiche fisse garantite dalla sorgente </a:t>
          </a:r>
          <a:endParaRPr lang="it-IT" sz="2000" dirty="0"/>
        </a:p>
      </dgm:t>
    </dgm:pt>
    <dgm:pt modelId="{77AD956D-8039-44A0-9366-F7280A8E30B4}" type="parTrans" cxnId="{748E9914-13E8-498D-AAB5-6469529EEED0}">
      <dgm:prSet/>
      <dgm:spPr/>
      <dgm:t>
        <a:bodyPr/>
        <a:lstStyle/>
        <a:p>
          <a:endParaRPr lang="it-IT"/>
        </a:p>
      </dgm:t>
    </dgm:pt>
    <dgm:pt modelId="{85CE323D-C967-4E68-A3F2-CA23F64814D7}" type="sibTrans" cxnId="{748E9914-13E8-498D-AAB5-6469529EEED0}">
      <dgm:prSet/>
      <dgm:spPr/>
      <dgm:t>
        <a:bodyPr/>
        <a:lstStyle/>
        <a:p>
          <a:endParaRPr lang="it-IT"/>
        </a:p>
      </dgm:t>
    </dgm:pt>
    <dgm:pt modelId="{C1EB9A8D-AEAF-44BF-949E-47CF4E9CDBE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2000" b="0" i="0" baseline="0" dirty="0"/>
            <a:t>Pratica, portatile </a:t>
          </a:r>
          <a:endParaRPr lang="it-IT" sz="2000" dirty="0"/>
        </a:p>
      </dgm:t>
    </dgm:pt>
    <dgm:pt modelId="{E5DB6B9F-DEA7-4BC9-B703-9A28649D62E6}" type="parTrans" cxnId="{29C33AC7-1C9C-4B58-A5F8-1E174EB9F10E}">
      <dgm:prSet/>
      <dgm:spPr/>
      <dgm:t>
        <a:bodyPr/>
        <a:lstStyle/>
        <a:p>
          <a:endParaRPr lang="it-IT"/>
        </a:p>
      </dgm:t>
    </dgm:pt>
    <dgm:pt modelId="{8F975313-8211-4361-98CB-76F3497173D2}" type="sibTrans" cxnId="{29C33AC7-1C9C-4B58-A5F8-1E174EB9F10E}">
      <dgm:prSet/>
      <dgm:spPr/>
      <dgm:t>
        <a:bodyPr/>
        <a:lstStyle/>
        <a:p>
          <a:endParaRPr lang="it-IT"/>
        </a:p>
      </dgm:t>
    </dgm:pt>
    <dgm:pt modelId="{47EBB424-0CC7-4334-BB70-AB19F39D355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2000" b="0" i="0" baseline="0" dirty="0"/>
            <a:t>Costo: 0,20–0,80 €/litro → </a:t>
          </a:r>
          <a:r>
            <a:rPr lang="it-IT" sz="2000" b="0" i="0" baseline="0" dirty="0">
              <a:solidFill>
                <a:srgbClr val="FF0000"/>
              </a:solidFill>
            </a:rPr>
            <a:t>fino a 400 volte più cara </a:t>
          </a:r>
          <a:endParaRPr lang="it-IT" sz="2000" dirty="0">
            <a:solidFill>
              <a:srgbClr val="FF0000"/>
            </a:solidFill>
          </a:endParaRPr>
        </a:p>
      </dgm:t>
    </dgm:pt>
    <dgm:pt modelId="{BD512E07-DA58-45C8-AD67-3C394181A9A8}" type="parTrans" cxnId="{99D83E61-9AEF-464A-A07C-C8A5D883FB04}">
      <dgm:prSet/>
      <dgm:spPr/>
      <dgm:t>
        <a:bodyPr/>
        <a:lstStyle/>
        <a:p>
          <a:endParaRPr lang="it-IT"/>
        </a:p>
      </dgm:t>
    </dgm:pt>
    <dgm:pt modelId="{23BCF900-36CA-48C2-98A0-BCD0F42B4BBA}" type="sibTrans" cxnId="{99D83E61-9AEF-464A-A07C-C8A5D883FB04}">
      <dgm:prSet/>
      <dgm:spPr/>
      <dgm:t>
        <a:bodyPr/>
        <a:lstStyle/>
        <a:p>
          <a:endParaRPr lang="it-IT"/>
        </a:p>
      </dgm:t>
    </dgm:pt>
    <dgm:pt modelId="{7BE0CB2E-BE43-4910-8BB7-77FF90200AA3}" type="pres">
      <dgm:prSet presAssocID="{39830E78-770D-4440-91B9-94428F6B2DC0}" presName="linear" presStyleCnt="0">
        <dgm:presLayoutVars>
          <dgm:animLvl val="lvl"/>
          <dgm:resizeHandles val="exact"/>
        </dgm:presLayoutVars>
      </dgm:prSet>
      <dgm:spPr/>
    </dgm:pt>
    <dgm:pt modelId="{88A06944-84FF-4045-9F85-8A4A9E0E7499}" type="pres">
      <dgm:prSet presAssocID="{06A61951-105B-42BC-8CF7-1D731C92F8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7A57C-3A55-49DD-B40D-1704F4C7D0CA}" type="pres">
      <dgm:prSet presAssocID="{85CE323D-C967-4E68-A3F2-CA23F64814D7}" presName="spacer" presStyleCnt="0"/>
      <dgm:spPr/>
    </dgm:pt>
    <dgm:pt modelId="{2785396D-E986-4BD6-A112-89611FB4A9B1}" type="pres">
      <dgm:prSet presAssocID="{C1EB9A8D-AEAF-44BF-949E-47CF4E9CDBE5}" presName="parentText" presStyleLbl="node1" presStyleIdx="1" presStyleCnt="3" custLinFactNeighborY="-1">
        <dgm:presLayoutVars>
          <dgm:chMax val="0"/>
          <dgm:bulletEnabled val="1"/>
        </dgm:presLayoutVars>
      </dgm:prSet>
      <dgm:spPr/>
    </dgm:pt>
    <dgm:pt modelId="{20E563AB-7D90-4E75-BD9E-F2F58A85E910}" type="pres">
      <dgm:prSet presAssocID="{8F975313-8211-4361-98CB-76F3497173D2}" presName="spacer" presStyleCnt="0"/>
      <dgm:spPr/>
    </dgm:pt>
    <dgm:pt modelId="{4E35D33D-85C6-4D68-BD24-F773A369585D}" type="pres">
      <dgm:prSet presAssocID="{47EBB424-0CC7-4334-BB70-AB19F39D3554}" presName="parentText" presStyleLbl="node1" presStyleIdx="2" presStyleCnt="3" custLinFactY="30061" custLinFactNeighborX="12607" custLinFactNeighborY="100000">
        <dgm:presLayoutVars>
          <dgm:chMax val="0"/>
          <dgm:bulletEnabled val="1"/>
        </dgm:presLayoutVars>
      </dgm:prSet>
      <dgm:spPr/>
    </dgm:pt>
  </dgm:ptLst>
  <dgm:cxnLst>
    <dgm:cxn modelId="{748E9914-13E8-498D-AAB5-6469529EEED0}" srcId="{39830E78-770D-4440-91B9-94428F6B2DC0}" destId="{06A61951-105B-42BC-8CF7-1D731C92F8FD}" srcOrd="0" destOrd="0" parTransId="{77AD956D-8039-44A0-9366-F7280A8E30B4}" sibTransId="{85CE323D-C967-4E68-A3F2-CA23F64814D7}"/>
    <dgm:cxn modelId="{EDE5BC27-F896-41A9-B77D-CCFB1505F248}" type="presOf" srcId="{47EBB424-0CC7-4334-BB70-AB19F39D3554}" destId="{4E35D33D-85C6-4D68-BD24-F773A369585D}" srcOrd="0" destOrd="0" presId="urn:microsoft.com/office/officeart/2005/8/layout/vList2"/>
    <dgm:cxn modelId="{5FF5D127-22FE-43E9-A623-485669BB47C9}" type="presOf" srcId="{C1EB9A8D-AEAF-44BF-949E-47CF4E9CDBE5}" destId="{2785396D-E986-4BD6-A112-89611FB4A9B1}" srcOrd="0" destOrd="0" presId="urn:microsoft.com/office/officeart/2005/8/layout/vList2"/>
    <dgm:cxn modelId="{3167DC37-D61D-4B53-831F-E52654C47E42}" type="presOf" srcId="{39830E78-770D-4440-91B9-94428F6B2DC0}" destId="{7BE0CB2E-BE43-4910-8BB7-77FF90200AA3}" srcOrd="0" destOrd="0" presId="urn:microsoft.com/office/officeart/2005/8/layout/vList2"/>
    <dgm:cxn modelId="{99D83E61-9AEF-464A-A07C-C8A5D883FB04}" srcId="{39830E78-770D-4440-91B9-94428F6B2DC0}" destId="{47EBB424-0CC7-4334-BB70-AB19F39D3554}" srcOrd="2" destOrd="0" parTransId="{BD512E07-DA58-45C8-AD67-3C394181A9A8}" sibTransId="{23BCF900-36CA-48C2-98A0-BCD0F42B4BBA}"/>
    <dgm:cxn modelId="{F59CA496-66FE-486A-BDE8-F727758084E9}" type="presOf" srcId="{06A61951-105B-42BC-8CF7-1D731C92F8FD}" destId="{88A06944-84FF-4045-9F85-8A4A9E0E7499}" srcOrd="0" destOrd="0" presId="urn:microsoft.com/office/officeart/2005/8/layout/vList2"/>
    <dgm:cxn modelId="{29C33AC7-1C9C-4B58-A5F8-1E174EB9F10E}" srcId="{39830E78-770D-4440-91B9-94428F6B2DC0}" destId="{C1EB9A8D-AEAF-44BF-949E-47CF4E9CDBE5}" srcOrd="1" destOrd="0" parTransId="{E5DB6B9F-DEA7-4BC9-B703-9A28649D62E6}" sibTransId="{8F975313-8211-4361-98CB-76F3497173D2}"/>
    <dgm:cxn modelId="{6DCB7E74-5430-45A4-B597-DB2672F4882D}" type="presParOf" srcId="{7BE0CB2E-BE43-4910-8BB7-77FF90200AA3}" destId="{88A06944-84FF-4045-9F85-8A4A9E0E7499}" srcOrd="0" destOrd="0" presId="urn:microsoft.com/office/officeart/2005/8/layout/vList2"/>
    <dgm:cxn modelId="{CE123E36-248E-4AB2-806B-E0720BE4E67D}" type="presParOf" srcId="{7BE0CB2E-BE43-4910-8BB7-77FF90200AA3}" destId="{4597A57C-3A55-49DD-B40D-1704F4C7D0CA}" srcOrd="1" destOrd="0" presId="urn:microsoft.com/office/officeart/2005/8/layout/vList2"/>
    <dgm:cxn modelId="{C34C788A-051A-40ED-A3AF-0EA3981930E3}" type="presParOf" srcId="{7BE0CB2E-BE43-4910-8BB7-77FF90200AA3}" destId="{2785396D-E986-4BD6-A112-89611FB4A9B1}" srcOrd="2" destOrd="0" presId="urn:microsoft.com/office/officeart/2005/8/layout/vList2"/>
    <dgm:cxn modelId="{FFB8027F-189E-4442-AFB9-82AEFF13F503}" type="presParOf" srcId="{7BE0CB2E-BE43-4910-8BB7-77FF90200AA3}" destId="{20E563AB-7D90-4E75-BD9E-F2F58A85E910}" srcOrd="3" destOrd="0" presId="urn:microsoft.com/office/officeart/2005/8/layout/vList2"/>
    <dgm:cxn modelId="{53454CA5-32EB-4C0D-AE97-958D5B60EE49}" type="presParOf" srcId="{7BE0CB2E-BE43-4910-8BB7-77FF90200AA3}" destId="{4E35D33D-85C6-4D68-BD24-F773A36958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BA0FF-FF34-4DFC-AC7E-77A6365EA3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396DA8-4804-40B7-8F8E-2EDC32B924C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sz="2400" baseline="0" dirty="0"/>
            <a:t>Controllata dal produttore e dal Ministero della Salute </a:t>
          </a:r>
        </a:p>
        <a:p>
          <a:pPr algn="ctr"/>
          <a:r>
            <a:rPr lang="it-IT" sz="2400" baseline="0" dirty="0"/>
            <a:t>ma con frequenza inferiore.</a:t>
          </a:r>
        </a:p>
        <a:p>
          <a:pPr algn="ctr"/>
          <a:endParaRPr lang="it-IT" sz="2400" dirty="0"/>
        </a:p>
      </dgm:t>
    </dgm:pt>
    <dgm:pt modelId="{A7AFD95A-E28C-493D-8B6E-16A3A40249BB}" type="parTrans" cxnId="{B9E97CA9-C58F-466D-9988-4EB376BAFC6D}">
      <dgm:prSet/>
      <dgm:spPr/>
      <dgm:t>
        <a:bodyPr/>
        <a:lstStyle/>
        <a:p>
          <a:endParaRPr lang="it-IT"/>
        </a:p>
      </dgm:t>
    </dgm:pt>
    <dgm:pt modelId="{3615240B-B37B-4CB6-96F4-441760B1F7CC}" type="sibTrans" cxnId="{B9E97CA9-C58F-466D-9988-4EB376BAFC6D}">
      <dgm:prSet/>
      <dgm:spPr/>
      <dgm:t>
        <a:bodyPr/>
        <a:lstStyle/>
        <a:p>
          <a:endParaRPr lang="it-IT"/>
        </a:p>
      </dgm:t>
    </dgm:pt>
    <dgm:pt modelId="{52DCBBD5-1C2A-402E-BA9F-0CF08620C44C}" type="pres">
      <dgm:prSet presAssocID="{366BA0FF-FF34-4DFC-AC7E-77A6365EA3FA}" presName="linear" presStyleCnt="0">
        <dgm:presLayoutVars>
          <dgm:animLvl val="lvl"/>
          <dgm:resizeHandles val="exact"/>
        </dgm:presLayoutVars>
      </dgm:prSet>
      <dgm:spPr/>
    </dgm:pt>
    <dgm:pt modelId="{54C0B184-85F1-44F5-9106-D562A442CA99}" type="pres">
      <dgm:prSet presAssocID="{BA396DA8-4804-40B7-8F8E-2EDC32B924C4}" presName="parentText" presStyleLbl="node1" presStyleIdx="0" presStyleCnt="1" custLinFactNeighborX="0" custLinFactNeighborY="0">
        <dgm:presLayoutVars>
          <dgm:chMax val="0"/>
          <dgm:bulletEnabled val="1"/>
        </dgm:presLayoutVars>
      </dgm:prSet>
      <dgm:spPr/>
    </dgm:pt>
  </dgm:ptLst>
  <dgm:cxnLst>
    <dgm:cxn modelId="{B9E97CA9-C58F-466D-9988-4EB376BAFC6D}" srcId="{366BA0FF-FF34-4DFC-AC7E-77A6365EA3FA}" destId="{BA396DA8-4804-40B7-8F8E-2EDC32B924C4}" srcOrd="0" destOrd="0" parTransId="{A7AFD95A-E28C-493D-8B6E-16A3A40249BB}" sibTransId="{3615240B-B37B-4CB6-96F4-441760B1F7CC}"/>
    <dgm:cxn modelId="{318A35BE-D152-4664-82CC-DB63E08A19E9}" type="presOf" srcId="{366BA0FF-FF34-4DFC-AC7E-77A6365EA3FA}" destId="{52DCBBD5-1C2A-402E-BA9F-0CF08620C44C}" srcOrd="0" destOrd="0" presId="urn:microsoft.com/office/officeart/2005/8/layout/vList2"/>
    <dgm:cxn modelId="{CDBEEFE0-7BBB-445E-B77C-677F7202557C}" type="presOf" srcId="{BA396DA8-4804-40B7-8F8E-2EDC32B924C4}" destId="{54C0B184-85F1-44F5-9106-D562A442CA99}" srcOrd="0" destOrd="0" presId="urn:microsoft.com/office/officeart/2005/8/layout/vList2"/>
    <dgm:cxn modelId="{CA3D74B0-189A-463F-9FED-AD1E1EA6B81B}" type="presParOf" srcId="{52DCBBD5-1C2A-402E-BA9F-0CF08620C44C}" destId="{54C0B184-85F1-44F5-9106-D562A442CA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8627E-029F-4A83-B4A6-2F5E88A158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A24F4E3-F926-49F3-ADA4-8C3A08CE0D26}">
      <dgm:prSet/>
      <dgm:spPr/>
      <dgm:t>
        <a:bodyPr/>
        <a:lstStyle/>
        <a:p>
          <a:r>
            <a:rPr lang="it-IT" b="0" i="0" baseline="0" dirty="0"/>
            <a:t>Gestore (autocontrollo continuo) </a:t>
          </a:r>
          <a:endParaRPr lang="it-IT" dirty="0"/>
        </a:p>
      </dgm:t>
    </dgm:pt>
    <dgm:pt modelId="{F09C04CD-0F1D-4D70-BD4D-B041B6C036FA}" type="parTrans" cxnId="{D40E9614-BA30-4259-B4F3-E26AF5DB17C6}">
      <dgm:prSet/>
      <dgm:spPr/>
      <dgm:t>
        <a:bodyPr/>
        <a:lstStyle/>
        <a:p>
          <a:endParaRPr lang="it-IT"/>
        </a:p>
      </dgm:t>
    </dgm:pt>
    <dgm:pt modelId="{75807956-CD95-47BD-AEE9-E91298F66563}" type="sibTrans" cxnId="{D40E9614-BA30-4259-B4F3-E26AF5DB17C6}">
      <dgm:prSet/>
      <dgm:spPr/>
      <dgm:t>
        <a:bodyPr/>
        <a:lstStyle/>
        <a:p>
          <a:endParaRPr lang="it-IT"/>
        </a:p>
      </dgm:t>
    </dgm:pt>
    <dgm:pt modelId="{B1B876B9-E2DF-41AC-A8CF-296647B47651}">
      <dgm:prSet/>
      <dgm:spPr/>
      <dgm:t>
        <a:bodyPr/>
        <a:lstStyle/>
        <a:p>
          <a:r>
            <a:rPr lang="it-IT" b="0" i="0" baseline="0"/>
            <a:t>ATS / ASL (controllo esterno periodico) </a:t>
          </a:r>
          <a:endParaRPr lang="it-IT"/>
        </a:p>
      </dgm:t>
    </dgm:pt>
    <dgm:pt modelId="{D9B3C7A0-C537-4845-A4F4-B698244A58F6}" type="parTrans" cxnId="{DC68CB03-14E5-4DFD-AF6F-1BD5A2FF42D2}">
      <dgm:prSet/>
      <dgm:spPr/>
      <dgm:t>
        <a:bodyPr/>
        <a:lstStyle/>
        <a:p>
          <a:endParaRPr lang="it-IT"/>
        </a:p>
      </dgm:t>
    </dgm:pt>
    <dgm:pt modelId="{84AB2DD2-5915-49D4-A5D4-BD24F91E19EF}" type="sibTrans" cxnId="{DC68CB03-14E5-4DFD-AF6F-1BD5A2FF42D2}">
      <dgm:prSet/>
      <dgm:spPr/>
      <dgm:t>
        <a:bodyPr/>
        <a:lstStyle/>
        <a:p>
          <a:endParaRPr lang="it-IT"/>
        </a:p>
      </dgm:t>
    </dgm:pt>
    <dgm:pt modelId="{64F5DFAB-BFF5-481E-883F-EC8D113364DE}">
      <dgm:prSet/>
      <dgm:spPr/>
      <dgm:t>
        <a:bodyPr/>
        <a:lstStyle/>
        <a:p>
          <a:r>
            <a:rPr lang="it-IT" b="0" i="0" baseline="0"/>
            <a:t>ARPA Lombardia </a:t>
          </a:r>
          <a:endParaRPr lang="it-IT"/>
        </a:p>
      </dgm:t>
    </dgm:pt>
    <dgm:pt modelId="{16C0D8C1-BC17-42B0-9769-8497879E0509}" type="parTrans" cxnId="{42EDA588-549E-4F21-A36A-8D7B765A5263}">
      <dgm:prSet/>
      <dgm:spPr/>
      <dgm:t>
        <a:bodyPr/>
        <a:lstStyle/>
        <a:p>
          <a:endParaRPr lang="it-IT"/>
        </a:p>
      </dgm:t>
    </dgm:pt>
    <dgm:pt modelId="{C360A063-7993-4265-B0EC-7A501238B7BA}" type="sibTrans" cxnId="{42EDA588-549E-4F21-A36A-8D7B765A5263}">
      <dgm:prSet/>
      <dgm:spPr/>
      <dgm:t>
        <a:bodyPr/>
        <a:lstStyle/>
        <a:p>
          <a:endParaRPr lang="it-IT"/>
        </a:p>
      </dgm:t>
    </dgm:pt>
    <dgm:pt modelId="{034AB5D2-03BF-400D-938C-0B65A87A2CFC}" type="pres">
      <dgm:prSet presAssocID="{7F38627E-029F-4A83-B4A6-2F5E88A1584E}" presName="linear" presStyleCnt="0">
        <dgm:presLayoutVars>
          <dgm:animLvl val="lvl"/>
          <dgm:resizeHandles val="exact"/>
        </dgm:presLayoutVars>
      </dgm:prSet>
      <dgm:spPr/>
    </dgm:pt>
    <dgm:pt modelId="{DB62FD3B-3947-48C2-9C1B-FE17A879396D}" type="pres">
      <dgm:prSet presAssocID="{DA24F4E3-F926-49F3-ADA4-8C3A08CE0D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9E7F56-B570-431A-A532-91FE0D3A482F}" type="pres">
      <dgm:prSet presAssocID="{75807956-CD95-47BD-AEE9-E91298F66563}" presName="spacer" presStyleCnt="0"/>
      <dgm:spPr/>
    </dgm:pt>
    <dgm:pt modelId="{A63D5330-A5CD-4252-8813-CB64495ADD12}" type="pres">
      <dgm:prSet presAssocID="{B1B876B9-E2DF-41AC-A8CF-296647B476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BA5F2D-513D-4B20-B9F7-BBBA9BB44886}" type="pres">
      <dgm:prSet presAssocID="{84AB2DD2-5915-49D4-A5D4-BD24F91E19EF}" presName="spacer" presStyleCnt="0"/>
      <dgm:spPr/>
    </dgm:pt>
    <dgm:pt modelId="{B5A0722F-D408-4374-A969-5103D9CA7873}" type="pres">
      <dgm:prSet presAssocID="{64F5DFAB-BFF5-481E-883F-EC8D113364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68CB03-14E5-4DFD-AF6F-1BD5A2FF42D2}" srcId="{7F38627E-029F-4A83-B4A6-2F5E88A1584E}" destId="{B1B876B9-E2DF-41AC-A8CF-296647B47651}" srcOrd="1" destOrd="0" parTransId="{D9B3C7A0-C537-4845-A4F4-B698244A58F6}" sibTransId="{84AB2DD2-5915-49D4-A5D4-BD24F91E19EF}"/>
    <dgm:cxn modelId="{D40E9614-BA30-4259-B4F3-E26AF5DB17C6}" srcId="{7F38627E-029F-4A83-B4A6-2F5E88A1584E}" destId="{DA24F4E3-F926-49F3-ADA4-8C3A08CE0D26}" srcOrd="0" destOrd="0" parTransId="{F09C04CD-0F1D-4D70-BD4D-B041B6C036FA}" sibTransId="{75807956-CD95-47BD-AEE9-E91298F66563}"/>
    <dgm:cxn modelId="{C8FB1C20-41BA-403D-997C-D9C3236C9115}" type="presOf" srcId="{B1B876B9-E2DF-41AC-A8CF-296647B47651}" destId="{A63D5330-A5CD-4252-8813-CB64495ADD12}" srcOrd="0" destOrd="0" presId="urn:microsoft.com/office/officeart/2005/8/layout/vList2"/>
    <dgm:cxn modelId="{8AA8F186-19D7-41D0-A0C5-D84FB3A21F49}" type="presOf" srcId="{7F38627E-029F-4A83-B4A6-2F5E88A1584E}" destId="{034AB5D2-03BF-400D-938C-0B65A87A2CFC}" srcOrd="0" destOrd="0" presId="urn:microsoft.com/office/officeart/2005/8/layout/vList2"/>
    <dgm:cxn modelId="{42EDA588-549E-4F21-A36A-8D7B765A5263}" srcId="{7F38627E-029F-4A83-B4A6-2F5E88A1584E}" destId="{64F5DFAB-BFF5-481E-883F-EC8D113364DE}" srcOrd="2" destOrd="0" parTransId="{16C0D8C1-BC17-42B0-9769-8497879E0509}" sibTransId="{C360A063-7993-4265-B0EC-7A501238B7BA}"/>
    <dgm:cxn modelId="{F67149DA-72E4-4E00-99D9-832BFECCF96F}" type="presOf" srcId="{64F5DFAB-BFF5-481E-883F-EC8D113364DE}" destId="{B5A0722F-D408-4374-A969-5103D9CA7873}" srcOrd="0" destOrd="0" presId="urn:microsoft.com/office/officeart/2005/8/layout/vList2"/>
    <dgm:cxn modelId="{D963DBF8-84FC-4B78-853C-8CF88FBCD67E}" type="presOf" srcId="{DA24F4E3-F926-49F3-ADA4-8C3A08CE0D26}" destId="{DB62FD3B-3947-48C2-9C1B-FE17A879396D}" srcOrd="0" destOrd="0" presId="urn:microsoft.com/office/officeart/2005/8/layout/vList2"/>
    <dgm:cxn modelId="{E2E632AB-167A-430B-967E-E37DDA23BC86}" type="presParOf" srcId="{034AB5D2-03BF-400D-938C-0B65A87A2CFC}" destId="{DB62FD3B-3947-48C2-9C1B-FE17A879396D}" srcOrd="0" destOrd="0" presId="urn:microsoft.com/office/officeart/2005/8/layout/vList2"/>
    <dgm:cxn modelId="{880CBFC3-6E5C-402B-98BD-1751CF15E1B9}" type="presParOf" srcId="{034AB5D2-03BF-400D-938C-0B65A87A2CFC}" destId="{8D9E7F56-B570-431A-A532-91FE0D3A482F}" srcOrd="1" destOrd="0" presId="urn:microsoft.com/office/officeart/2005/8/layout/vList2"/>
    <dgm:cxn modelId="{63F13E66-186F-440D-8EAA-C6B97783E881}" type="presParOf" srcId="{034AB5D2-03BF-400D-938C-0B65A87A2CFC}" destId="{A63D5330-A5CD-4252-8813-CB64495ADD12}" srcOrd="2" destOrd="0" presId="urn:microsoft.com/office/officeart/2005/8/layout/vList2"/>
    <dgm:cxn modelId="{119D1FAD-CFDE-47CA-9487-6B511A761CF0}" type="presParOf" srcId="{034AB5D2-03BF-400D-938C-0B65A87A2CFC}" destId="{A2BA5F2D-513D-4B20-B9F7-BBBA9BB44886}" srcOrd="3" destOrd="0" presId="urn:microsoft.com/office/officeart/2005/8/layout/vList2"/>
    <dgm:cxn modelId="{2D326239-54AE-4795-9FF9-9392B0FD5275}" type="presParOf" srcId="{034AB5D2-03BF-400D-938C-0B65A87A2CFC}" destId="{B5A0722F-D408-4374-A969-5103D9CA78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713168-B470-4488-B39D-47BEB96D29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529BC4-F898-43D0-8141-23249ADE0C5A}">
      <dgm:prSet custT="1"/>
      <dgm:spPr/>
      <dgm:t>
        <a:bodyPr/>
        <a:lstStyle/>
        <a:p>
          <a:pPr algn="ctr"/>
          <a:r>
            <a:rPr lang="it-IT" sz="2400" b="0" i="0" baseline="0" dirty="0"/>
            <a:t>Famiglia italiana</a:t>
          </a:r>
        </a:p>
        <a:p>
          <a:pPr algn="ctr"/>
          <a:r>
            <a:rPr lang="it-IT" sz="2400" b="0" i="0" baseline="0" dirty="0">
              <a:solidFill>
                <a:srgbClr val="FF0000"/>
              </a:solidFill>
            </a:rPr>
            <a:t>300–500 €/anno in acqua minerale </a:t>
          </a:r>
          <a:endParaRPr lang="it-IT" sz="2400" dirty="0">
            <a:solidFill>
              <a:srgbClr val="FF0000"/>
            </a:solidFill>
          </a:endParaRPr>
        </a:p>
      </dgm:t>
    </dgm:pt>
    <dgm:pt modelId="{2CD51D38-E2B0-4AF1-AAF3-67D7748F6667}" type="parTrans" cxnId="{C0D2B733-E08A-4F3D-9735-7471BFF81008}">
      <dgm:prSet/>
      <dgm:spPr/>
      <dgm:t>
        <a:bodyPr/>
        <a:lstStyle/>
        <a:p>
          <a:endParaRPr lang="it-IT"/>
        </a:p>
      </dgm:t>
    </dgm:pt>
    <dgm:pt modelId="{D04E8010-F2D5-4276-8E04-7070D4D911AE}" type="sibTrans" cxnId="{C0D2B733-E08A-4F3D-9735-7471BFF81008}">
      <dgm:prSet/>
      <dgm:spPr/>
      <dgm:t>
        <a:bodyPr/>
        <a:lstStyle/>
        <a:p>
          <a:endParaRPr lang="it-IT"/>
        </a:p>
      </dgm:t>
    </dgm:pt>
    <dgm:pt modelId="{19973525-06E3-448F-B907-09977ED6962E}">
      <dgm:prSet custT="1"/>
      <dgm:spPr/>
      <dgm:t>
        <a:bodyPr/>
        <a:lstStyle/>
        <a:p>
          <a:pPr algn="ctr"/>
          <a:r>
            <a:rPr lang="it-IT" sz="2400" b="0" i="0" baseline="0" dirty="0"/>
            <a:t>Stessa famiglia con acqua del rubinetto: </a:t>
          </a:r>
          <a:r>
            <a:rPr lang="it-IT" sz="2400" b="0" i="0" baseline="0" dirty="0">
              <a:solidFill>
                <a:srgbClr val="00B050"/>
              </a:solidFill>
            </a:rPr>
            <a:t>&lt; 2 €/anno </a:t>
          </a:r>
          <a:endParaRPr lang="it-IT" sz="2400" dirty="0">
            <a:solidFill>
              <a:srgbClr val="00B050"/>
            </a:solidFill>
          </a:endParaRPr>
        </a:p>
      </dgm:t>
    </dgm:pt>
    <dgm:pt modelId="{8A03FBB5-50F4-480A-BAD9-F4703E4D728D}" type="parTrans" cxnId="{B2E31997-7347-4C38-888A-BBDA03CB35FF}">
      <dgm:prSet/>
      <dgm:spPr/>
      <dgm:t>
        <a:bodyPr/>
        <a:lstStyle/>
        <a:p>
          <a:endParaRPr lang="it-IT"/>
        </a:p>
      </dgm:t>
    </dgm:pt>
    <dgm:pt modelId="{1828F8BB-1D4E-4E81-9326-31C2938458CF}" type="sibTrans" cxnId="{B2E31997-7347-4C38-888A-BBDA03CB35FF}">
      <dgm:prSet/>
      <dgm:spPr/>
      <dgm:t>
        <a:bodyPr/>
        <a:lstStyle/>
        <a:p>
          <a:endParaRPr lang="it-IT"/>
        </a:p>
      </dgm:t>
    </dgm:pt>
    <dgm:pt modelId="{BD9348F0-D778-4EE1-AF5B-999EB455C4ED}" type="pres">
      <dgm:prSet presAssocID="{0C713168-B470-4488-B39D-47BEB96D2937}" presName="linear" presStyleCnt="0">
        <dgm:presLayoutVars>
          <dgm:animLvl val="lvl"/>
          <dgm:resizeHandles val="exact"/>
        </dgm:presLayoutVars>
      </dgm:prSet>
      <dgm:spPr/>
    </dgm:pt>
    <dgm:pt modelId="{A549EE76-2C09-468E-B1FB-361BEFE81473}" type="pres">
      <dgm:prSet presAssocID="{51529BC4-F898-43D0-8141-23249ADE0C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E9BA8B-3A03-4061-8F91-1296117C17D2}" type="pres">
      <dgm:prSet presAssocID="{D04E8010-F2D5-4276-8E04-7070D4D911AE}" presName="spacer" presStyleCnt="0"/>
      <dgm:spPr/>
    </dgm:pt>
    <dgm:pt modelId="{334E8497-FCB5-4075-A500-B13A8B06BC6F}" type="pres">
      <dgm:prSet presAssocID="{19973525-06E3-448F-B907-09977ED6962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30970B-7B41-481A-8047-BB9CA4B76485}" type="presOf" srcId="{51529BC4-F898-43D0-8141-23249ADE0C5A}" destId="{A549EE76-2C09-468E-B1FB-361BEFE81473}" srcOrd="0" destOrd="0" presId="urn:microsoft.com/office/officeart/2005/8/layout/vList2"/>
    <dgm:cxn modelId="{3E48FF32-E1AD-4E7B-94C1-AA136FF18892}" type="presOf" srcId="{0C713168-B470-4488-B39D-47BEB96D2937}" destId="{BD9348F0-D778-4EE1-AF5B-999EB455C4ED}" srcOrd="0" destOrd="0" presId="urn:microsoft.com/office/officeart/2005/8/layout/vList2"/>
    <dgm:cxn modelId="{C0D2B733-E08A-4F3D-9735-7471BFF81008}" srcId="{0C713168-B470-4488-B39D-47BEB96D2937}" destId="{51529BC4-F898-43D0-8141-23249ADE0C5A}" srcOrd="0" destOrd="0" parTransId="{2CD51D38-E2B0-4AF1-AAF3-67D7748F6667}" sibTransId="{D04E8010-F2D5-4276-8E04-7070D4D911AE}"/>
    <dgm:cxn modelId="{B2E31997-7347-4C38-888A-BBDA03CB35FF}" srcId="{0C713168-B470-4488-B39D-47BEB96D2937}" destId="{19973525-06E3-448F-B907-09977ED6962E}" srcOrd="1" destOrd="0" parTransId="{8A03FBB5-50F4-480A-BAD9-F4703E4D728D}" sibTransId="{1828F8BB-1D4E-4E81-9326-31C2938458CF}"/>
    <dgm:cxn modelId="{E48F56D2-E9B2-4048-9112-8E3B0DB53826}" type="presOf" srcId="{19973525-06E3-448F-B907-09977ED6962E}" destId="{334E8497-FCB5-4075-A500-B13A8B06BC6F}" srcOrd="0" destOrd="0" presId="urn:microsoft.com/office/officeart/2005/8/layout/vList2"/>
    <dgm:cxn modelId="{FCB137D8-D7EE-4B9B-892C-D60C80445367}" type="presParOf" srcId="{BD9348F0-D778-4EE1-AF5B-999EB455C4ED}" destId="{A549EE76-2C09-468E-B1FB-361BEFE81473}" srcOrd="0" destOrd="0" presId="urn:microsoft.com/office/officeart/2005/8/layout/vList2"/>
    <dgm:cxn modelId="{709B72D7-8F09-4515-89F9-C609D9BCA9F8}" type="presParOf" srcId="{BD9348F0-D778-4EE1-AF5B-999EB455C4ED}" destId="{45E9BA8B-3A03-4061-8F91-1296117C17D2}" srcOrd="1" destOrd="0" presId="urn:microsoft.com/office/officeart/2005/8/layout/vList2"/>
    <dgm:cxn modelId="{9A2BCAE3-1F7A-41E7-89D7-F9ABAC267F3A}" type="presParOf" srcId="{BD9348F0-D778-4EE1-AF5B-999EB455C4ED}" destId="{334E8497-FCB5-4075-A500-B13A8B06BC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7B64D-5CB3-457C-A6E5-0B98F0C2EC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9C983D-2C7C-4400-A860-A79BB815805A}">
      <dgm:prSet custT="1"/>
      <dgm:spPr/>
      <dgm:t>
        <a:bodyPr/>
        <a:lstStyle/>
        <a:p>
          <a:pPr algn="ctr"/>
          <a:r>
            <a:rPr lang="it-IT" sz="2000" b="0" i="0" baseline="0" dirty="0"/>
            <a:t>Produzione PET: consumo di petrolio grezzo e emissioni CO₂ </a:t>
          </a:r>
          <a:endParaRPr lang="it-IT" sz="2000" dirty="0"/>
        </a:p>
      </dgm:t>
    </dgm:pt>
    <dgm:pt modelId="{7F10FE4A-6772-4430-91FE-636FE59E314A}" type="parTrans" cxnId="{4ECD5617-A6AB-44CC-939D-EEC92B2A35E5}">
      <dgm:prSet/>
      <dgm:spPr/>
      <dgm:t>
        <a:bodyPr/>
        <a:lstStyle/>
        <a:p>
          <a:endParaRPr lang="it-IT" sz="2800"/>
        </a:p>
      </dgm:t>
    </dgm:pt>
    <dgm:pt modelId="{828F30CD-C70C-4570-819F-971DCFA3F56A}" type="sibTrans" cxnId="{4ECD5617-A6AB-44CC-939D-EEC92B2A35E5}">
      <dgm:prSet/>
      <dgm:spPr/>
      <dgm:t>
        <a:bodyPr/>
        <a:lstStyle/>
        <a:p>
          <a:endParaRPr lang="it-IT" sz="2800"/>
        </a:p>
      </dgm:t>
    </dgm:pt>
    <dgm:pt modelId="{053289B3-F69E-488F-8FC5-80B2057BDC2B}">
      <dgm:prSet custT="1"/>
      <dgm:spPr/>
      <dgm:t>
        <a:bodyPr/>
        <a:lstStyle/>
        <a:p>
          <a:pPr algn="ctr"/>
          <a:r>
            <a:rPr lang="it-IT" sz="2000" b="0" i="0" baseline="0" dirty="0"/>
            <a:t>Trasporto su gomma dalla sorgente alla GDO </a:t>
          </a:r>
          <a:endParaRPr lang="it-IT" sz="2000" dirty="0"/>
        </a:p>
      </dgm:t>
    </dgm:pt>
    <dgm:pt modelId="{0D10C7ED-B739-4635-BDFE-F5B9CFC8646A}" type="parTrans" cxnId="{560C26BE-9AA6-4055-BDB3-C06063D8C80A}">
      <dgm:prSet/>
      <dgm:spPr/>
      <dgm:t>
        <a:bodyPr/>
        <a:lstStyle/>
        <a:p>
          <a:endParaRPr lang="it-IT" sz="2800"/>
        </a:p>
      </dgm:t>
    </dgm:pt>
    <dgm:pt modelId="{4C3B4142-F72F-494B-9789-E84C36373A3E}" type="sibTrans" cxnId="{560C26BE-9AA6-4055-BDB3-C06063D8C80A}">
      <dgm:prSet/>
      <dgm:spPr/>
      <dgm:t>
        <a:bodyPr/>
        <a:lstStyle/>
        <a:p>
          <a:endParaRPr lang="it-IT" sz="2800"/>
        </a:p>
      </dgm:t>
    </dgm:pt>
    <dgm:pt modelId="{9F81072A-67C1-4FD2-BD91-021051CA222B}">
      <dgm:prSet custT="1"/>
      <dgm:spPr/>
      <dgm:t>
        <a:bodyPr/>
        <a:lstStyle/>
        <a:p>
          <a:pPr algn="ctr"/>
          <a:r>
            <a:rPr lang="it-IT" sz="2000" b="0" i="0" baseline="0" dirty="0"/>
            <a:t>Solo il 40% circa delle bottiglie in plastica viene effettivamente riciclato in Italia </a:t>
          </a:r>
          <a:endParaRPr lang="it-IT" sz="2000" dirty="0"/>
        </a:p>
      </dgm:t>
    </dgm:pt>
    <dgm:pt modelId="{25BB5025-9306-41EF-8C64-E1771E68C2C1}" type="parTrans" cxnId="{784A2E50-3575-424A-9D00-67DB2DA46EE2}">
      <dgm:prSet/>
      <dgm:spPr/>
      <dgm:t>
        <a:bodyPr/>
        <a:lstStyle/>
        <a:p>
          <a:endParaRPr lang="it-IT" sz="2800"/>
        </a:p>
      </dgm:t>
    </dgm:pt>
    <dgm:pt modelId="{D1CE7C7E-8701-4B7F-987C-8024F6DCEB4A}" type="sibTrans" cxnId="{784A2E50-3575-424A-9D00-67DB2DA46EE2}">
      <dgm:prSet/>
      <dgm:spPr/>
      <dgm:t>
        <a:bodyPr/>
        <a:lstStyle/>
        <a:p>
          <a:endParaRPr lang="it-IT" sz="2800"/>
        </a:p>
      </dgm:t>
    </dgm:pt>
    <dgm:pt modelId="{C44BB0E5-AF25-4459-A9BD-5AA792023E37}">
      <dgm:prSet custT="1"/>
      <dgm:spPr/>
      <dgm:t>
        <a:bodyPr/>
        <a:lstStyle/>
        <a:p>
          <a:pPr algn="ctr"/>
          <a:r>
            <a:rPr lang="it-IT" sz="2000" b="0" i="0" baseline="0" dirty="0"/>
            <a:t>Microplastiche: rilevate anche nelle acque minerali confezionate </a:t>
          </a:r>
          <a:endParaRPr lang="it-IT" sz="2000" dirty="0"/>
        </a:p>
      </dgm:t>
    </dgm:pt>
    <dgm:pt modelId="{8FCFCDD3-0AE5-4676-B9F4-18EC012A570F}" type="parTrans" cxnId="{55B7C686-4EC9-44B4-9A5E-2F106EE3585E}">
      <dgm:prSet/>
      <dgm:spPr/>
      <dgm:t>
        <a:bodyPr/>
        <a:lstStyle/>
        <a:p>
          <a:endParaRPr lang="it-IT" sz="2800"/>
        </a:p>
      </dgm:t>
    </dgm:pt>
    <dgm:pt modelId="{0C3DFA1F-0B84-4DD7-98FC-C179AE8D05A5}" type="sibTrans" cxnId="{55B7C686-4EC9-44B4-9A5E-2F106EE3585E}">
      <dgm:prSet/>
      <dgm:spPr/>
      <dgm:t>
        <a:bodyPr/>
        <a:lstStyle/>
        <a:p>
          <a:endParaRPr lang="it-IT" sz="2800"/>
        </a:p>
      </dgm:t>
    </dgm:pt>
    <dgm:pt modelId="{1062FE46-3000-4C72-8179-FB873D504390}" type="pres">
      <dgm:prSet presAssocID="{CE47B64D-5CB3-457C-A6E5-0B98F0C2ECA8}" presName="linear" presStyleCnt="0">
        <dgm:presLayoutVars>
          <dgm:animLvl val="lvl"/>
          <dgm:resizeHandles val="exact"/>
        </dgm:presLayoutVars>
      </dgm:prSet>
      <dgm:spPr/>
    </dgm:pt>
    <dgm:pt modelId="{A4443BDD-BF7C-4CFD-B910-74FB93CCC7FF}" type="pres">
      <dgm:prSet presAssocID="{1C9C983D-2C7C-4400-A860-A79BB81580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79A34D-EEEE-4BDE-82F6-8AEED7AD63F8}" type="pres">
      <dgm:prSet presAssocID="{828F30CD-C70C-4570-819F-971DCFA3F56A}" presName="spacer" presStyleCnt="0"/>
      <dgm:spPr/>
    </dgm:pt>
    <dgm:pt modelId="{35BC134A-DD58-447D-8339-E2271DCFD42E}" type="pres">
      <dgm:prSet presAssocID="{053289B3-F69E-488F-8FC5-80B2057BDC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1137BB-37E0-4C04-B25F-576E3247B004}" type="pres">
      <dgm:prSet presAssocID="{4C3B4142-F72F-494B-9789-E84C36373A3E}" presName="spacer" presStyleCnt="0"/>
      <dgm:spPr/>
    </dgm:pt>
    <dgm:pt modelId="{17A7AD22-8294-432F-9C55-C6035A5B5956}" type="pres">
      <dgm:prSet presAssocID="{9F81072A-67C1-4FD2-BD91-021051CA2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2167A1-321A-4DAC-B6DF-B07A513D703F}" type="pres">
      <dgm:prSet presAssocID="{D1CE7C7E-8701-4B7F-987C-8024F6DCEB4A}" presName="spacer" presStyleCnt="0"/>
      <dgm:spPr/>
    </dgm:pt>
    <dgm:pt modelId="{BF5BCDE0-6BD2-4009-8911-B7092C27F0C3}" type="pres">
      <dgm:prSet presAssocID="{C44BB0E5-AF25-4459-A9BD-5AA792023E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93A703-9CCF-428B-9342-63FDB6CE0845}" type="presOf" srcId="{1C9C983D-2C7C-4400-A860-A79BB815805A}" destId="{A4443BDD-BF7C-4CFD-B910-74FB93CCC7FF}" srcOrd="0" destOrd="0" presId="urn:microsoft.com/office/officeart/2005/8/layout/vList2"/>
    <dgm:cxn modelId="{4ECD5617-A6AB-44CC-939D-EEC92B2A35E5}" srcId="{CE47B64D-5CB3-457C-A6E5-0B98F0C2ECA8}" destId="{1C9C983D-2C7C-4400-A860-A79BB815805A}" srcOrd="0" destOrd="0" parTransId="{7F10FE4A-6772-4430-91FE-636FE59E314A}" sibTransId="{828F30CD-C70C-4570-819F-971DCFA3F56A}"/>
    <dgm:cxn modelId="{432C6423-0340-4C3A-8A16-9C6225678951}" type="presOf" srcId="{CE47B64D-5CB3-457C-A6E5-0B98F0C2ECA8}" destId="{1062FE46-3000-4C72-8179-FB873D504390}" srcOrd="0" destOrd="0" presId="urn:microsoft.com/office/officeart/2005/8/layout/vList2"/>
    <dgm:cxn modelId="{3AB70262-9012-4DD9-BE48-6213AC799E4A}" type="presOf" srcId="{C44BB0E5-AF25-4459-A9BD-5AA792023E37}" destId="{BF5BCDE0-6BD2-4009-8911-B7092C27F0C3}" srcOrd="0" destOrd="0" presId="urn:microsoft.com/office/officeart/2005/8/layout/vList2"/>
    <dgm:cxn modelId="{784A2E50-3575-424A-9D00-67DB2DA46EE2}" srcId="{CE47B64D-5CB3-457C-A6E5-0B98F0C2ECA8}" destId="{9F81072A-67C1-4FD2-BD91-021051CA222B}" srcOrd="2" destOrd="0" parTransId="{25BB5025-9306-41EF-8C64-E1771E68C2C1}" sibTransId="{D1CE7C7E-8701-4B7F-987C-8024F6DCEB4A}"/>
    <dgm:cxn modelId="{55B7C686-4EC9-44B4-9A5E-2F106EE3585E}" srcId="{CE47B64D-5CB3-457C-A6E5-0B98F0C2ECA8}" destId="{C44BB0E5-AF25-4459-A9BD-5AA792023E37}" srcOrd="3" destOrd="0" parTransId="{8FCFCDD3-0AE5-4676-B9F4-18EC012A570F}" sibTransId="{0C3DFA1F-0B84-4DD7-98FC-C179AE8D05A5}"/>
    <dgm:cxn modelId="{908153BA-EA22-4726-B746-4D5CB289D1C1}" type="presOf" srcId="{053289B3-F69E-488F-8FC5-80B2057BDC2B}" destId="{35BC134A-DD58-447D-8339-E2271DCFD42E}" srcOrd="0" destOrd="0" presId="urn:microsoft.com/office/officeart/2005/8/layout/vList2"/>
    <dgm:cxn modelId="{560C26BE-9AA6-4055-BDB3-C06063D8C80A}" srcId="{CE47B64D-5CB3-457C-A6E5-0B98F0C2ECA8}" destId="{053289B3-F69E-488F-8FC5-80B2057BDC2B}" srcOrd="1" destOrd="0" parTransId="{0D10C7ED-B739-4635-BDFE-F5B9CFC8646A}" sibTransId="{4C3B4142-F72F-494B-9789-E84C36373A3E}"/>
    <dgm:cxn modelId="{4CA037E6-1450-4C2A-857B-6D8DB360E180}" type="presOf" srcId="{9F81072A-67C1-4FD2-BD91-021051CA222B}" destId="{17A7AD22-8294-432F-9C55-C6035A5B5956}" srcOrd="0" destOrd="0" presId="urn:microsoft.com/office/officeart/2005/8/layout/vList2"/>
    <dgm:cxn modelId="{27B93486-5898-4F5B-A6D6-AE7C9A84D574}" type="presParOf" srcId="{1062FE46-3000-4C72-8179-FB873D504390}" destId="{A4443BDD-BF7C-4CFD-B910-74FB93CCC7FF}" srcOrd="0" destOrd="0" presId="urn:microsoft.com/office/officeart/2005/8/layout/vList2"/>
    <dgm:cxn modelId="{B2A4EA42-0D22-406C-BF26-1FB4B1CC7BD7}" type="presParOf" srcId="{1062FE46-3000-4C72-8179-FB873D504390}" destId="{F479A34D-EEEE-4BDE-82F6-8AEED7AD63F8}" srcOrd="1" destOrd="0" presId="urn:microsoft.com/office/officeart/2005/8/layout/vList2"/>
    <dgm:cxn modelId="{AB185368-1EEE-4BE2-ABE2-B07202C58C71}" type="presParOf" srcId="{1062FE46-3000-4C72-8179-FB873D504390}" destId="{35BC134A-DD58-447D-8339-E2271DCFD42E}" srcOrd="2" destOrd="0" presId="urn:microsoft.com/office/officeart/2005/8/layout/vList2"/>
    <dgm:cxn modelId="{4987A611-DC2F-41B7-B020-54C4BC94F221}" type="presParOf" srcId="{1062FE46-3000-4C72-8179-FB873D504390}" destId="{2B1137BB-37E0-4C04-B25F-576E3247B004}" srcOrd="3" destOrd="0" presId="urn:microsoft.com/office/officeart/2005/8/layout/vList2"/>
    <dgm:cxn modelId="{49BB9AE2-7226-42EA-8AEE-BE22A62DAFCA}" type="presParOf" srcId="{1062FE46-3000-4C72-8179-FB873D504390}" destId="{17A7AD22-8294-432F-9C55-C6035A5B5956}" srcOrd="4" destOrd="0" presId="urn:microsoft.com/office/officeart/2005/8/layout/vList2"/>
    <dgm:cxn modelId="{23A6D4B2-6AC0-4812-9347-4C22384EF55E}" type="presParOf" srcId="{1062FE46-3000-4C72-8179-FB873D504390}" destId="{5E2167A1-321A-4DAC-B6DF-B07A513D703F}" srcOrd="5" destOrd="0" presId="urn:microsoft.com/office/officeart/2005/8/layout/vList2"/>
    <dgm:cxn modelId="{3FEB53DD-953B-48CE-8305-A75ECFBABEA6}" type="presParOf" srcId="{1062FE46-3000-4C72-8179-FB873D504390}" destId="{BF5BCDE0-6BD2-4009-8911-B7092C27F0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7A8C-309E-4DF8-AC32-7E806BBC843C}">
      <dsp:nvSpPr>
        <dsp:cNvPr id="0" name=""/>
        <dsp:cNvSpPr/>
      </dsp:nvSpPr>
      <dsp:spPr>
        <a:xfrm>
          <a:off x="0" y="136078"/>
          <a:ext cx="6683374" cy="16891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Indica la concentrazione di sali di calcio (Ca²⁺) e magnesio (Mg²⁺) disciolti nell'acqua</a:t>
          </a:r>
          <a:endParaRPr lang="en-US" sz="2000" kern="1200" dirty="0"/>
        </a:p>
      </dsp:txBody>
      <dsp:txXfrm>
        <a:off x="82459" y="218537"/>
        <a:ext cx="6518456" cy="1524269"/>
      </dsp:txXfrm>
    </dsp:sp>
    <dsp:sp modelId="{AEECA826-F37F-493A-BCCD-CE8915080BFE}">
      <dsp:nvSpPr>
        <dsp:cNvPr id="0" name=""/>
        <dsp:cNvSpPr/>
      </dsp:nvSpPr>
      <dsp:spPr>
        <a:xfrm>
          <a:off x="0" y="1882866"/>
          <a:ext cx="6683374" cy="1689187"/>
        </a:xfrm>
        <a:prstGeom prst="roundRect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 misura in </a:t>
          </a:r>
          <a:r>
            <a:rPr lang="it-IT" sz="2000" b="1" kern="1200" dirty="0"/>
            <a:t>gradi francesi (°F)</a:t>
          </a:r>
          <a:r>
            <a:rPr lang="it-IT" sz="2000" kern="1200" dirty="0"/>
            <a:t>: 1°F = 10 mg/L di </a:t>
          </a:r>
          <a:r>
            <a:rPr lang="it-IT" sz="2000" kern="1200" dirty="0" err="1"/>
            <a:t>CaCO</a:t>
          </a:r>
          <a:r>
            <a:rPr lang="it-IT" sz="2000" kern="1200" dirty="0"/>
            <a:t>₃ equivalente</a:t>
          </a:r>
          <a:endParaRPr lang="en-US" sz="2000" kern="1200" dirty="0"/>
        </a:p>
      </dsp:txBody>
      <dsp:txXfrm>
        <a:off x="82459" y="1965325"/>
        <a:ext cx="6518456" cy="1524269"/>
      </dsp:txXfrm>
    </dsp:sp>
    <dsp:sp modelId="{773697EE-610E-4600-97FE-AEFBCB234605}">
      <dsp:nvSpPr>
        <dsp:cNvPr id="0" name=""/>
        <dsp:cNvSpPr/>
      </dsp:nvSpPr>
      <dsp:spPr>
        <a:xfrm>
          <a:off x="0" y="3629653"/>
          <a:ext cx="6683374" cy="1689187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Classificazione: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&lt; 15°F → acqua dolce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15–30°F → acqua mediamente dura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&gt; 30°F → acqua dura</a:t>
          </a:r>
          <a:endParaRPr lang="en-US" sz="2000" kern="1200" dirty="0"/>
        </a:p>
      </dsp:txBody>
      <dsp:txXfrm>
        <a:off x="82459" y="3712112"/>
        <a:ext cx="6518456" cy="1524269"/>
      </dsp:txXfrm>
    </dsp:sp>
    <dsp:sp modelId="{48D4BB84-B737-4F86-B811-BC58C83BFF58}">
      <dsp:nvSpPr>
        <dsp:cNvPr id="0" name=""/>
        <dsp:cNvSpPr/>
      </dsp:nvSpPr>
      <dsp:spPr>
        <a:xfrm>
          <a:off x="0" y="5318841"/>
          <a:ext cx="668337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1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5318841"/>
        <a:ext cx="6683374" cy="331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63CC8-54BA-4CFA-83E4-BC8F21F1410C}">
      <dsp:nvSpPr>
        <dsp:cNvPr id="0" name=""/>
        <dsp:cNvSpPr/>
      </dsp:nvSpPr>
      <dsp:spPr>
        <a:xfrm>
          <a:off x="0" y="174853"/>
          <a:ext cx="6672887" cy="725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baseline="0" dirty="0"/>
            <a:t>Case dell'acqua</a:t>
          </a:r>
          <a:r>
            <a:rPr lang="it-IT" sz="2000" b="0" i="0" kern="1200" baseline="0" dirty="0"/>
            <a:t>: presenti a Segrate in Piazza 9 Novembre e via Cascina Fra' di Sesto: acqua gratuita, naturale e frizzante </a:t>
          </a:r>
          <a:endParaRPr lang="en-US" sz="2000" kern="1200" dirty="0"/>
        </a:p>
      </dsp:txBody>
      <dsp:txXfrm>
        <a:off x="35411" y="210264"/>
        <a:ext cx="6602065" cy="654578"/>
      </dsp:txXfrm>
    </dsp:sp>
    <dsp:sp modelId="{1015E891-22D5-4AE5-BF18-252DDECEEA6C}">
      <dsp:nvSpPr>
        <dsp:cNvPr id="0" name=""/>
        <dsp:cNvSpPr/>
      </dsp:nvSpPr>
      <dsp:spPr>
        <a:xfrm>
          <a:off x="0" y="957853"/>
          <a:ext cx="6672887" cy="725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baseline="0"/>
            <a:t>Caraffe filtranti</a:t>
          </a:r>
          <a:r>
            <a:rPr lang="it-IT" sz="2000" b="0" i="0" kern="1200" baseline="0"/>
            <a:t>: migliorano le caratteristiche organolettiche a basso costo </a:t>
          </a:r>
          <a:endParaRPr lang="en-US" sz="2000" kern="1200"/>
        </a:p>
      </dsp:txBody>
      <dsp:txXfrm>
        <a:off x="35411" y="993264"/>
        <a:ext cx="6602065" cy="654578"/>
      </dsp:txXfrm>
    </dsp:sp>
    <dsp:sp modelId="{E7D81BB2-5168-4BF8-AA73-8AC58BBD0702}">
      <dsp:nvSpPr>
        <dsp:cNvPr id="0" name=""/>
        <dsp:cNvSpPr/>
      </dsp:nvSpPr>
      <dsp:spPr>
        <a:xfrm>
          <a:off x="0" y="1740853"/>
          <a:ext cx="6672887" cy="725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baseline="0"/>
            <a:t>Bottiglie riutilizzabili</a:t>
          </a:r>
          <a:r>
            <a:rPr lang="it-IT" sz="2000" b="0" i="0" kern="1200" baseline="0"/>
            <a:t>: eliminano il monouso </a:t>
          </a:r>
          <a:endParaRPr lang="en-US" sz="2000" kern="1200"/>
        </a:p>
      </dsp:txBody>
      <dsp:txXfrm>
        <a:off x="35411" y="1776264"/>
        <a:ext cx="6602065" cy="654578"/>
      </dsp:txXfrm>
    </dsp:sp>
    <dsp:sp modelId="{9F397C52-0BF4-4C65-925C-DEC22004642A}">
      <dsp:nvSpPr>
        <dsp:cNvPr id="0" name=""/>
        <dsp:cNvSpPr/>
      </dsp:nvSpPr>
      <dsp:spPr>
        <a:xfrm>
          <a:off x="0" y="2523853"/>
          <a:ext cx="6672887" cy="725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baseline="0"/>
            <a:t>Informazione</a:t>
          </a:r>
          <a:r>
            <a:rPr lang="it-IT" sz="2000" b="0" i="0" kern="1200" baseline="0"/>
            <a:t>: conoscere i dati reali dell'acqua del rubinetto è il primo passo per cambiare abitudine </a:t>
          </a:r>
          <a:endParaRPr lang="en-US" sz="2000" kern="1200"/>
        </a:p>
      </dsp:txBody>
      <dsp:txXfrm>
        <a:off x="35411" y="2559264"/>
        <a:ext cx="6602065" cy="6545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593D5-35D5-4C1B-8784-14784B113E0E}">
      <dsp:nvSpPr>
        <dsp:cNvPr id="0" name=""/>
        <dsp:cNvSpPr/>
      </dsp:nvSpPr>
      <dsp:spPr>
        <a:xfrm>
          <a:off x="0" y="4709"/>
          <a:ext cx="6672887" cy="100386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La durezza dell'acqua non è un problema di salute, è un parametro chimico che racconta la geologia del territorio.</a:t>
          </a:r>
          <a:endParaRPr lang="it-IT" sz="2000" kern="1200"/>
        </a:p>
      </dsp:txBody>
      <dsp:txXfrm>
        <a:off x="49004" y="53713"/>
        <a:ext cx="6574879" cy="905852"/>
      </dsp:txXfrm>
    </dsp:sp>
    <dsp:sp modelId="{DC3D6916-3FFD-4701-8DFC-5D3AC77B4281}">
      <dsp:nvSpPr>
        <dsp:cNvPr id="0" name=""/>
        <dsp:cNvSpPr/>
      </dsp:nvSpPr>
      <dsp:spPr>
        <a:xfrm>
          <a:off x="0" y="1025849"/>
          <a:ext cx="6672887" cy="1003860"/>
        </a:xfrm>
        <a:prstGeom prst="roundRect">
          <a:avLst/>
        </a:prstGeom>
        <a:solidFill>
          <a:srgbClr val="53B18F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L'acqua di Segrate ha durezza 31°F (quasi interamente temporanea), tutti i parametri nei limiti di legge, ed è analizzata ogni giorno.</a:t>
          </a:r>
        </a:p>
      </dsp:txBody>
      <dsp:txXfrm>
        <a:off x="49004" y="1074853"/>
        <a:ext cx="6574879" cy="905852"/>
      </dsp:txXfrm>
    </dsp:sp>
    <dsp:sp modelId="{790E9256-4969-4343-82A4-148F003134A2}">
      <dsp:nvSpPr>
        <dsp:cNvPr id="0" name=""/>
        <dsp:cNvSpPr/>
      </dsp:nvSpPr>
      <dsp:spPr>
        <a:xfrm>
          <a:off x="0" y="2046989"/>
          <a:ext cx="6672887" cy="1003860"/>
        </a:xfrm>
        <a:prstGeom prst="roundRect">
          <a:avLst/>
        </a:prstGeom>
        <a:solidFill>
          <a:srgbClr val="53B18F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Bere dal rubinetto non è una rinuncia: è una scelta consapevole, economica e sostenibile.</a:t>
          </a:r>
        </a:p>
      </dsp:txBody>
      <dsp:txXfrm>
        <a:off x="49004" y="2095993"/>
        <a:ext cx="6574879" cy="905852"/>
      </dsp:txXfrm>
    </dsp:sp>
    <dsp:sp modelId="{8803EE07-D2B5-4072-A5AE-2D990AFD7AF6}">
      <dsp:nvSpPr>
        <dsp:cNvPr id="0" name=""/>
        <dsp:cNvSpPr/>
      </dsp:nvSpPr>
      <dsp:spPr>
        <a:xfrm>
          <a:off x="0" y="3068129"/>
          <a:ext cx="6672887" cy="100386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baseline="0" dirty="0"/>
            <a:t>"La bottiglia d'acqua più ecologica è quella che non compri."</a:t>
          </a:r>
          <a:endParaRPr lang="it-IT" sz="2400" b="1" kern="1200" dirty="0"/>
        </a:p>
      </dsp:txBody>
      <dsp:txXfrm>
        <a:off x="49004" y="3117133"/>
        <a:ext cx="6574879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4CF52-5CA8-406B-BB12-29C7F6F2C4FC}">
      <dsp:nvSpPr>
        <dsp:cNvPr id="0" name=""/>
        <dsp:cNvSpPr/>
      </dsp:nvSpPr>
      <dsp:spPr>
        <a:xfrm>
          <a:off x="0" y="2249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ED62B8-1B8E-4D7D-8B35-294634B3B447}">
      <dsp:nvSpPr>
        <dsp:cNvPr id="0" name=""/>
        <dsp:cNvSpPr/>
      </dsp:nvSpPr>
      <dsp:spPr>
        <a:xfrm>
          <a:off x="0" y="2249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Durezza temporanea</a:t>
          </a:r>
          <a:r>
            <a:rPr lang="it-IT" sz="2200" kern="1200" dirty="0">
              <a:solidFill>
                <a:srgbClr val="0070C0"/>
              </a:solidFill>
            </a:rPr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0070C0"/>
              </a:solidFill>
            </a:rPr>
            <a:t>Causata da bicarbonati di calcio e magnesio [Ca(HCO₃)₂, Mg(HCO₃)₂] → eliminabile con bollitura: i bicarbonati precipitano come </a:t>
          </a:r>
          <a:r>
            <a:rPr lang="it-IT" sz="2200" kern="1200" dirty="0" err="1">
              <a:solidFill>
                <a:srgbClr val="0070C0"/>
              </a:solidFill>
            </a:rPr>
            <a:t>CaCO</a:t>
          </a:r>
          <a:r>
            <a:rPr lang="it-IT" sz="2200" kern="1200" dirty="0">
              <a:solidFill>
                <a:srgbClr val="0070C0"/>
              </a:solidFill>
            </a:rPr>
            <a:t>₃ (il "calcare" in pentola)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0" y="2249"/>
        <a:ext cx="6683374" cy="1534142"/>
      </dsp:txXfrm>
    </dsp:sp>
    <dsp:sp modelId="{A02CA0D5-5011-4DBF-91F1-6B4F53B196D9}">
      <dsp:nvSpPr>
        <dsp:cNvPr id="0" name=""/>
        <dsp:cNvSpPr/>
      </dsp:nvSpPr>
      <dsp:spPr>
        <a:xfrm>
          <a:off x="0" y="1536391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80472"/>
              <a:satOff val="-10766"/>
              <a:lumOff val="-196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60CE3-537E-44E6-805B-31BEE0DCBA38}">
      <dsp:nvSpPr>
        <dsp:cNvPr id="0" name=""/>
        <dsp:cNvSpPr/>
      </dsp:nvSpPr>
      <dsp:spPr>
        <a:xfrm>
          <a:off x="0" y="1536391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Durezza permanente</a:t>
          </a:r>
          <a:r>
            <a:rPr lang="it-IT" sz="2200" kern="1200" dirty="0">
              <a:solidFill>
                <a:srgbClr val="0070C0"/>
              </a:solidFill>
            </a:rPr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0070C0"/>
              </a:solidFill>
            </a:rPr>
            <a:t>Causata da solfati e cloruri di Ca e Mg → Non eliminabile con bollitura, richiede trattamenti chimici o fisici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0" y="1536391"/>
        <a:ext cx="6683374" cy="1534142"/>
      </dsp:txXfrm>
    </dsp:sp>
    <dsp:sp modelId="{776B5915-05CB-4BDA-8F6D-C8334D3F1B85}">
      <dsp:nvSpPr>
        <dsp:cNvPr id="0" name=""/>
        <dsp:cNvSpPr/>
      </dsp:nvSpPr>
      <dsp:spPr>
        <a:xfrm>
          <a:off x="0" y="3070533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60944"/>
              <a:satOff val="-21531"/>
              <a:lumOff val="-392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4E154-9A0C-4680-AC80-AE312AB9D48B}">
      <dsp:nvSpPr>
        <dsp:cNvPr id="0" name=""/>
        <dsp:cNvSpPr/>
      </dsp:nvSpPr>
      <dsp:spPr>
        <a:xfrm>
          <a:off x="0" y="3070533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Come si determina?</a:t>
          </a:r>
          <a:r>
            <a:rPr lang="it-IT" sz="2200" kern="1200" dirty="0">
              <a:solidFill>
                <a:srgbClr val="0070C0"/>
              </a:solidFill>
            </a:rPr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0070C0"/>
              </a:solidFill>
            </a:rPr>
            <a:t>Per titolazione </a:t>
          </a:r>
          <a:r>
            <a:rPr lang="it-IT" sz="2200" kern="1200" dirty="0" err="1">
              <a:solidFill>
                <a:srgbClr val="0070C0"/>
              </a:solidFill>
            </a:rPr>
            <a:t>complessometrica</a:t>
          </a:r>
          <a:r>
            <a:rPr lang="it-IT" sz="2200" kern="1200" dirty="0">
              <a:solidFill>
                <a:srgbClr val="0070C0"/>
              </a:solidFill>
            </a:rPr>
            <a:t> con EDTA in presenza di indicatore Nero </a:t>
          </a:r>
          <a:r>
            <a:rPr lang="it-IT" sz="2200" kern="1200" dirty="0" err="1">
              <a:solidFill>
                <a:srgbClr val="0070C0"/>
              </a:solidFill>
            </a:rPr>
            <a:t>Eriocromo</a:t>
          </a:r>
          <a:r>
            <a:rPr lang="it-IT" sz="2200" kern="1200" dirty="0">
              <a:solidFill>
                <a:srgbClr val="0070C0"/>
              </a:solidFill>
            </a:rPr>
            <a:t> T. Il risultato esprime la durezza totale in °F o mg/L </a:t>
          </a:r>
          <a:r>
            <a:rPr lang="it-IT" sz="2200" kern="1200" dirty="0" err="1">
              <a:solidFill>
                <a:srgbClr val="0070C0"/>
              </a:solidFill>
            </a:rPr>
            <a:t>CaCO</a:t>
          </a:r>
          <a:r>
            <a:rPr lang="it-IT" sz="2200" kern="1200" dirty="0">
              <a:solidFill>
                <a:srgbClr val="0070C0"/>
              </a:solidFill>
            </a:rPr>
            <a:t>₃.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0" y="3070533"/>
        <a:ext cx="6683374" cy="1534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13BB-BC3E-4D68-B953-BD91CA0EEEE6}">
      <dsp:nvSpPr>
        <dsp:cNvPr id="0" name=""/>
        <dsp:cNvSpPr/>
      </dsp:nvSpPr>
      <dsp:spPr>
        <a:xfrm>
          <a:off x="0" y="8461"/>
          <a:ext cx="4382126" cy="72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Analizzata continuamente da Gruppo CAP (800.000+ determinazioni/anno) </a:t>
          </a:r>
          <a:endParaRPr lang="it-IT" sz="2000" kern="1200" dirty="0"/>
        </a:p>
      </dsp:txBody>
      <dsp:txXfrm>
        <a:off x="35411" y="43872"/>
        <a:ext cx="4311304" cy="654578"/>
      </dsp:txXfrm>
    </dsp:sp>
    <dsp:sp modelId="{1EF216B5-076D-439F-BC5F-52FB0E8AB10E}">
      <dsp:nvSpPr>
        <dsp:cNvPr id="0" name=""/>
        <dsp:cNvSpPr/>
      </dsp:nvSpPr>
      <dsp:spPr>
        <a:xfrm>
          <a:off x="0" y="791462"/>
          <a:ext cx="4382126" cy="72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/>
            <a:t>Sottoposta a Water Safety Plan (standard OMS) </a:t>
          </a:r>
          <a:endParaRPr lang="it-IT" sz="2000" kern="1200"/>
        </a:p>
      </dsp:txBody>
      <dsp:txXfrm>
        <a:off x="35411" y="826873"/>
        <a:ext cx="4311304" cy="654578"/>
      </dsp:txXfrm>
    </dsp:sp>
    <dsp:sp modelId="{6B01E94D-52E4-4402-9B31-8EDEB2CEDE28}">
      <dsp:nvSpPr>
        <dsp:cNvPr id="0" name=""/>
        <dsp:cNvSpPr/>
      </dsp:nvSpPr>
      <dsp:spPr>
        <a:xfrm>
          <a:off x="0" y="1574462"/>
          <a:ext cx="4382126" cy="72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Costo: circa 0,002 €/litro </a:t>
          </a:r>
          <a:endParaRPr lang="it-IT" sz="2000" kern="1200" dirty="0"/>
        </a:p>
      </dsp:txBody>
      <dsp:txXfrm>
        <a:off x="35411" y="1609873"/>
        <a:ext cx="4311304" cy="654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06944-84FF-4045-9F85-8A4A9E0E7499}">
      <dsp:nvSpPr>
        <dsp:cNvPr id="0" name=""/>
        <dsp:cNvSpPr/>
      </dsp:nvSpPr>
      <dsp:spPr>
        <a:xfrm>
          <a:off x="0" y="9259"/>
          <a:ext cx="4382126" cy="74324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Caratteristiche fisse garantite dalla sorgente </a:t>
          </a:r>
          <a:endParaRPr lang="it-IT" sz="2000" kern="1200" dirty="0"/>
        </a:p>
      </dsp:txBody>
      <dsp:txXfrm>
        <a:off x="36282" y="45541"/>
        <a:ext cx="4309562" cy="670678"/>
      </dsp:txXfrm>
    </dsp:sp>
    <dsp:sp modelId="{2785396D-E986-4BD6-A112-89611FB4A9B1}">
      <dsp:nvSpPr>
        <dsp:cNvPr id="0" name=""/>
        <dsp:cNvSpPr/>
      </dsp:nvSpPr>
      <dsp:spPr>
        <a:xfrm>
          <a:off x="0" y="772662"/>
          <a:ext cx="4382126" cy="74324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Pratica, portatile </a:t>
          </a:r>
          <a:endParaRPr lang="it-IT" sz="2000" kern="1200" dirty="0"/>
        </a:p>
      </dsp:txBody>
      <dsp:txXfrm>
        <a:off x="36282" y="808944"/>
        <a:ext cx="4309562" cy="670678"/>
      </dsp:txXfrm>
    </dsp:sp>
    <dsp:sp modelId="{4E35D33D-85C6-4D68-BD24-F773A369585D}">
      <dsp:nvSpPr>
        <dsp:cNvPr id="0" name=""/>
        <dsp:cNvSpPr/>
      </dsp:nvSpPr>
      <dsp:spPr>
        <a:xfrm>
          <a:off x="0" y="1545324"/>
          <a:ext cx="4382126" cy="74324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Costo: 0,20–0,80 €/litro → </a:t>
          </a:r>
          <a:r>
            <a:rPr lang="it-IT" sz="2000" b="0" i="0" kern="1200" baseline="0" dirty="0">
              <a:solidFill>
                <a:srgbClr val="FF0000"/>
              </a:solidFill>
            </a:rPr>
            <a:t>fino a 400 volte più cara </a:t>
          </a:r>
          <a:endParaRPr lang="it-IT" sz="2000" kern="1200" dirty="0">
            <a:solidFill>
              <a:srgbClr val="FF0000"/>
            </a:solidFill>
          </a:endParaRPr>
        </a:p>
      </dsp:txBody>
      <dsp:txXfrm>
        <a:off x="36282" y="1581606"/>
        <a:ext cx="4309562" cy="670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0B184-85F1-44F5-9106-D562A442CA99}">
      <dsp:nvSpPr>
        <dsp:cNvPr id="0" name=""/>
        <dsp:cNvSpPr/>
      </dsp:nvSpPr>
      <dsp:spPr>
        <a:xfrm>
          <a:off x="0" y="476506"/>
          <a:ext cx="5105401" cy="178717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baseline="0" dirty="0"/>
            <a:t>Controllata dal produttore e dal Ministero della Salute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baseline="0" dirty="0"/>
            <a:t>ma con frequenza inferiore.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7243" y="563749"/>
        <a:ext cx="4930915" cy="1612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2FD3B-3947-48C2-9C1B-FE17A879396D}">
      <dsp:nvSpPr>
        <dsp:cNvPr id="0" name=""/>
        <dsp:cNvSpPr/>
      </dsp:nvSpPr>
      <dsp:spPr>
        <a:xfrm>
          <a:off x="0" y="479633"/>
          <a:ext cx="5106027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 dirty="0"/>
            <a:t>Gestore (autocontrollo continuo) </a:t>
          </a:r>
          <a:endParaRPr lang="it-IT" sz="2400" kern="1200" dirty="0"/>
        </a:p>
      </dsp:txBody>
      <dsp:txXfrm>
        <a:off x="26730" y="506363"/>
        <a:ext cx="5052567" cy="494099"/>
      </dsp:txXfrm>
    </dsp:sp>
    <dsp:sp modelId="{A63D5330-A5CD-4252-8813-CB64495ADD12}">
      <dsp:nvSpPr>
        <dsp:cNvPr id="0" name=""/>
        <dsp:cNvSpPr/>
      </dsp:nvSpPr>
      <dsp:spPr>
        <a:xfrm>
          <a:off x="0" y="1096313"/>
          <a:ext cx="5106027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/>
            <a:t>ATS / ASL (controllo esterno periodico) </a:t>
          </a:r>
          <a:endParaRPr lang="it-IT" sz="2400" kern="1200"/>
        </a:p>
      </dsp:txBody>
      <dsp:txXfrm>
        <a:off x="26730" y="1123043"/>
        <a:ext cx="5052567" cy="494099"/>
      </dsp:txXfrm>
    </dsp:sp>
    <dsp:sp modelId="{B5A0722F-D408-4374-A969-5103D9CA7873}">
      <dsp:nvSpPr>
        <dsp:cNvPr id="0" name=""/>
        <dsp:cNvSpPr/>
      </dsp:nvSpPr>
      <dsp:spPr>
        <a:xfrm>
          <a:off x="0" y="1712993"/>
          <a:ext cx="5106027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/>
            <a:t>ARPA Lombardia </a:t>
          </a:r>
          <a:endParaRPr lang="it-IT" sz="2400" kern="1200"/>
        </a:p>
      </dsp:txBody>
      <dsp:txXfrm>
        <a:off x="26730" y="1739723"/>
        <a:ext cx="5052567" cy="494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9EE76-2C09-468E-B1FB-361BEFE81473}">
      <dsp:nvSpPr>
        <dsp:cNvPr id="0" name=""/>
        <dsp:cNvSpPr/>
      </dsp:nvSpPr>
      <dsp:spPr>
        <a:xfrm>
          <a:off x="0" y="13073"/>
          <a:ext cx="4553576" cy="132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 dirty="0"/>
            <a:t>Famiglia italiana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 dirty="0">
              <a:solidFill>
                <a:srgbClr val="FF0000"/>
              </a:solidFill>
            </a:rPr>
            <a:t>300–500 €/anno in acqua minerale </a:t>
          </a:r>
          <a:endParaRPr lang="it-IT" sz="2400" kern="1200" dirty="0">
            <a:solidFill>
              <a:srgbClr val="FF0000"/>
            </a:solidFill>
          </a:endParaRPr>
        </a:p>
      </dsp:txBody>
      <dsp:txXfrm>
        <a:off x="64768" y="77841"/>
        <a:ext cx="4424040" cy="1197244"/>
      </dsp:txXfrm>
    </dsp:sp>
    <dsp:sp modelId="{334E8497-FCB5-4075-A500-B13A8B06BC6F}">
      <dsp:nvSpPr>
        <dsp:cNvPr id="0" name=""/>
        <dsp:cNvSpPr/>
      </dsp:nvSpPr>
      <dsp:spPr>
        <a:xfrm>
          <a:off x="0" y="1400333"/>
          <a:ext cx="4553576" cy="132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baseline="0" dirty="0"/>
            <a:t>Stessa famiglia con acqua del rubinetto: </a:t>
          </a:r>
          <a:r>
            <a:rPr lang="it-IT" sz="2400" b="0" i="0" kern="1200" baseline="0" dirty="0">
              <a:solidFill>
                <a:srgbClr val="00B050"/>
              </a:solidFill>
            </a:rPr>
            <a:t>&lt; 2 €/anno </a:t>
          </a:r>
          <a:endParaRPr lang="it-IT" sz="2400" kern="1200" dirty="0">
            <a:solidFill>
              <a:srgbClr val="00B050"/>
            </a:solidFill>
          </a:endParaRPr>
        </a:p>
      </dsp:txBody>
      <dsp:txXfrm>
        <a:off x="64768" y="1465101"/>
        <a:ext cx="4424040" cy="1197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43BDD-BF7C-4CFD-B910-74FB93CCC7FF}">
      <dsp:nvSpPr>
        <dsp:cNvPr id="0" name=""/>
        <dsp:cNvSpPr/>
      </dsp:nvSpPr>
      <dsp:spPr>
        <a:xfrm>
          <a:off x="0" y="7204"/>
          <a:ext cx="548827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Produzione PET: consumo di petrolio grezzo e emissioni CO₂ </a:t>
          </a:r>
          <a:endParaRPr lang="it-IT" sz="2000" kern="1200" dirty="0"/>
        </a:p>
      </dsp:txBody>
      <dsp:txXfrm>
        <a:off x="42036" y="49240"/>
        <a:ext cx="5404205" cy="777048"/>
      </dsp:txXfrm>
    </dsp:sp>
    <dsp:sp modelId="{35BC134A-DD58-447D-8339-E2271DCFD42E}">
      <dsp:nvSpPr>
        <dsp:cNvPr id="0" name=""/>
        <dsp:cNvSpPr/>
      </dsp:nvSpPr>
      <dsp:spPr>
        <a:xfrm>
          <a:off x="0" y="1000804"/>
          <a:ext cx="548827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Trasporto su gomma dalla sorgente alla GDO </a:t>
          </a:r>
          <a:endParaRPr lang="it-IT" sz="2000" kern="1200" dirty="0"/>
        </a:p>
      </dsp:txBody>
      <dsp:txXfrm>
        <a:off x="42036" y="1042840"/>
        <a:ext cx="5404205" cy="777048"/>
      </dsp:txXfrm>
    </dsp:sp>
    <dsp:sp modelId="{17A7AD22-8294-432F-9C55-C6035A5B5956}">
      <dsp:nvSpPr>
        <dsp:cNvPr id="0" name=""/>
        <dsp:cNvSpPr/>
      </dsp:nvSpPr>
      <dsp:spPr>
        <a:xfrm>
          <a:off x="0" y="1994404"/>
          <a:ext cx="548827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Solo il 40% circa delle bottiglie in plastica viene effettivamente riciclato in Italia </a:t>
          </a:r>
          <a:endParaRPr lang="it-IT" sz="2000" kern="1200" dirty="0"/>
        </a:p>
      </dsp:txBody>
      <dsp:txXfrm>
        <a:off x="42036" y="2036440"/>
        <a:ext cx="5404205" cy="777048"/>
      </dsp:txXfrm>
    </dsp:sp>
    <dsp:sp modelId="{BF5BCDE0-6BD2-4009-8911-B7092C27F0C3}">
      <dsp:nvSpPr>
        <dsp:cNvPr id="0" name=""/>
        <dsp:cNvSpPr/>
      </dsp:nvSpPr>
      <dsp:spPr>
        <a:xfrm>
          <a:off x="0" y="2988005"/>
          <a:ext cx="548827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Microplastiche: rilevate anche nelle acque minerali confezionate </a:t>
          </a:r>
          <a:endParaRPr lang="it-IT" sz="2000" kern="1200" dirty="0"/>
        </a:p>
      </dsp:txBody>
      <dsp:txXfrm>
        <a:off x="42036" y="3030041"/>
        <a:ext cx="5404205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94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13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68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5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76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06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5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2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0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39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3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4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4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6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073E3E-426F-402A-BC19-751D4A9B460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3658AE-C8A5-4143-A425-B3EDAF9AE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4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0">
            <a:extLst>
              <a:ext uri="{FF2B5EF4-FFF2-40B4-BE49-F238E27FC236}">
                <a16:creationId xmlns:a16="http://schemas.microsoft.com/office/drawing/2014/main" id="{E3DBC1DC-8B23-45B2-99A1-9800FF7C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4443BA04-6E62-4916-96E0-DD7AE1BB1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91,200+ Clean Water Tap Stock Photos, Pictures &amp; Royalty-Free Images -  iStock">
            <a:extLst>
              <a:ext uri="{FF2B5EF4-FFF2-40B4-BE49-F238E27FC236}">
                <a16:creationId xmlns:a16="http://schemas.microsoft.com/office/drawing/2014/main" id="{24885C78-B0D2-56F6-A1D6-8A45DD2A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r="7759"/>
          <a:stretch>
            <a:fillRect/>
          </a:stretch>
        </p:blipFill>
        <p:spPr bwMode="auto">
          <a:xfrm>
            <a:off x="7275961" y="10"/>
            <a:ext cx="49160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4">
            <a:extLst>
              <a:ext uri="{FF2B5EF4-FFF2-40B4-BE49-F238E27FC236}">
                <a16:creationId xmlns:a16="http://schemas.microsoft.com/office/drawing/2014/main" id="{016D3CCF-90AA-4761-A389-F302E4C5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036">
            <a:extLst>
              <a:ext uri="{FF2B5EF4-FFF2-40B4-BE49-F238E27FC236}">
                <a16:creationId xmlns:a16="http://schemas.microsoft.com/office/drawing/2014/main" id="{38FC6125-7266-4FC0-AE04-3E1EB27B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0F4D95-F4FE-9A1D-F5A7-4E16A98C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L’acqua del rubinetto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24232E-CE39-2872-161A-F313C2A7A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48" y="4165600"/>
            <a:ext cx="5140954" cy="1371599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Samuele Gagliardi – ITAS NATTA 4°M</a:t>
            </a:r>
          </a:p>
        </p:txBody>
      </p:sp>
    </p:spTree>
    <p:extLst>
      <p:ext uri="{BB962C8B-B14F-4D97-AF65-F5344CB8AC3E}">
        <p14:creationId xmlns:p14="http://schemas.microsoft.com/office/powerpoint/2010/main" val="35726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7A34E-70FA-0B86-81E5-51699BAC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Implicazioni economiche ed ecologiche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CF2209-CADF-44AE-A7B4-A01A5F21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3" y="1762897"/>
            <a:ext cx="4553578" cy="67999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Impatto economico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315D31-5D86-BBE1-9BBA-3F649AD67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8649" y="1704561"/>
            <a:ext cx="5488276" cy="67999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Impatto ecologico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33D4F64E-620F-BA8B-0624-53EB732493E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839888"/>
              </p:ext>
            </p:extLst>
          </p:nvPr>
        </p:nvGraphicFramePr>
        <p:xfrm>
          <a:off x="913775" y="3051012"/>
          <a:ext cx="4553576" cy="27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C850056-0804-15FD-A7B3-56D624DD30F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93793995"/>
              </p:ext>
            </p:extLst>
          </p:nvPr>
        </p:nvGraphicFramePr>
        <p:xfrm>
          <a:off x="5868649" y="2492940"/>
          <a:ext cx="5488277" cy="385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76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The Impact of Reusable Water Bottles">
            <a:extLst>
              <a:ext uri="{FF2B5EF4-FFF2-40B4-BE49-F238E27FC236}">
                <a16:creationId xmlns:a16="http://schemas.microsoft.com/office/drawing/2014/main" id="{FE09531A-A667-EC86-F974-FE3CE0BF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46016" b="-1"/>
          <a:stretch>
            <a:fillRect/>
          </a:stretch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6155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7E05A9-C1BD-2835-54D9-81FEDEA9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Come ridurre il consumo di acqua minerale</a:t>
            </a:r>
          </a:p>
        </p:txBody>
      </p:sp>
      <p:cxnSp>
        <p:nvCxnSpPr>
          <p:cNvPr id="6158" name="Straight Connector 6157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Rectangle 1">
            <a:extLst>
              <a:ext uri="{FF2B5EF4-FFF2-40B4-BE49-F238E27FC236}">
                <a16:creationId xmlns:a16="http://schemas.microsoft.com/office/drawing/2014/main" id="{07BBDF53-EDB6-F2BE-FCF8-67989796970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2685883"/>
              </p:ext>
            </p:extLst>
          </p:nvPr>
        </p:nvGraphicFramePr>
        <p:xfrm>
          <a:off x="913774" y="2367092"/>
          <a:ext cx="6672887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28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D4789EB8-C7B9-41CD-9B95-DCCECF1E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8" name="Picture 2">
            <a:extLst>
              <a:ext uri="{FF2B5EF4-FFF2-40B4-BE49-F238E27FC236}">
                <a16:creationId xmlns:a16="http://schemas.microsoft.com/office/drawing/2014/main" id="{09523DF8-9928-4EF3-8A60-071169D9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Stock Photo of White background - clear water being poured into a glass  | Download Free Images and Free Illustrations">
            <a:extLst>
              <a:ext uri="{FF2B5EF4-FFF2-40B4-BE49-F238E27FC236}">
                <a16:creationId xmlns:a16="http://schemas.microsoft.com/office/drawing/2014/main" id="{8EC17A8E-73DC-2929-27CD-A489370C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r="31102" b="1"/>
          <a:stretch>
            <a:fillRect/>
          </a:stretch>
        </p:blipFill>
        <p:spPr bwMode="auto">
          <a:xfrm>
            <a:off x="20" y="10"/>
            <a:ext cx="40705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7189">
            <a:extLst>
              <a:ext uri="{FF2B5EF4-FFF2-40B4-BE49-F238E27FC236}">
                <a16:creationId xmlns:a16="http://schemas.microsoft.com/office/drawing/2014/main" id="{0DBE017B-E5E7-4BF1-81B6-346D7281A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4D04A1-C14A-BA6D-2BE9-A8BA7E28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664" y="618517"/>
            <a:ext cx="6672884" cy="159617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IN CONCLUSIONE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5C60882A-2DC4-5523-9D23-024B198C934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5666620"/>
              </p:ext>
            </p:extLst>
          </p:nvPr>
        </p:nvGraphicFramePr>
        <p:xfrm>
          <a:off x="4808350" y="1876426"/>
          <a:ext cx="6672887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7192" name="Straight Connector 7191">
            <a:extLst>
              <a:ext uri="{FF2B5EF4-FFF2-40B4-BE49-F238E27FC236}">
                <a16:creationId xmlns:a16="http://schemas.microsoft.com/office/drawing/2014/main" id="{C1A230AA-FCCE-4008-A77C-D74AB0F5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5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CDE0C63-4F61-085B-46FE-7E8CA4C5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rgbClr val="0070C0"/>
                </a:solidFill>
              </a:rPr>
              <a:t>Cos'è la durezza dell'acqua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405ABCBF-AD54-13FC-2F20-0B74EF479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59284"/>
              </p:ext>
            </p:extLst>
          </p:nvPr>
        </p:nvGraphicFramePr>
        <p:xfrm>
          <a:off x="4542718" y="1071880"/>
          <a:ext cx="6683375" cy="578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243DCF-13BE-5389-E1B6-AB172264150A}"/>
              </a:ext>
            </a:extLst>
          </p:cNvPr>
          <p:cNvSpPr txBox="1"/>
          <p:nvPr/>
        </p:nvSpPr>
        <p:spPr>
          <a:xfrm>
            <a:off x="4542717" y="514350"/>
            <a:ext cx="668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La durezza totale</a:t>
            </a:r>
          </a:p>
        </p:txBody>
      </p:sp>
    </p:spTree>
    <p:extLst>
      <p:ext uri="{BB962C8B-B14F-4D97-AF65-F5344CB8AC3E}">
        <p14:creationId xmlns:p14="http://schemas.microsoft.com/office/powerpoint/2010/main" val="223062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D63A47-3468-D95E-BC28-690CD320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rgbClr val="0070C0"/>
                </a:solidFill>
              </a:rPr>
              <a:t>Durezza temporanea e permanente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C8404C2-EA4B-0BB7-CFA7-29A1528B3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893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72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7328E-6486-F27C-D19A-BD304A3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3366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Importanza industriale e ambientale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583E58C-5B26-B1DA-D3FF-BAFBC6626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146133"/>
              </p:ext>
            </p:extLst>
          </p:nvPr>
        </p:nvGraphicFramePr>
        <p:xfrm>
          <a:off x="913775" y="2367093"/>
          <a:ext cx="8093065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0D5D8754-21E5-F4D2-C528-E9AEE432983C}"/>
              </a:ext>
            </a:extLst>
          </p:cNvPr>
          <p:cNvGrpSpPr/>
          <p:nvPr/>
        </p:nvGrpSpPr>
        <p:grpSpPr>
          <a:xfrm>
            <a:off x="7043928" y="1401791"/>
            <a:ext cx="4234297" cy="553857"/>
            <a:chOff x="3316624" y="1722304"/>
            <a:chExt cx="3731202" cy="410040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1CD8ADD1-C01B-AAFC-5CEB-D63CEF14A596}"/>
                </a:ext>
              </a:extLst>
            </p:cNvPr>
            <p:cNvSpPr/>
            <p:nvPr/>
          </p:nvSpPr>
          <p:spPr>
            <a:xfrm>
              <a:off x="3316624" y="1722304"/>
              <a:ext cx="3731202" cy="410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80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1670D31-EC0C-72E8-1B9C-66E8D8676B5B}"/>
                </a:ext>
              </a:extLst>
            </p:cNvPr>
            <p:cNvSpPr txBox="1"/>
            <p:nvPr/>
          </p:nvSpPr>
          <p:spPr>
            <a:xfrm>
              <a:off x="3336641" y="1742321"/>
              <a:ext cx="3691168" cy="37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800" b="1" kern="1200" baseline="0" dirty="0"/>
                <a:t>Impatti ambientali</a:t>
              </a:r>
              <a:endParaRPr lang="it-IT" sz="2800" kern="1200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B3F6B947-FC5A-6AB6-4C3B-9F5E73475191}"/>
              </a:ext>
            </a:extLst>
          </p:cNvPr>
          <p:cNvGrpSpPr/>
          <p:nvPr/>
        </p:nvGrpSpPr>
        <p:grpSpPr>
          <a:xfrm>
            <a:off x="7043928" y="2143294"/>
            <a:ext cx="4234297" cy="987636"/>
            <a:chOff x="3316624" y="2152846"/>
            <a:chExt cx="3731202" cy="410040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5DC32419-35B8-DDEA-6F68-68FE6A81F430}"/>
                </a:ext>
              </a:extLst>
            </p:cNvPr>
            <p:cNvSpPr/>
            <p:nvPr/>
          </p:nvSpPr>
          <p:spPr>
            <a:xfrm>
              <a:off x="3316624" y="2152846"/>
              <a:ext cx="3731202" cy="410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20009D7-2E29-E6E6-2034-502FD733216C}"/>
                </a:ext>
              </a:extLst>
            </p:cNvPr>
            <p:cNvSpPr txBox="1"/>
            <p:nvPr/>
          </p:nvSpPr>
          <p:spPr>
            <a:xfrm>
              <a:off x="3336641" y="2172863"/>
              <a:ext cx="3691168" cy="37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 baseline="0" dirty="0"/>
                <a:t>Trattamenti di addolcimento industriale producono scarichi salini</a:t>
              </a:r>
              <a:endParaRPr lang="it-IT" kern="1200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2D7B796-5E13-D499-D61F-A0AB571566DA}"/>
              </a:ext>
            </a:extLst>
          </p:cNvPr>
          <p:cNvGrpSpPr/>
          <p:nvPr/>
        </p:nvGrpSpPr>
        <p:grpSpPr>
          <a:xfrm>
            <a:off x="7043927" y="3190340"/>
            <a:ext cx="4211581" cy="1024681"/>
            <a:chOff x="3316624" y="2583388"/>
            <a:chExt cx="3731202" cy="410040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82061C79-B8DD-CB13-2CCE-545AEFF4D4AC}"/>
                </a:ext>
              </a:extLst>
            </p:cNvPr>
            <p:cNvSpPr/>
            <p:nvPr/>
          </p:nvSpPr>
          <p:spPr>
            <a:xfrm>
              <a:off x="3316624" y="2583388"/>
              <a:ext cx="3731202" cy="410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CD9CD15-19BD-301D-8C5A-46A5D609A42E}"/>
                </a:ext>
              </a:extLst>
            </p:cNvPr>
            <p:cNvSpPr txBox="1"/>
            <p:nvPr/>
          </p:nvSpPr>
          <p:spPr>
            <a:xfrm>
              <a:off x="3336641" y="2603405"/>
              <a:ext cx="3691168" cy="370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3048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 baseline="0" dirty="0"/>
                <a:t>Addolcimento domestico con resine a scambio ionico richiede rigenerazione con NaCl → impatto sulle falde</a:t>
              </a:r>
              <a:endParaRPr lang="it-IT" kern="1200" dirty="0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23DEF4B-7B10-AF9E-3C20-E118B3C2B50E}"/>
              </a:ext>
            </a:extLst>
          </p:cNvPr>
          <p:cNvGrpSpPr/>
          <p:nvPr/>
        </p:nvGrpSpPr>
        <p:grpSpPr>
          <a:xfrm>
            <a:off x="913772" y="5508095"/>
            <a:ext cx="10689963" cy="1190844"/>
            <a:chOff x="6633249" y="364009"/>
            <a:chExt cx="3731202" cy="8242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EF2DC45B-52FA-E4E8-696C-DD0E25AA90EB}"/>
                </a:ext>
              </a:extLst>
            </p:cNvPr>
            <p:cNvSpPr/>
            <p:nvPr/>
          </p:nvSpPr>
          <p:spPr>
            <a:xfrm>
              <a:off x="6633249" y="364009"/>
              <a:ext cx="3731202" cy="8242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0AD3ECB2-A8D5-6325-0B19-4CCD4A056AA2}"/>
                </a:ext>
              </a:extLst>
            </p:cNvPr>
            <p:cNvSpPr txBox="1"/>
            <p:nvPr/>
          </p:nvSpPr>
          <p:spPr>
            <a:xfrm>
              <a:off x="6673486" y="404246"/>
              <a:ext cx="3650728" cy="743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800" b="1" kern="1200" baseline="0" dirty="0"/>
                <a:t>Si può bere l'acqua dura?</a:t>
              </a:r>
              <a:r>
                <a:rPr lang="it-IT" sz="2800" kern="1200" baseline="0" dirty="0"/>
                <a:t>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 baseline="0" dirty="0"/>
                <a:t>Sì. Non è dannosa per la salute — calcio e magnesio sono nutrienti essenziali. L'OMS non fissa un limite massimo. Il </a:t>
              </a:r>
              <a:r>
                <a:rPr lang="it-IT" kern="1200" baseline="0" dirty="0" err="1"/>
                <a:t>D.Lgs.</a:t>
              </a:r>
              <a:r>
                <a:rPr lang="it-IT" kern="1200" baseline="0" dirty="0"/>
                <a:t> 18/2023 fissa solo un minimo (≥15°F) per le acque addolcite artificialmente.</a:t>
              </a:r>
              <a:endParaRPr lang="it-IT" kern="1200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D58E475-D570-3F80-35C4-7AC28E02491C}"/>
              </a:ext>
            </a:extLst>
          </p:cNvPr>
          <p:cNvGrpSpPr/>
          <p:nvPr/>
        </p:nvGrpSpPr>
        <p:grpSpPr>
          <a:xfrm>
            <a:off x="913774" y="2149161"/>
            <a:ext cx="4234298" cy="987636"/>
            <a:chOff x="2589780" y="1671"/>
            <a:chExt cx="2913503" cy="1103471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6DB8A9A7-EBFF-50D6-4CFE-A30E045DDFE1}"/>
                </a:ext>
              </a:extLst>
            </p:cNvPr>
            <p:cNvSpPr/>
            <p:nvPr/>
          </p:nvSpPr>
          <p:spPr>
            <a:xfrm>
              <a:off x="2589780" y="1671"/>
              <a:ext cx="2913503" cy="11034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34F35F1-457C-6DBE-454C-9C0F69986BEC}"/>
                </a:ext>
              </a:extLst>
            </p:cNvPr>
            <p:cNvSpPr txBox="1"/>
            <p:nvPr/>
          </p:nvSpPr>
          <p:spPr>
            <a:xfrm>
              <a:off x="2643647" y="55538"/>
              <a:ext cx="2805769" cy="995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baseline="0" dirty="0"/>
                <a:t>Incrostazioni in caldaie, tubature, scambiatori di calore → perdita di efficienza energetica</a:t>
              </a:r>
              <a:endParaRPr lang="it-IT" sz="1800" kern="1200" dirty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25701A4-BFF6-6DFF-B74E-769D85DDA105}"/>
              </a:ext>
            </a:extLst>
          </p:cNvPr>
          <p:cNvGrpSpPr/>
          <p:nvPr/>
        </p:nvGrpSpPr>
        <p:grpSpPr>
          <a:xfrm>
            <a:off x="913774" y="3227386"/>
            <a:ext cx="4234297" cy="987636"/>
            <a:chOff x="2589780" y="1160317"/>
            <a:chExt cx="2913503" cy="1103471"/>
          </a:xfrm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2716465C-8132-4894-B8D3-1C73761CFFDC}"/>
                </a:ext>
              </a:extLst>
            </p:cNvPr>
            <p:cNvSpPr/>
            <p:nvPr/>
          </p:nvSpPr>
          <p:spPr>
            <a:xfrm>
              <a:off x="2589780" y="1160317"/>
              <a:ext cx="2913503" cy="11034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47BE795-0A33-2B42-EA3B-26EFBC7EA23C}"/>
                </a:ext>
              </a:extLst>
            </p:cNvPr>
            <p:cNvSpPr txBox="1"/>
            <p:nvPr/>
          </p:nvSpPr>
          <p:spPr>
            <a:xfrm>
              <a:off x="2643647" y="1214184"/>
              <a:ext cx="2805769" cy="995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baseline="0" dirty="0"/>
                <a:t>Danni a elettrodomestici (lavatrici, lavastoviglie)</a:t>
              </a:r>
              <a:endParaRPr lang="it-IT" sz="1800" kern="1200" dirty="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56D5CBB-A227-50A8-C3BA-60AC029CB64F}"/>
              </a:ext>
            </a:extLst>
          </p:cNvPr>
          <p:cNvGrpSpPr/>
          <p:nvPr/>
        </p:nvGrpSpPr>
        <p:grpSpPr>
          <a:xfrm>
            <a:off x="913772" y="4305611"/>
            <a:ext cx="4234297" cy="987636"/>
            <a:chOff x="2589780" y="2318963"/>
            <a:chExt cx="2913503" cy="1103471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BB300F3F-6008-107B-0731-C24809382339}"/>
                </a:ext>
              </a:extLst>
            </p:cNvPr>
            <p:cNvSpPr/>
            <p:nvPr/>
          </p:nvSpPr>
          <p:spPr>
            <a:xfrm>
              <a:off x="2589780" y="2318963"/>
              <a:ext cx="2913503" cy="11034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E6C8F2A-CCB2-A79B-EDC8-7A42834D273E}"/>
                </a:ext>
              </a:extLst>
            </p:cNvPr>
            <p:cNvSpPr txBox="1"/>
            <p:nvPr/>
          </p:nvSpPr>
          <p:spPr>
            <a:xfrm>
              <a:off x="2643647" y="2372830"/>
              <a:ext cx="2805769" cy="995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kern="1200" baseline="0" dirty="0"/>
                <a:t>Aumento dei consumi di detersivi</a:t>
              </a:r>
              <a:endParaRPr lang="it-IT" sz="1800" kern="1200" dirty="0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5E48715-121C-DC83-CF57-ACE954A40864}"/>
              </a:ext>
            </a:extLst>
          </p:cNvPr>
          <p:cNvGrpSpPr/>
          <p:nvPr/>
        </p:nvGrpSpPr>
        <p:grpSpPr>
          <a:xfrm>
            <a:off x="913773" y="1403912"/>
            <a:ext cx="4234298" cy="551736"/>
            <a:chOff x="2589780" y="1671"/>
            <a:chExt cx="2913503" cy="1103471"/>
          </a:xfrm>
        </p:grpSpPr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1B095248-5D57-4812-7FEA-A5F3AF5A2C72}"/>
                </a:ext>
              </a:extLst>
            </p:cNvPr>
            <p:cNvSpPr/>
            <p:nvPr/>
          </p:nvSpPr>
          <p:spPr>
            <a:xfrm>
              <a:off x="2589780" y="1671"/>
              <a:ext cx="2913503" cy="11034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800" b="1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1D19875-1AB6-5535-3942-66A6A2B2CB64}"/>
                </a:ext>
              </a:extLst>
            </p:cNvPr>
            <p:cNvSpPr txBox="1"/>
            <p:nvPr/>
          </p:nvSpPr>
          <p:spPr>
            <a:xfrm>
              <a:off x="2643647" y="55538"/>
              <a:ext cx="2805769" cy="995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dirty="0"/>
                <a:t>Impatti industriali</a:t>
              </a:r>
              <a:endParaRPr lang="it-IT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666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422D6-8A6A-83A9-DDDD-0ED70F5F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17"/>
            <a:ext cx="12191999" cy="1596177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L'acqua a Segrate 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sz="1200" dirty="0">
                <a:solidFill>
                  <a:srgbClr val="0070C0"/>
                </a:solidFill>
              </a:rPr>
              <a:t>(dati reali al 17/10/2025)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524849-66D6-3F4A-22F5-FFEC1525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9" y="1289204"/>
            <a:ext cx="8127999" cy="1263075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Gestore: Gruppo CAP</a:t>
            </a:r>
            <a:r>
              <a:rPr lang="it-IT" dirty="0">
                <a:solidFill>
                  <a:srgbClr val="0070C0"/>
                </a:solidFill>
              </a:rPr>
              <a:t> — acqua da falda acquifera profonda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12A59-CB03-54B8-4254-83376C681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61139"/>
              </p:ext>
            </p:extLst>
          </p:nvPr>
        </p:nvGraphicFramePr>
        <p:xfrm>
          <a:off x="2032000" y="213106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481133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172347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026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Parametro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Valore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Limite di legge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22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Durezza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/>
                        <a:t>31 °F</a:t>
                      </a:r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n.p.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06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Calcio (Ca)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90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n.p.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93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Magnesio (Mg)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21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n.p.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59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Bicarbonato (HCO₃)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488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n.p.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5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Nitrati (NO₃)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24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&lt;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2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6,5–9,5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53822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DDA639-B9C5-DFFE-6C8F-5FAE8437B2C4}"/>
              </a:ext>
            </a:extLst>
          </p:cNvPr>
          <p:cNvSpPr txBox="1"/>
          <p:nvPr/>
        </p:nvSpPr>
        <p:spPr>
          <a:xfrm>
            <a:off x="0" y="6505706"/>
            <a:ext cx="491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Fonte: https://www.gruppocap.it/it/cosa-facciamo/qualita-acqua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C84EA4-BD74-A0D2-0147-514200B72638}"/>
              </a:ext>
            </a:extLst>
          </p:cNvPr>
          <p:cNvSpPr txBox="1"/>
          <p:nvPr/>
        </p:nvSpPr>
        <p:spPr>
          <a:xfrm>
            <a:off x="1954531" y="4726940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Classificazione:</a:t>
            </a:r>
            <a:r>
              <a:rPr lang="it-IT" dirty="0">
                <a:solidFill>
                  <a:srgbClr val="0070C0"/>
                </a:solidFill>
              </a:rPr>
              <a:t> acqua dura (&gt; 30°F)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81E7A-29AB-973A-0568-632EE3C38A59}"/>
              </a:ext>
            </a:extLst>
          </p:cNvPr>
          <p:cNvSpPr txBox="1"/>
          <p:nvPr/>
        </p:nvSpPr>
        <p:spPr>
          <a:xfrm>
            <a:off x="324991" y="5490043"/>
            <a:ext cx="11542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Nota:</a:t>
            </a:r>
            <a:r>
              <a:rPr lang="it-IT" dirty="0">
                <a:solidFill>
                  <a:srgbClr val="0070C0"/>
                </a:solidFill>
              </a:rPr>
              <a:t> l'elevata concentrazione di bicarbonati (488 mg/L) indica che la durezza è quasi interamente </a:t>
            </a:r>
            <a:r>
              <a:rPr lang="it-IT" b="1" dirty="0">
                <a:solidFill>
                  <a:srgbClr val="0070C0"/>
                </a:solidFill>
              </a:rPr>
              <a:t>temporanea, </a:t>
            </a:r>
            <a:r>
              <a:rPr lang="it-IT" dirty="0">
                <a:solidFill>
                  <a:srgbClr val="0070C0"/>
                </a:solidFill>
              </a:rPr>
              <a:t>precipita con la bollitura. </a:t>
            </a:r>
          </a:p>
        </p:txBody>
      </p:sp>
    </p:spTree>
    <p:extLst>
      <p:ext uri="{BB962C8B-B14F-4D97-AF65-F5344CB8AC3E}">
        <p14:creationId xmlns:p14="http://schemas.microsoft.com/office/powerpoint/2010/main" val="202957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6BF34-E09C-4212-FD77-BB472719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44517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Altri parametri di qualità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F0FCFF02-80FE-900A-D3F5-A6E5D1315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1117"/>
              </p:ext>
            </p:extLst>
          </p:nvPr>
        </p:nvGraphicFramePr>
        <p:xfrm>
          <a:off x="913149" y="1811020"/>
          <a:ext cx="10363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555682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3181390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41942280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10072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Parametro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Cosa indica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Limite D.Lgs. 18/2023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Segrate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097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Acidità/basicità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6,5–9,5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84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Nitrati (NO₃⁻)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Contaminazione agricola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&lt; 50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84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Cloruri (Cl⁻)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Salinità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&lt; 250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78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Fluoruri (F⁻)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Naturale/industriale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&lt; 1,5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&lt; 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63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Arsenico (As)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Contaminazione naturale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&lt; 10 µg/L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&lt;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3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Conducibilità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Contenuto minerale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/>
                        <a:t>&lt; 2500 µS/cm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35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Batteri coliformi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Contaminazione microbiologica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0 UFC/100mL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monitoraggio continuo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35885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FD6AC1-69DA-A2FB-F7EF-9678BBAE50FF}"/>
              </a:ext>
            </a:extLst>
          </p:cNvPr>
          <p:cNvSpPr txBox="1"/>
          <p:nvPr/>
        </p:nvSpPr>
        <p:spPr>
          <a:xfrm>
            <a:off x="0" y="6505706"/>
            <a:ext cx="491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Fonte: https://www.gruppocap.it/it/cosa-facciamo/qualita-acqua</a:t>
            </a:r>
          </a:p>
        </p:txBody>
      </p:sp>
    </p:spTree>
    <p:extLst>
      <p:ext uri="{BB962C8B-B14F-4D97-AF65-F5344CB8AC3E}">
        <p14:creationId xmlns:p14="http://schemas.microsoft.com/office/powerpoint/2010/main" val="189524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1986B-6F57-8826-384E-685FD996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4419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Rubinetto o minerale?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B36881-0D72-954C-D3ED-BC933B19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1923343"/>
            <a:ext cx="4149573" cy="67999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Acqua del rubinetto di Segrate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2B0698-50BF-90B7-8903-8D77E3C35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6101" y="1767019"/>
            <a:ext cx="4382126" cy="67999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accent1"/>
                </a:solidFill>
              </a:rPr>
              <a:t>Acqua minerale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0C98F2AD-9F2B-426F-D873-62B6371F8A2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3064174"/>
              </p:ext>
            </p:extLst>
          </p:nvPr>
        </p:nvGraphicFramePr>
        <p:xfrm>
          <a:off x="913775" y="2819269"/>
          <a:ext cx="4382126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998FDBBF-1C16-3B27-ECEF-8D0AD2F3A72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59459518"/>
              </p:ext>
            </p:extLst>
          </p:nvPr>
        </p:nvGraphicFramePr>
        <p:xfrm>
          <a:off x="6896101" y="2839026"/>
          <a:ext cx="4382126" cy="228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377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DA310-32D6-4B88-7D7B-E0747984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23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Quale acqua è più controllata?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CACA98-61CD-94C7-12B7-D507C98BA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523" y="1761418"/>
            <a:ext cx="5106654" cy="67999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Acqua del rubinetto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BBDE02-5E27-DC84-33CE-B37045D47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948" y="1761418"/>
            <a:ext cx="5105401" cy="67999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Acqua minerale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BD67E434-3E09-6D5C-A1F9-CA7A097410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55323180"/>
              </p:ext>
            </p:extLst>
          </p:nvPr>
        </p:nvGraphicFramePr>
        <p:xfrm>
          <a:off x="6171575" y="2441412"/>
          <a:ext cx="5105401" cy="27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0FE0509-164F-6137-492C-84E7461E30B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600974"/>
              </p:ext>
            </p:extLst>
          </p:nvPr>
        </p:nvGraphicFramePr>
        <p:xfrm>
          <a:off x="913149" y="2441412"/>
          <a:ext cx="5106027" cy="27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B93398-BF88-E8CD-6FD3-E6DB32D3F7CD}"/>
              </a:ext>
            </a:extLst>
          </p:cNvPr>
          <p:cNvSpPr txBox="1"/>
          <p:nvPr/>
        </p:nvSpPr>
        <p:spPr>
          <a:xfrm>
            <a:off x="911898" y="5181599"/>
            <a:ext cx="1036445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Tw Cen MT" panose="020B0602020104020603"/>
              </a:rPr>
              <a:t>Il paradosso</a:t>
            </a:r>
            <a:r>
              <a:rPr lang="it-IT" sz="2400" dirty="0">
                <a:solidFill>
                  <a:schemeClr val="accent1"/>
                </a:solidFill>
                <a:latin typeface="Tw Cen MT" panose="020B0602020104020603"/>
              </a:rPr>
              <a:t>: l'acqua del rubinetto è statisticamente la più controllata in assoluto, più dell'acqua minerale in bottiglia.</a:t>
            </a:r>
          </a:p>
        </p:txBody>
      </p:sp>
    </p:spTree>
    <p:extLst>
      <p:ext uri="{BB962C8B-B14F-4D97-AF65-F5344CB8AC3E}">
        <p14:creationId xmlns:p14="http://schemas.microsoft.com/office/powerpoint/2010/main" val="190897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5A054-8DE5-A361-723C-1C653A2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Europa a confronto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1295D4C5-3DE1-1BA3-95AE-4EC39A80F1A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8279913"/>
              </p:ext>
            </p:extLst>
          </p:nvPr>
        </p:nvGraphicFramePr>
        <p:xfrm>
          <a:off x="3848100" y="2181860"/>
          <a:ext cx="41812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20">
                  <a:extLst>
                    <a:ext uri="{9D8B030D-6E8A-4147-A177-3AD203B41FA5}">
                      <a16:colId xmlns:a16="http://schemas.microsoft.com/office/drawing/2014/main" val="567234854"/>
                    </a:ext>
                  </a:extLst>
                </a:gridCol>
                <a:gridCol w="2090620">
                  <a:extLst>
                    <a:ext uri="{9D8B030D-6E8A-4147-A177-3AD203B41FA5}">
                      <a16:colId xmlns:a16="http://schemas.microsoft.com/office/drawing/2014/main" val="3944033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Paese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% consumatori acqua di rete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77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Paesi Bassi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35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Germania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02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/>
                        <a:t>Regno Unito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6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/>
                        <a:t>Francia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33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Italia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079046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DE107F-773D-E798-BF92-3FBADE04F854}"/>
              </a:ext>
            </a:extLst>
          </p:cNvPr>
          <p:cNvSpPr txBox="1"/>
          <p:nvPr/>
        </p:nvSpPr>
        <p:spPr>
          <a:xfrm>
            <a:off x="4024574" y="1596177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Chi beve di più dal rubinetto?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232ADF-5D1A-FCBF-2742-B32B609665C4}"/>
              </a:ext>
            </a:extLst>
          </p:cNvPr>
          <p:cNvSpPr txBox="1"/>
          <p:nvPr/>
        </p:nvSpPr>
        <p:spPr>
          <a:xfrm>
            <a:off x="514349" y="5124361"/>
            <a:ext cx="111633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Tw Cen MT" panose="020B0602020104020603"/>
              </a:defRPr>
            </a:lvl1pPr>
          </a:lstStyle>
          <a:p>
            <a:r>
              <a:rPr lang="it-IT" sz="2000" b="0" dirty="0">
                <a:solidFill>
                  <a:srgbClr val="FF0000"/>
                </a:solidFill>
              </a:rPr>
              <a:t>L'Italia è tra i maggiori consumatori di acqua minerale in bottiglia d'Europa. </a:t>
            </a:r>
          </a:p>
          <a:p>
            <a:r>
              <a:rPr lang="it-IT" sz="2000" b="0" dirty="0">
                <a:solidFill>
                  <a:srgbClr val="FF0000"/>
                </a:solidFill>
              </a:rPr>
              <a:t>Causa principale: percezione di scarsa qualità dell'acqua di rete, spesso non corrispondente ai dati reali.</a:t>
            </a:r>
          </a:p>
        </p:txBody>
      </p:sp>
    </p:spTree>
    <p:extLst>
      <p:ext uri="{BB962C8B-B14F-4D97-AF65-F5344CB8AC3E}">
        <p14:creationId xmlns:p14="http://schemas.microsoft.com/office/powerpoint/2010/main" val="2995080165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105</TotalTime>
  <Words>927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Goccia</vt:lpstr>
      <vt:lpstr>L’acqua del rubinetto</vt:lpstr>
      <vt:lpstr>Cos'è la durezza dell'acqua</vt:lpstr>
      <vt:lpstr>Durezza temporanea e permanente</vt:lpstr>
      <vt:lpstr>Importanza industriale e ambientale</vt:lpstr>
      <vt:lpstr>L'acqua a Segrate  (dati reali al 17/10/2025)</vt:lpstr>
      <vt:lpstr>Altri parametri di qualità</vt:lpstr>
      <vt:lpstr>Rubinetto o minerale?</vt:lpstr>
      <vt:lpstr>Quale acqua è più controllata?</vt:lpstr>
      <vt:lpstr>Europa a confronto</vt:lpstr>
      <vt:lpstr>Implicazioni economiche ed ecologiche</vt:lpstr>
      <vt:lpstr>Come ridurre il consumo di acqua minerale</vt:lpstr>
      <vt:lpstr>IN 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7</cp:revision>
  <dcterms:created xsi:type="dcterms:W3CDTF">2026-04-06T08:41:34Z</dcterms:created>
  <dcterms:modified xsi:type="dcterms:W3CDTF">2026-04-07T18:14:15Z</dcterms:modified>
</cp:coreProperties>
</file>