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0"/>
  </p:notesMasterIdLst>
  <p:sldIdLst>
    <p:sldId id="266" r:id="rId3"/>
    <p:sldId id="256" r:id="rId4"/>
    <p:sldId id="258" r:id="rId5"/>
    <p:sldId id="259" r:id="rId6"/>
    <p:sldId id="260" r:id="rId7"/>
    <p:sldId id="261" r:id="rId8"/>
    <p:sldId id="263" r:id="rId9"/>
    <p:sldId id="265" r:id="rId10"/>
    <p:sldId id="264" r:id="rId11"/>
    <p:sldId id="267" r:id="rId12"/>
    <p:sldId id="268" r:id="rId13"/>
    <p:sldId id="269" r:id="rId14"/>
    <p:sldId id="270" r:id="rId15"/>
    <p:sldId id="272" r:id="rId16"/>
    <p:sldId id="257" r:id="rId17"/>
    <p:sldId id="273" r:id="rId18"/>
    <p:sldId id="274" r:id="rId19"/>
    <p:sldId id="275" r:id="rId20"/>
    <p:sldId id="276" r:id="rId21"/>
    <p:sldId id="262" r:id="rId22"/>
    <p:sldId id="277" r:id="rId23"/>
    <p:sldId id="278" r:id="rId24"/>
    <p:sldId id="279" r:id="rId25"/>
    <p:sldId id="301" r:id="rId26"/>
    <p:sldId id="282" r:id="rId27"/>
    <p:sldId id="283" r:id="rId28"/>
    <p:sldId id="284" r:id="rId29"/>
    <p:sldId id="285" r:id="rId30"/>
    <p:sldId id="286" r:id="rId31"/>
    <p:sldId id="287" r:id="rId32"/>
    <p:sldId id="288" r:id="rId33"/>
    <p:sldId id="289" r:id="rId34"/>
    <p:sldId id="295" r:id="rId35"/>
    <p:sldId id="297" r:id="rId36"/>
    <p:sldId id="298" r:id="rId37"/>
    <p:sldId id="299" r:id="rId38"/>
    <p:sldId id="300" r:id="rId3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showGuides="1">
      <p:cViewPr varScale="1">
        <p:scale>
          <a:sx n="101" d="100"/>
          <a:sy n="101" d="100"/>
        </p:scale>
        <p:origin x="912"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E94165-71BE-4E39-BA7B-175A990B5F4C}" type="doc">
      <dgm:prSet loTypeId="urn:microsoft.com/office/officeart/2008/layout/LinedList" loCatId="list" qsTypeId="urn:microsoft.com/office/officeart/2005/8/quickstyle/simple2" qsCatId="simple" csTypeId="urn:microsoft.com/office/officeart/2005/8/colors/accent6_2" csCatId="accent6" phldr="1"/>
      <dgm:spPr/>
      <dgm:t>
        <a:bodyPr/>
        <a:lstStyle/>
        <a:p>
          <a:endParaRPr lang="en-US"/>
        </a:p>
      </dgm:t>
    </dgm:pt>
    <dgm:pt modelId="{99896676-CE51-4109-B721-6FCA53A7EE70}">
      <dgm:prSet custT="1"/>
      <dgm:spPr/>
      <dgm:t>
        <a:bodyPr/>
        <a:lstStyle/>
        <a:p>
          <a:r>
            <a:rPr lang="en-US" sz="3600" dirty="0" err="1"/>
            <a:t>Rotazione</a:t>
          </a:r>
          <a:r>
            <a:rPr lang="en-US" sz="3600" dirty="0"/>
            <a:t> </a:t>
          </a:r>
          <a:r>
            <a:rPr lang="en-US" sz="3600" dirty="0" err="1"/>
            <a:t>triennale</a:t>
          </a:r>
          <a:endParaRPr lang="en-US" sz="3600" dirty="0"/>
        </a:p>
      </dgm:t>
    </dgm:pt>
    <dgm:pt modelId="{9CDFFCE4-9C8F-404B-9464-17C7420C29D7}" type="parTrans" cxnId="{C45F8121-7FBF-41B3-902D-1459BAC099B0}">
      <dgm:prSet/>
      <dgm:spPr/>
      <dgm:t>
        <a:bodyPr/>
        <a:lstStyle/>
        <a:p>
          <a:endParaRPr lang="en-US"/>
        </a:p>
      </dgm:t>
    </dgm:pt>
    <dgm:pt modelId="{A0B231A2-8E2A-4727-874D-77EA9391559C}" type="sibTrans" cxnId="{C45F8121-7FBF-41B3-902D-1459BAC099B0}">
      <dgm:prSet/>
      <dgm:spPr/>
      <dgm:t>
        <a:bodyPr/>
        <a:lstStyle/>
        <a:p>
          <a:endParaRPr lang="en-US"/>
        </a:p>
      </dgm:t>
    </dgm:pt>
    <dgm:pt modelId="{7E3026CC-846F-45C6-BCAC-C23511358348}">
      <dgm:prSet custT="1"/>
      <dgm:spPr/>
      <dgm:t>
        <a:bodyPr/>
        <a:lstStyle/>
        <a:p>
          <a:r>
            <a:rPr lang="en-US" sz="3600" dirty="0" err="1"/>
            <a:t>Innovazione</a:t>
          </a:r>
          <a:r>
            <a:rPr lang="en-US" sz="3600" dirty="0"/>
            <a:t> </a:t>
          </a:r>
          <a:r>
            <a:rPr lang="en-US" sz="3600" dirty="0" err="1"/>
            <a:t>tecnologica</a:t>
          </a:r>
          <a:endParaRPr lang="en-US" sz="3600" dirty="0"/>
        </a:p>
      </dgm:t>
    </dgm:pt>
    <dgm:pt modelId="{9C1E8DC9-A280-4EF0-BD02-C95BC069B013}" type="parTrans" cxnId="{4B4D0C0B-5944-43D1-B8C9-E6CAE20AD82A}">
      <dgm:prSet/>
      <dgm:spPr/>
      <dgm:t>
        <a:bodyPr/>
        <a:lstStyle/>
        <a:p>
          <a:endParaRPr lang="en-US"/>
        </a:p>
      </dgm:t>
    </dgm:pt>
    <dgm:pt modelId="{6483B8C6-D7F2-44A9-A37E-173541A06F5B}" type="sibTrans" cxnId="{4B4D0C0B-5944-43D1-B8C9-E6CAE20AD82A}">
      <dgm:prSet/>
      <dgm:spPr/>
      <dgm:t>
        <a:bodyPr/>
        <a:lstStyle/>
        <a:p>
          <a:endParaRPr lang="en-US"/>
        </a:p>
      </dgm:t>
    </dgm:pt>
    <dgm:pt modelId="{1418CB88-8100-4853-8F98-E53799EE8B62}" type="pres">
      <dgm:prSet presAssocID="{51E94165-71BE-4E39-BA7B-175A990B5F4C}" presName="vert0" presStyleCnt="0">
        <dgm:presLayoutVars>
          <dgm:dir/>
          <dgm:animOne val="branch"/>
          <dgm:animLvl val="lvl"/>
        </dgm:presLayoutVars>
      </dgm:prSet>
      <dgm:spPr/>
    </dgm:pt>
    <dgm:pt modelId="{BD032E46-6368-4684-90C2-22F970FC0CE1}" type="pres">
      <dgm:prSet presAssocID="{99896676-CE51-4109-B721-6FCA53A7EE70}" presName="thickLine" presStyleLbl="alignNode1" presStyleIdx="0" presStyleCnt="2"/>
      <dgm:spPr/>
    </dgm:pt>
    <dgm:pt modelId="{4613FAF5-8596-487B-A737-2A27ABCD208E}" type="pres">
      <dgm:prSet presAssocID="{99896676-CE51-4109-B721-6FCA53A7EE70}" presName="horz1" presStyleCnt="0"/>
      <dgm:spPr/>
    </dgm:pt>
    <dgm:pt modelId="{C48EC90D-7F55-41A3-A7A7-A0B499CB905B}" type="pres">
      <dgm:prSet presAssocID="{99896676-CE51-4109-B721-6FCA53A7EE70}" presName="tx1" presStyleLbl="revTx" presStyleIdx="0" presStyleCnt="2"/>
      <dgm:spPr/>
    </dgm:pt>
    <dgm:pt modelId="{E654EF14-8090-464E-947D-331B2C860848}" type="pres">
      <dgm:prSet presAssocID="{99896676-CE51-4109-B721-6FCA53A7EE70}" presName="vert1" presStyleCnt="0"/>
      <dgm:spPr/>
    </dgm:pt>
    <dgm:pt modelId="{F2AD327C-A5E2-4902-868A-428AE3A52869}" type="pres">
      <dgm:prSet presAssocID="{7E3026CC-846F-45C6-BCAC-C23511358348}" presName="thickLine" presStyleLbl="alignNode1" presStyleIdx="1" presStyleCnt="2"/>
      <dgm:spPr/>
    </dgm:pt>
    <dgm:pt modelId="{12EC20AD-EABF-474D-B75A-3E5E132DD7BA}" type="pres">
      <dgm:prSet presAssocID="{7E3026CC-846F-45C6-BCAC-C23511358348}" presName="horz1" presStyleCnt="0"/>
      <dgm:spPr/>
    </dgm:pt>
    <dgm:pt modelId="{7A7F3A5C-A8F8-4710-A110-F094090C0707}" type="pres">
      <dgm:prSet presAssocID="{7E3026CC-846F-45C6-BCAC-C23511358348}" presName="tx1" presStyleLbl="revTx" presStyleIdx="1" presStyleCnt="2"/>
      <dgm:spPr/>
    </dgm:pt>
    <dgm:pt modelId="{8F5C1867-F81D-48E9-A05A-68253FD02111}" type="pres">
      <dgm:prSet presAssocID="{7E3026CC-846F-45C6-BCAC-C23511358348}" presName="vert1" presStyleCnt="0"/>
      <dgm:spPr/>
    </dgm:pt>
  </dgm:ptLst>
  <dgm:cxnLst>
    <dgm:cxn modelId="{4B4D0C0B-5944-43D1-B8C9-E6CAE20AD82A}" srcId="{51E94165-71BE-4E39-BA7B-175A990B5F4C}" destId="{7E3026CC-846F-45C6-BCAC-C23511358348}" srcOrd="1" destOrd="0" parTransId="{9C1E8DC9-A280-4EF0-BD02-C95BC069B013}" sibTransId="{6483B8C6-D7F2-44A9-A37E-173541A06F5B}"/>
    <dgm:cxn modelId="{C45F8121-7FBF-41B3-902D-1459BAC099B0}" srcId="{51E94165-71BE-4E39-BA7B-175A990B5F4C}" destId="{99896676-CE51-4109-B721-6FCA53A7EE70}" srcOrd="0" destOrd="0" parTransId="{9CDFFCE4-9C8F-404B-9464-17C7420C29D7}" sibTransId="{A0B231A2-8E2A-4727-874D-77EA9391559C}"/>
    <dgm:cxn modelId="{458E796B-A730-4531-A6DF-FD7D254DD884}" type="presOf" srcId="{99896676-CE51-4109-B721-6FCA53A7EE70}" destId="{C48EC90D-7F55-41A3-A7A7-A0B499CB905B}" srcOrd="0" destOrd="0" presId="urn:microsoft.com/office/officeart/2008/layout/LinedList"/>
    <dgm:cxn modelId="{3B1E8959-674F-4037-A4E5-7A2758E48938}" type="presOf" srcId="{51E94165-71BE-4E39-BA7B-175A990B5F4C}" destId="{1418CB88-8100-4853-8F98-E53799EE8B62}" srcOrd="0" destOrd="0" presId="urn:microsoft.com/office/officeart/2008/layout/LinedList"/>
    <dgm:cxn modelId="{DAAFBEF9-A2CE-4FBE-BAE2-39AF63AB552D}" type="presOf" srcId="{7E3026CC-846F-45C6-BCAC-C23511358348}" destId="{7A7F3A5C-A8F8-4710-A110-F094090C0707}" srcOrd="0" destOrd="0" presId="urn:microsoft.com/office/officeart/2008/layout/LinedList"/>
    <dgm:cxn modelId="{CDC281EB-C0B4-4DB5-8A53-4732311B664C}" type="presParOf" srcId="{1418CB88-8100-4853-8F98-E53799EE8B62}" destId="{BD032E46-6368-4684-90C2-22F970FC0CE1}" srcOrd="0" destOrd="0" presId="urn:microsoft.com/office/officeart/2008/layout/LinedList"/>
    <dgm:cxn modelId="{D40BCF7D-7B67-4DC5-A3E3-33B61C375AD0}" type="presParOf" srcId="{1418CB88-8100-4853-8F98-E53799EE8B62}" destId="{4613FAF5-8596-487B-A737-2A27ABCD208E}" srcOrd="1" destOrd="0" presId="urn:microsoft.com/office/officeart/2008/layout/LinedList"/>
    <dgm:cxn modelId="{C5020825-AE32-4161-BB60-E1A5F945DFAD}" type="presParOf" srcId="{4613FAF5-8596-487B-A737-2A27ABCD208E}" destId="{C48EC90D-7F55-41A3-A7A7-A0B499CB905B}" srcOrd="0" destOrd="0" presId="urn:microsoft.com/office/officeart/2008/layout/LinedList"/>
    <dgm:cxn modelId="{A1218EA9-6F19-4EFB-B3CD-A179981FE089}" type="presParOf" srcId="{4613FAF5-8596-487B-A737-2A27ABCD208E}" destId="{E654EF14-8090-464E-947D-331B2C860848}" srcOrd="1" destOrd="0" presId="urn:microsoft.com/office/officeart/2008/layout/LinedList"/>
    <dgm:cxn modelId="{5453BC35-251C-462A-9787-262FA8BD6F2C}" type="presParOf" srcId="{1418CB88-8100-4853-8F98-E53799EE8B62}" destId="{F2AD327C-A5E2-4902-868A-428AE3A52869}" srcOrd="2" destOrd="0" presId="urn:microsoft.com/office/officeart/2008/layout/LinedList"/>
    <dgm:cxn modelId="{0F56D705-CC7F-4100-B16A-5DAB7A4E6E8B}" type="presParOf" srcId="{1418CB88-8100-4853-8F98-E53799EE8B62}" destId="{12EC20AD-EABF-474D-B75A-3E5E132DD7BA}" srcOrd="3" destOrd="0" presId="urn:microsoft.com/office/officeart/2008/layout/LinedList"/>
    <dgm:cxn modelId="{82BD3C4F-45A8-4A5C-8C0C-6F9E343DC918}" type="presParOf" srcId="{12EC20AD-EABF-474D-B75A-3E5E132DD7BA}" destId="{7A7F3A5C-A8F8-4710-A110-F094090C0707}" srcOrd="0" destOrd="0" presId="urn:microsoft.com/office/officeart/2008/layout/LinedList"/>
    <dgm:cxn modelId="{4A3B0E06-7564-4014-BEDD-1B5412732B90}" type="presParOf" srcId="{12EC20AD-EABF-474D-B75A-3E5E132DD7BA}" destId="{8F5C1867-F81D-48E9-A05A-68253FD02111}"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032E46-6368-4684-90C2-22F970FC0CE1}">
      <dsp:nvSpPr>
        <dsp:cNvPr id="0" name=""/>
        <dsp:cNvSpPr/>
      </dsp:nvSpPr>
      <dsp:spPr>
        <a:xfrm>
          <a:off x="0" y="0"/>
          <a:ext cx="6253353" cy="0"/>
        </a:xfrm>
        <a:prstGeom prst="lin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48EC90D-7F55-41A3-A7A7-A0B499CB905B}">
      <dsp:nvSpPr>
        <dsp:cNvPr id="0" name=""/>
        <dsp:cNvSpPr/>
      </dsp:nvSpPr>
      <dsp:spPr>
        <a:xfrm>
          <a:off x="0" y="0"/>
          <a:ext cx="6253353" cy="1892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err="1"/>
            <a:t>Rotazione</a:t>
          </a:r>
          <a:r>
            <a:rPr lang="en-US" sz="3600" kern="1200" dirty="0"/>
            <a:t> </a:t>
          </a:r>
          <a:r>
            <a:rPr lang="en-US" sz="3600" kern="1200" dirty="0" err="1"/>
            <a:t>triennale</a:t>
          </a:r>
          <a:endParaRPr lang="en-US" sz="3600" kern="1200" dirty="0"/>
        </a:p>
      </dsp:txBody>
      <dsp:txXfrm>
        <a:off x="0" y="0"/>
        <a:ext cx="6253353" cy="1892248"/>
      </dsp:txXfrm>
    </dsp:sp>
    <dsp:sp modelId="{F2AD327C-A5E2-4902-868A-428AE3A52869}">
      <dsp:nvSpPr>
        <dsp:cNvPr id="0" name=""/>
        <dsp:cNvSpPr/>
      </dsp:nvSpPr>
      <dsp:spPr>
        <a:xfrm>
          <a:off x="0" y="1892248"/>
          <a:ext cx="6253353" cy="0"/>
        </a:xfrm>
        <a:prstGeom prst="lin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A7F3A5C-A8F8-4710-A110-F094090C0707}">
      <dsp:nvSpPr>
        <dsp:cNvPr id="0" name=""/>
        <dsp:cNvSpPr/>
      </dsp:nvSpPr>
      <dsp:spPr>
        <a:xfrm>
          <a:off x="0" y="1892248"/>
          <a:ext cx="6253353" cy="1892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err="1"/>
            <a:t>Innovazione</a:t>
          </a:r>
          <a:r>
            <a:rPr lang="en-US" sz="3600" kern="1200" dirty="0"/>
            <a:t> </a:t>
          </a:r>
          <a:r>
            <a:rPr lang="en-US" sz="3600" kern="1200" dirty="0" err="1"/>
            <a:t>tecnologica</a:t>
          </a:r>
          <a:endParaRPr lang="en-US" sz="3600" kern="1200" dirty="0"/>
        </a:p>
      </dsp:txBody>
      <dsp:txXfrm>
        <a:off x="0" y="1892248"/>
        <a:ext cx="6253353" cy="189224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E91112-2DE5-4274-A091-8E83300407E6}" type="datetimeFigureOut">
              <a:rPr lang="it-IT" smtClean="0"/>
              <a:t>17/10/2024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EF8719-9024-4BC4-AC07-BC17C17162E6}" type="slidenum">
              <a:rPr lang="it-IT" smtClean="0"/>
              <a:t>‹N›</a:t>
            </a:fld>
            <a:endParaRPr lang="it-IT"/>
          </a:p>
        </p:txBody>
      </p:sp>
    </p:spTree>
    <p:extLst>
      <p:ext uri="{BB962C8B-B14F-4D97-AF65-F5344CB8AC3E}">
        <p14:creationId xmlns:p14="http://schemas.microsoft.com/office/powerpoint/2010/main" val="1308413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fc45365d4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fc45365d4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fc45365d4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fc45365d4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fc45365d4c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fc45365d4c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fc45365d4c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2fc45365d4c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fc45365d4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fc45365d4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50D2F2-9386-9BEC-8CD0-82A6D75D84C4}"/>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CCD90254-10E5-21BD-01C8-CB65E2097B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6F53BD56-D422-2D9A-90E0-B5D68489AA5A}"/>
              </a:ext>
            </a:extLst>
          </p:cNvPr>
          <p:cNvSpPr>
            <a:spLocks noGrp="1"/>
          </p:cNvSpPr>
          <p:nvPr>
            <p:ph type="dt" sz="half" idx="10"/>
          </p:nvPr>
        </p:nvSpPr>
        <p:spPr/>
        <p:txBody>
          <a:bodyPr/>
          <a:lstStyle/>
          <a:p>
            <a:fld id="{B7E1B5FF-2CE8-4F3C-96C8-59E22BE571F9}" type="datetimeFigureOut">
              <a:rPr lang="it-IT" smtClean="0"/>
              <a:t>17/10/2024</a:t>
            </a:fld>
            <a:endParaRPr lang="it-IT"/>
          </a:p>
        </p:txBody>
      </p:sp>
      <p:sp>
        <p:nvSpPr>
          <p:cNvPr id="5" name="Segnaposto piè di pagina 4">
            <a:extLst>
              <a:ext uri="{FF2B5EF4-FFF2-40B4-BE49-F238E27FC236}">
                <a16:creationId xmlns:a16="http://schemas.microsoft.com/office/drawing/2014/main" id="{0B85EFB3-C5ED-BD88-3BE8-18F506D3BE1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9E27B24-56F8-75FB-D286-6D9F70EB61E7}"/>
              </a:ext>
            </a:extLst>
          </p:cNvPr>
          <p:cNvSpPr>
            <a:spLocks noGrp="1"/>
          </p:cNvSpPr>
          <p:nvPr>
            <p:ph type="sldNum" sz="quarter" idx="12"/>
          </p:nvPr>
        </p:nvSpPr>
        <p:spPr/>
        <p:txBody>
          <a:bodyPr/>
          <a:lstStyle/>
          <a:p>
            <a:fld id="{ACC472B9-1199-4C8D-B8D8-99295E34A95E}" type="slidenum">
              <a:rPr lang="it-IT" smtClean="0"/>
              <a:t>‹N›</a:t>
            </a:fld>
            <a:endParaRPr lang="it-IT"/>
          </a:p>
        </p:txBody>
      </p:sp>
    </p:spTree>
    <p:extLst>
      <p:ext uri="{BB962C8B-B14F-4D97-AF65-F5344CB8AC3E}">
        <p14:creationId xmlns:p14="http://schemas.microsoft.com/office/powerpoint/2010/main" val="4240122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7A9428-6715-E009-709C-F4BDEE6E55AB}"/>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94F463E-0EB0-F04F-E87B-542A7CDF6F2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2F6080F-B599-C339-BD6D-3C69176C0CB8}"/>
              </a:ext>
            </a:extLst>
          </p:cNvPr>
          <p:cNvSpPr>
            <a:spLocks noGrp="1"/>
          </p:cNvSpPr>
          <p:nvPr>
            <p:ph type="dt" sz="half" idx="10"/>
          </p:nvPr>
        </p:nvSpPr>
        <p:spPr/>
        <p:txBody>
          <a:bodyPr/>
          <a:lstStyle/>
          <a:p>
            <a:fld id="{B7E1B5FF-2CE8-4F3C-96C8-59E22BE571F9}" type="datetimeFigureOut">
              <a:rPr lang="it-IT" smtClean="0"/>
              <a:t>17/10/2024</a:t>
            </a:fld>
            <a:endParaRPr lang="it-IT"/>
          </a:p>
        </p:txBody>
      </p:sp>
      <p:sp>
        <p:nvSpPr>
          <p:cNvPr id="5" name="Segnaposto piè di pagina 4">
            <a:extLst>
              <a:ext uri="{FF2B5EF4-FFF2-40B4-BE49-F238E27FC236}">
                <a16:creationId xmlns:a16="http://schemas.microsoft.com/office/drawing/2014/main" id="{E75ED245-306A-CF82-A28E-B0C655C4912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4D603A9-2A9F-821C-3217-70808AF1D60E}"/>
              </a:ext>
            </a:extLst>
          </p:cNvPr>
          <p:cNvSpPr>
            <a:spLocks noGrp="1"/>
          </p:cNvSpPr>
          <p:nvPr>
            <p:ph type="sldNum" sz="quarter" idx="12"/>
          </p:nvPr>
        </p:nvSpPr>
        <p:spPr/>
        <p:txBody>
          <a:bodyPr/>
          <a:lstStyle/>
          <a:p>
            <a:fld id="{ACC472B9-1199-4C8D-B8D8-99295E34A95E}" type="slidenum">
              <a:rPr lang="it-IT" smtClean="0"/>
              <a:t>‹N›</a:t>
            </a:fld>
            <a:endParaRPr lang="it-IT"/>
          </a:p>
        </p:txBody>
      </p:sp>
    </p:spTree>
    <p:extLst>
      <p:ext uri="{BB962C8B-B14F-4D97-AF65-F5344CB8AC3E}">
        <p14:creationId xmlns:p14="http://schemas.microsoft.com/office/powerpoint/2010/main" val="612542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3881D3E4-2839-8B8E-77B6-2327E7998042}"/>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D041725-A4FB-29E2-4ECC-3AC21A6778F7}"/>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07DABFD-F2D0-5238-1F38-7C2772B10B1D}"/>
              </a:ext>
            </a:extLst>
          </p:cNvPr>
          <p:cNvSpPr>
            <a:spLocks noGrp="1"/>
          </p:cNvSpPr>
          <p:nvPr>
            <p:ph type="dt" sz="half" idx="10"/>
          </p:nvPr>
        </p:nvSpPr>
        <p:spPr/>
        <p:txBody>
          <a:bodyPr/>
          <a:lstStyle/>
          <a:p>
            <a:fld id="{B7E1B5FF-2CE8-4F3C-96C8-59E22BE571F9}" type="datetimeFigureOut">
              <a:rPr lang="it-IT" smtClean="0"/>
              <a:t>17/10/2024</a:t>
            </a:fld>
            <a:endParaRPr lang="it-IT"/>
          </a:p>
        </p:txBody>
      </p:sp>
      <p:sp>
        <p:nvSpPr>
          <p:cNvPr id="5" name="Segnaposto piè di pagina 4">
            <a:extLst>
              <a:ext uri="{FF2B5EF4-FFF2-40B4-BE49-F238E27FC236}">
                <a16:creationId xmlns:a16="http://schemas.microsoft.com/office/drawing/2014/main" id="{A9B2A2C3-55B9-47A1-5F96-9E3AFABC0F4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27B4811-17FC-893A-5581-5F94B38D9109}"/>
              </a:ext>
            </a:extLst>
          </p:cNvPr>
          <p:cNvSpPr>
            <a:spLocks noGrp="1"/>
          </p:cNvSpPr>
          <p:nvPr>
            <p:ph type="sldNum" sz="quarter" idx="12"/>
          </p:nvPr>
        </p:nvSpPr>
        <p:spPr/>
        <p:txBody>
          <a:bodyPr/>
          <a:lstStyle/>
          <a:p>
            <a:fld id="{ACC472B9-1199-4C8D-B8D8-99295E34A95E}" type="slidenum">
              <a:rPr lang="it-IT" smtClean="0"/>
              <a:t>‹N›</a:t>
            </a:fld>
            <a:endParaRPr lang="it-IT"/>
          </a:p>
        </p:txBody>
      </p:sp>
    </p:spTree>
    <p:extLst>
      <p:ext uri="{BB962C8B-B14F-4D97-AF65-F5344CB8AC3E}">
        <p14:creationId xmlns:p14="http://schemas.microsoft.com/office/powerpoint/2010/main" val="3070191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de-DE"/>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de-DE"/>
          </a:p>
        </p:txBody>
      </p:sp>
      <p:sp>
        <p:nvSpPr>
          <p:cNvPr id="4" name="Segnaposto data 3"/>
          <p:cNvSpPr>
            <a:spLocks noGrp="1"/>
          </p:cNvSpPr>
          <p:nvPr>
            <p:ph type="dt" sz="half" idx="10"/>
          </p:nvPr>
        </p:nvSpPr>
        <p:spPr/>
        <p:txBody>
          <a:bodyPr/>
          <a:lstStyle/>
          <a:p>
            <a:fld id="{F64A8E5F-40E5-4553-9F3C-699F1A5B8145}" type="datetimeFigureOut">
              <a:rPr lang="de-DE" smtClean="0"/>
              <a:t>17.10.2024</a:t>
            </a:fld>
            <a:endParaRPr lang="de-DE"/>
          </a:p>
        </p:txBody>
      </p:sp>
      <p:sp>
        <p:nvSpPr>
          <p:cNvPr id="5" name="Segnaposto piè di pagina 4"/>
          <p:cNvSpPr>
            <a:spLocks noGrp="1"/>
          </p:cNvSpPr>
          <p:nvPr>
            <p:ph type="ftr" sz="quarter" idx="11"/>
          </p:nvPr>
        </p:nvSpPr>
        <p:spPr/>
        <p:txBody>
          <a:bodyPr/>
          <a:lstStyle/>
          <a:p>
            <a:endParaRPr lang="de-DE"/>
          </a:p>
        </p:txBody>
      </p:sp>
      <p:sp>
        <p:nvSpPr>
          <p:cNvPr id="6" name="Segnaposto numero diapositiva 5"/>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3445627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de-DE"/>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4" name="Segnaposto data 3"/>
          <p:cNvSpPr>
            <a:spLocks noGrp="1"/>
          </p:cNvSpPr>
          <p:nvPr>
            <p:ph type="dt" sz="half" idx="10"/>
          </p:nvPr>
        </p:nvSpPr>
        <p:spPr/>
        <p:txBody>
          <a:bodyPr/>
          <a:lstStyle/>
          <a:p>
            <a:fld id="{F64A8E5F-40E5-4553-9F3C-699F1A5B8145}" type="datetimeFigureOut">
              <a:rPr lang="de-DE" smtClean="0"/>
              <a:t>17.10.2024</a:t>
            </a:fld>
            <a:endParaRPr lang="de-DE"/>
          </a:p>
        </p:txBody>
      </p:sp>
      <p:sp>
        <p:nvSpPr>
          <p:cNvPr id="5" name="Segnaposto piè di pagina 4"/>
          <p:cNvSpPr>
            <a:spLocks noGrp="1"/>
          </p:cNvSpPr>
          <p:nvPr>
            <p:ph type="ftr" sz="quarter" idx="11"/>
          </p:nvPr>
        </p:nvSpPr>
        <p:spPr/>
        <p:txBody>
          <a:bodyPr/>
          <a:lstStyle/>
          <a:p>
            <a:endParaRPr lang="de-DE"/>
          </a:p>
        </p:txBody>
      </p:sp>
      <p:sp>
        <p:nvSpPr>
          <p:cNvPr id="6" name="Segnaposto numero diapositiva 5"/>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478225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de-DE"/>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F64A8E5F-40E5-4553-9F3C-699F1A5B8145}" type="datetimeFigureOut">
              <a:rPr lang="de-DE" smtClean="0"/>
              <a:t>17.10.2024</a:t>
            </a:fld>
            <a:endParaRPr lang="de-DE"/>
          </a:p>
        </p:txBody>
      </p:sp>
      <p:sp>
        <p:nvSpPr>
          <p:cNvPr id="5" name="Segnaposto piè di pagina 4"/>
          <p:cNvSpPr>
            <a:spLocks noGrp="1"/>
          </p:cNvSpPr>
          <p:nvPr>
            <p:ph type="ftr" sz="quarter" idx="11"/>
          </p:nvPr>
        </p:nvSpPr>
        <p:spPr/>
        <p:txBody>
          <a:bodyPr/>
          <a:lstStyle/>
          <a:p>
            <a:endParaRPr lang="de-DE"/>
          </a:p>
        </p:txBody>
      </p:sp>
      <p:sp>
        <p:nvSpPr>
          <p:cNvPr id="6" name="Segnaposto numero diapositiva 5"/>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1857815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de-DE"/>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5" name="Segnaposto data 4"/>
          <p:cNvSpPr>
            <a:spLocks noGrp="1"/>
          </p:cNvSpPr>
          <p:nvPr>
            <p:ph type="dt" sz="half" idx="10"/>
          </p:nvPr>
        </p:nvSpPr>
        <p:spPr/>
        <p:txBody>
          <a:bodyPr/>
          <a:lstStyle/>
          <a:p>
            <a:fld id="{F64A8E5F-40E5-4553-9F3C-699F1A5B8145}" type="datetimeFigureOut">
              <a:rPr lang="de-DE" smtClean="0"/>
              <a:t>17.10.2024</a:t>
            </a:fld>
            <a:endParaRPr lang="de-DE"/>
          </a:p>
        </p:txBody>
      </p:sp>
      <p:sp>
        <p:nvSpPr>
          <p:cNvPr id="6" name="Segnaposto piè di pagina 5"/>
          <p:cNvSpPr>
            <a:spLocks noGrp="1"/>
          </p:cNvSpPr>
          <p:nvPr>
            <p:ph type="ftr" sz="quarter" idx="11"/>
          </p:nvPr>
        </p:nvSpPr>
        <p:spPr/>
        <p:txBody>
          <a:bodyPr/>
          <a:lstStyle/>
          <a:p>
            <a:endParaRPr lang="de-DE"/>
          </a:p>
        </p:txBody>
      </p:sp>
      <p:sp>
        <p:nvSpPr>
          <p:cNvPr id="7" name="Segnaposto numero diapositiva 6"/>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577434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endParaRPr lang="de-DE"/>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7" name="Segnaposto data 6"/>
          <p:cNvSpPr>
            <a:spLocks noGrp="1"/>
          </p:cNvSpPr>
          <p:nvPr>
            <p:ph type="dt" sz="half" idx="10"/>
          </p:nvPr>
        </p:nvSpPr>
        <p:spPr/>
        <p:txBody>
          <a:bodyPr/>
          <a:lstStyle/>
          <a:p>
            <a:fld id="{F64A8E5F-40E5-4553-9F3C-699F1A5B8145}" type="datetimeFigureOut">
              <a:rPr lang="de-DE" smtClean="0"/>
              <a:t>17.10.2024</a:t>
            </a:fld>
            <a:endParaRPr lang="de-DE"/>
          </a:p>
        </p:txBody>
      </p:sp>
      <p:sp>
        <p:nvSpPr>
          <p:cNvPr id="8" name="Segnaposto piè di pagina 7"/>
          <p:cNvSpPr>
            <a:spLocks noGrp="1"/>
          </p:cNvSpPr>
          <p:nvPr>
            <p:ph type="ftr" sz="quarter" idx="11"/>
          </p:nvPr>
        </p:nvSpPr>
        <p:spPr/>
        <p:txBody>
          <a:bodyPr/>
          <a:lstStyle/>
          <a:p>
            <a:endParaRPr lang="de-DE"/>
          </a:p>
        </p:txBody>
      </p:sp>
      <p:sp>
        <p:nvSpPr>
          <p:cNvPr id="9" name="Segnaposto numero diapositiva 8"/>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3283517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de-DE"/>
          </a:p>
        </p:txBody>
      </p:sp>
      <p:sp>
        <p:nvSpPr>
          <p:cNvPr id="3" name="Segnaposto data 2"/>
          <p:cNvSpPr>
            <a:spLocks noGrp="1"/>
          </p:cNvSpPr>
          <p:nvPr>
            <p:ph type="dt" sz="half" idx="10"/>
          </p:nvPr>
        </p:nvSpPr>
        <p:spPr/>
        <p:txBody>
          <a:bodyPr/>
          <a:lstStyle/>
          <a:p>
            <a:fld id="{F64A8E5F-40E5-4553-9F3C-699F1A5B8145}" type="datetimeFigureOut">
              <a:rPr lang="de-DE" smtClean="0"/>
              <a:t>17.10.2024</a:t>
            </a:fld>
            <a:endParaRPr lang="de-DE"/>
          </a:p>
        </p:txBody>
      </p:sp>
      <p:sp>
        <p:nvSpPr>
          <p:cNvPr id="4" name="Segnaposto piè di pagina 3"/>
          <p:cNvSpPr>
            <a:spLocks noGrp="1"/>
          </p:cNvSpPr>
          <p:nvPr>
            <p:ph type="ftr" sz="quarter" idx="11"/>
          </p:nvPr>
        </p:nvSpPr>
        <p:spPr/>
        <p:txBody>
          <a:bodyPr/>
          <a:lstStyle/>
          <a:p>
            <a:endParaRPr lang="de-DE"/>
          </a:p>
        </p:txBody>
      </p:sp>
      <p:sp>
        <p:nvSpPr>
          <p:cNvPr id="5" name="Segnaposto numero diapositiva 4"/>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1849574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64A8E5F-40E5-4553-9F3C-699F1A5B8145}" type="datetimeFigureOut">
              <a:rPr lang="de-DE" smtClean="0"/>
              <a:t>17.10.2024</a:t>
            </a:fld>
            <a:endParaRPr lang="de-DE"/>
          </a:p>
        </p:txBody>
      </p:sp>
      <p:sp>
        <p:nvSpPr>
          <p:cNvPr id="3" name="Segnaposto piè di pagina 2"/>
          <p:cNvSpPr>
            <a:spLocks noGrp="1"/>
          </p:cNvSpPr>
          <p:nvPr>
            <p:ph type="ftr" sz="quarter" idx="11"/>
          </p:nvPr>
        </p:nvSpPr>
        <p:spPr/>
        <p:txBody>
          <a:bodyPr/>
          <a:lstStyle/>
          <a:p>
            <a:endParaRPr lang="de-DE"/>
          </a:p>
        </p:txBody>
      </p:sp>
      <p:sp>
        <p:nvSpPr>
          <p:cNvPr id="4" name="Segnaposto numero diapositiva 3"/>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752333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de-DE"/>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64A8E5F-40E5-4553-9F3C-699F1A5B8145}" type="datetimeFigureOut">
              <a:rPr lang="de-DE" smtClean="0"/>
              <a:t>17.10.2024</a:t>
            </a:fld>
            <a:endParaRPr lang="de-DE"/>
          </a:p>
        </p:txBody>
      </p:sp>
      <p:sp>
        <p:nvSpPr>
          <p:cNvPr id="6" name="Segnaposto piè di pagina 5"/>
          <p:cNvSpPr>
            <a:spLocks noGrp="1"/>
          </p:cNvSpPr>
          <p:nvPr>
            <p:ph type="ftr" sz="quarter" idx="11"/>
          </p:nvPr>
        </p:nvSpPr>
        <p:spPr/>
        <p:txBody>
          <a:bodyPr/>
          <a:lstStyle/>
          <a:p>
            <a:endParaRPr lang="de-DE"/>
          </a:p>
        </p:txBody>
      </p:sp>
      <p:sp>
        <p:nvSpPr>
          <p:cNvPr id="7" name="Segnaposto numero diapositiva 6"/>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3926955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3A917A-4D5F-E8AE-71D0-EBA3CC51647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22E1448-10D3-0C0A-765B-9CB445A1BC9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3485E9F-26D9-EEF5-A356-E4B0C2912B74}"/>
              </a:ext>
            </a:extLst>
          </p:cNvPr>
          <p:cNvSpPr>
            <a:spLocks noGrp="1"/>
          </p:cNvSpPr>
          <p:nvPr>
            <p:ph type="dt" sz="half" idx="10"/>
          </p:nvPr>
        </p:nvSpPr>
        <p:spPr/>
        <p:txBody>
          <a:bodyPr/>
          <a:lstStyle/>
          <a:p>
            <a:fld id="{B7E1B5FF-2CE8-4F3C-96C8-59E22BE571F9}" type="datetimeFigureOut">
              <a:rPr lang="it-IT" smtClean="0"/>
              <a:t>17/10/2024</a:t>
            </a:fld>
            <a:endParaRPr lang="it-IT"/>
          </a:p>
        </p:txBody>
      </p:sp>
      <p:sp>
        <p:nvSpPr>
          <p:cNvPr id="5" name="Segnaposto piè di pagina 4">
            <a:extLst>
              <a:ext uri="{FF2B5EF4-FFF2-40B4-BE49-F238E27FC236}">
                <a16:creationId xmlns:a16="http://schemas.microsoft.com/office/drawing/2014/main" id="{9074C2B4-1B51-C503-2D5B-72DD84B41E9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5F622C3-DF06-1F76-259E-39DE24543D3F}"/>
              </a:ext>
            </a:extLst>
          </p:cNvPr>
          <p:cNvSpPr>
            <a:spLocks noGrp="1"/>
          </p:cNvSpPr>
          <p:nvPr>
            <p:ph type="sldNum" sz="quarter" idx="12"/>
          </p:nvPr>
        </p:nvSpPr>
        <p:spPr/>
        <p:txBody>
          <a:bodyPr/>
          <a:lstStyle/>
          <a:p>
            <a:fld id="{ACC472B9-1199-4C8D-B8D8-99295E34A95E}" type="slidenum">
              <a:rPr lang="it-IT" smtClean="0"/>
              <a:t>‹N›</a:t>
            </a:fld>
            <a:endParaRPr lang="it-IT"/>
          </a:p>
        </p:txBody>
      </p:sp>
    </p:spTree>
    <p:extLst>
      <p:ext uri="{BB962C8B-B14F-4D97-AF65-F5344CB8AC3E}">
        <p14:creationId xmlns:p14="http://schemas.microsoft.com/office/powerpoint/2010/main" val="34886059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de-DE"/>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64A8E5F-40E5-4553-9F3C-699F1A5B8145}" type="datetimeFigureOut">
              <a:rPr lang="de-DE" smtClean="0"/>
              <a:t>17.10.2024</a:t>
            </a:fld>
            <a:endParaRPr lang="de-DE"/>
          </a:p>
        </p:txBody>
      </p:sp>
      <p:sp>
        <p:nvSpPr>
          <p:cNvPr id="6" name="Segnaposto piè di pagina 5"/>
          <p:cNvSpPr>
            <a:spLocks noGrp="1"/>
          </p:cNvSpPr>
          <p:nvPr>
            <p:ph type="ftr" sz="quarter" idx="11"/>
          </p:nvPr>
        </p:nvSpPr>
        <p:spPr/>
        <p:txBody>
          <a:bodyPr/>
          <a:lstStyle/>
          <a:p>
            <a:endParaRPr lang="de-DE"/>
          </a:p>
        </p:txBody>
      </p:sp>
      <p:sp>
        <p:nvSpPr>
          <p:cNvPr id="7" name="Segnaposto numero diapositiva 6"/>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1391110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de-DE"/>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4" name="Segnaposto data 3"/>
          <p:cNvSpPr>
            <a:spLocks noGrp="1"/>
          </p:cNvSpPr>
          <p:nvPr>
            <p:ph type="dt" sz="half" idx="10"/>
          </p:nvPr>
        </p:nvSpPr>
        <p:spPr/>
        <p:txBody>
          <a:bodyPr/>
          <a:lstStyle/>
          <a:p>
            <a:fld id="{F64A8E5F-40E5-4553-9F3C-699F1A5B8145}" type="datetimeFigureOut">
              <a:rPr lang="de-DE" smtClean="0"/>
              <a:t>17.10.2024</a:t>
            </a:fld>
            <a:endParaRPr lang="de-DE"/>
          </a:p>
        </p:txBody>
      </p:sp>
      <p:sp>
        <p:nvSpPr>
          <p:cNvPr id="5" name="Segnaposto piè di pagina 4"/>
          <p:cNvSpPr>
            <a:spLocks noGrp="1"/>
          </p:cNvSpPr>
          <p:nvPr>
            <p:ph type="ftr" sz="quarter" idx="11"/>
          </p:nvPr>
        </p:nvSpPr>
        <p:spPr/>
        <p:txBody>
          <a:bodyPr/>
          <a:lstStyle/>
          <a:p>
            <a:endParaRPr lang="de-DE"/>
          </a:p>
        </p:txBody>
      </p:sp>
      <p:sp>
        <p:nvSpPr>
          <p:cNvPr id="6" name="Segnaposto numero diapositiva 5"/>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1650851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de-DE"/>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4" name="Segnaposto data 3"/>
          <p:cNvSpPr>
            <a:spLocks noGrp="1"/>
          </p:cNvSpPr>
          <p:nvPr>
            <p:ph type="dt" sz="half" idx="10"/>
          </p:nvPr>
        </p:nvSpPr>
        <p:spPr/>
        <p:txBody>
          <a:bodyPr/>
          <a:lstStyle/>
          <a:p>
            <a:fld id="{F64A8E5F-40E5-4553-9F3C-699F1A5B8145}" type="datetimeFigureOut">
              <a:rPr lang="de-DE" smtClean="0"/>
              <a:t>17.10.2024</a:t>
            </a:fld>
            <a:endParaRPr lang="de-DE"/>
          </a:p>
        </p:txBody>
      </p:sp>
      <p:sp>
        <p:nvSpPr>
          <p:cNvPr id="5" name="Segnaposto piè di pagina 4"/>
          <p:cNvSpPr>
            <a:spLocks noGrp="1"/>
          </p:cNvSpPr>
          <p:nvPr>
            <p:ph type="ftr" sz="quarter" idx="11"/>
          </p:nvPr>
        </p:nvSpPr>
        <p:spPr/>
        <p:txBody>
          <a:bodyPr/>
          <a:lstStyle/>
          <a:p>
            <a:endParaRPr lang="de-DE"/>
          </a:p>
        </p:txBody>
      </p:sp>
      <p:sp>
        <p:nvSpPr>
          <p:cNvPr id="6" name="Segnaposto numero diapositiva 5"/>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2058167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3846469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45805C-206C-AC11-BCA3-52322D92DAF9}"/>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F25A5A5B-742A-8F48-6FF8-F5EDD261E8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1E59F8CA-65ED-BB24-0B1A-3CD27E117E18}"/>
              </a:ext>
            </a:extLst>
          </p:cNvPr>
          <p:cNvSpPr>
            <a:spLocks noGrp="1"/>
          </p:cNvSpPr>
          <p:nvPr>
            <p:ph type="dt" sz="half" idx="10"/>
          </p:nvPr>
        </p:nvSpPr>
        <p:spPr/>
        <p:txBody>
          <a:bodyPr/>
          <a:lstStyle/>
          <a:p>
            <a:fld id="{B7E1B5FF-2CE8-4F3C-96C8-59E22BE571F9}" type="datetimeFigureOut">
              <a:rPr lang="it-IT" smtClean="0"/>
              <a:t>17/10/2024</a:t>
            </a:fld>
            <a:endParaRPr lang="it-IT"/>
          </a:p>
        </p:txBody>
      </p:sp>
      <p:sp>
        <p:nvSpPr>
          <p:cNvPr id="5" name="Segnaposto piè di pagina 4">
            <a:extLst>
              <a:ext uri="{FF2B5EF4-FFF2-40B4-BE49-F238E27FC236}">
                <a16:creationId xmlns:a16="http://schemas.microsoft.com/office/drawing/2014/main" id="{DA376FE7-1470-EA4A-CD37-4AA248A2310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CA9074B-CDCF-39ED-FBB5-9A5E1A60DDEA}"/>
              </a:ext>
            </a:extLst>
          </p:cNvPr>
          <p:cNvSpPr>
            <a:spLocks noGrp="1"/>
          </p:cNvSpPr>
          <p:nvPr>
            <p:ph type="sldNum" sz="quarter" idx="12"/>
          </p:nvPr>
        </p:nvSpPr>
        <p:spPr/>
        <p:txBody>
          <a:bodyPr/>
          <a:lstStyle/>
          <a:p>
            <a:fld id="{ACC472B9-1199-4C8D-B8D8-99295E34A95E}" type="slidenum">
              <a:rPr lang="it-IT" smtClean="0"/>
              <a:t>‹N›</a:t>
            </a:fld>
            <a:endParaRPr lang="it-IT"/>
          </a:p>
        </p:txBody>
      </p:sp>
    </p:spTree>
    <p:extLst>
      <p:ext uri="{BB962C8B-B14F-4D97-AF65-F5344CB8AC3E}">
        <p14:creationId xmlns:p14="http://schemas.microsoft.com/office/powerpoint/2010/main" val="3318770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C61A1B-2996-352D-DC5F-A9B4DCCBE36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383371C-E596-B531-7BB9-4E75328698A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375F9269-537E-E9FF-8164-3C7B8E9BE2AE}"/>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2CA1EE5B-0B49-56EC-F0CD-4A9C9C3CE150}"/>
              </a:ext>
            </a:extLst>
          </p:cNvPr>
          <p:cNvSpPr>
            <a:spLocks noGrp="1"/>
          </p:cNvSpPr>
          <p:nvPr>
            <p:ph type="dt" sz="half" idx="10"/>
          </p:nvPr>
        </p:nvSpPr>
        <p:spPr/>
        <p:txBody>
          <a:bodyPr/>
          <a:lstStyle/>
          <a:p>
            <a:fld id="{B7E1B5FF-2CE8-4F3C-96C8-59E22BE571F9}" type="datetimeFigureOut">
              <a:rPr lang="it-IT" smtClean="0"/>
              <a:t>17/10/2024</a:t>
            </a:fld>
            <a:endParaRPr lang="it-IT"/>
          </a:p>
        </p:txBody>
      </p:sp>
      <p:sp>
        <p:nvSpPr>
          <p:cNvPr id="6" name="Segnaposto piè di pagina 5">
            <a:extLst>
              <a:ext uri="{FF2B5EF4-FFF2-40B4-BE49-F238E27FC236}">
                <a16:creationId xmlns:a16="http://schemas.microsoft.com/office/drawing/2014/main" id="{F6849D38-D518-E7D5-03C7-4A81C55745C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2D2C15C-DB60-A61D-F23C-345936049534}"/>
              </a:ext>
            </a:extLst>
          </p:cNvPr>
          <p:cNvSpPr>
            <a:spLocks noGrp="1"/>
          </p:cNvSpPr>
          <p:nvPr>
            <p:ph type="sldNum" sz="quarter" idx="12"/>
          </p:nvPr>
        </p:nvSpPr>
        <p:spPr/>
        <p:txBody>
          <a:bodyPr/>
          <a:lstStyle/>
          <a:p>
            <a:fld id="{ACC472B9-1199-4C8D-B8D8-99295E34A95E}" type="slidenum">
              <a:rPr lang="it-IT" smtClean="0"/>
              <a:t>‹N›</a:t>
            </a:fld>
            <a:endParaRPr lang="it-IT"/>
          </a:p>
        </p:txBody>
      </p:sp>
    </p:spTree>
    <p:extLst>
      <p:ext uri="{BB962C8B-B14F-4D97-AF65-F5344CB8AC3E}">
        <p14:creationId xmlns:p14="http://schemas.microsoft.com/office/powerpoint/2010/main" val="334216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A016E9-91D7-F040-93F7-9C25B3905B1E}"/>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BD4990C-2E24-0087-62A5-AA7EA5D6D2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4A7E16E-E42F-EA61-D2EF-0D1DE3991E9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A7C5113-6C96-92FA-E35A-1CA4B5E09B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07296FB-10BA-6258-E011-E3B91D43BC5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FAAD111D-42EF-49E1-1A3A-1C86F8F39FAC}"/>
              </a:ext>
            </a:extLst>
          </p:cNvPr>
          <p:cNvSpPr>
            <a:spLocks noGrp="1"/>
          </p:cNvSpPr>
          <p:nvPr>
            <p:ph type="dt" sz="half" idx="10"/>
          </p:nvPr>
        </p:nvSpPr>
        <p:spPr/>
        <p:txBody>
          <a:bodyPr/>
          <a:lstStyle/>
          <a:p>
            <a:fld id="{B7E1B5FF-2CE8-4F3C-96C8-59E22BE571F9}" type="datetimeFigureOut">
              <a:rPr lang="it-IT" smtClean="0"/>
              <a:t>17/10/2024</a:t>
            </a:fld>
            <a:endParaRPr lang="it-IT"/>
          </a:p>
        </p:txBody>
      </p:sp>
      <p:sp>
        <p:nvSpPr>
          <p:cNvPr id="8" name="Segnaposto piè di pagina 7">
            <a:extLst>
              <a:ext uri="{FF2B5EF4-FFF2-40B4-BE49-F238E27FC236}">
                <a16:creationId xmlns:a16="http://schemas.microsoft.com/office/drawing/2014/main" id="{93235FEC-0412-734D-A8C9-80826B73CC60}"/>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73469C2E-9A8B-1B10-C79D-180C483A3FD8}"/>
              </a:ext>
            </a:extLst>
          </p:cNvPr>
          <p:cNvSpPr>
            <a:spLocks noGrp="1"/>
          </p:cNvSpPr>
          <p:nvPr>
            <p:ph type="sldNum" sz="quarter" idx="12"/>
          </p:nvPr>
        </p:nvSpPr>
        <p:spPr/>
        <p:txBody>
          <a:bodyPr/>
          <a:lstStyle/>
          <a:p>
            <a:fld id="{ACC472B9-1199-4C8D-B8D8-99295E34A95E}" type="slidenum">
              <a:rPr lang="it-IT" smtClean="0"/>
              <a:t>‹N›</a:t>
            </a:fld>
            <a:endParaRPr lang="it-IT"/>
          </a:p>
        </p:txBody>
      </p:sp>
    </p:spTree>
    <p:extLst>
      <p:ext uri="{BB962C8B-B14F-4D97-AF65-F5344CB8AC3E}">
        <p14:creationId xmlns:p14="http://schemas.microsoft.com/office/powerpoint/2010/main" val="3867331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E3580C-1798-C0C7-AD73-E2248F59BCC0}"/>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1457CAF-F210-D026-37D4-D8A66FE4CA20}"/>
              </a:ext>
            </a:extLst>
          </p:cNvPr>
          <p:cNvSpPr>
            <a:spLocks noGrp="1"/>
          </p:cNvSpPr>
          <p:nvPr>
            <p:ph type="dt" sz="half" idx="10"/>
          </p:nvPr>
        </p:nvSpPr>
        <p:spPr/>
        <p:txBody>
          <a:bodyPr/>
          <a:lstStyle/>
          <a:p>
            <a:fld id="{B7E1B5FF-2CE8-4F3C-96C8-59E22BE571F9}" type="datetimeFigureOut">
              <a:rPr lang="it-IT" smtClean="0"/>
              <a:t>17/10/2024</a:t>
            </a:fld>
            <a:endParaRPr lang="it-IT"/>
          </a:p>
        </p:txBody>
      </p:sp>
      <p:sp>
        <p:nvSpPr>
          <p:cNvPr id="4" name="Segnaposto piè di pagina 3">
            <a:extLst>
              <a:ext uri="{FF2B5EF4-FFF2-40B4-BE49-F238E27FC236}">
                <a16:creationId xmlns:a16="http://schemas.microsoft.com/office/drawing/2014/main" id="{ACCF12F2-5092-D491-0534-B73AD0D07A5B}"/>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29987C7F-A410-2CFC-7FC1-2419CFA65E46}"/>
              </a:ext>
            </a:extLst>
          </p:cNvPr>
          <p:cNvSpPr>
            <a:spLocks noGrp="1"/>
          </p:cNvSpPr>
          <p:nvPr>
            <p:ph type="sldNum" sz="quarter" idx="12"/>
          </p:nvPr>
        </p:nvSpPr>
        <p:spPr/>
        <p:txBody>
          <a:bodyPr/>
          <a:lstStyle/>
          <a:p>
            <a:fld id="{ACC472B9-1199-4C8D-B8D8-99295E34A95E}" type="slidenum">
              <a:rPr lang="it-IT" smtClean="0"/>
              <a:t>‹N›</a:t>
            </a:fld>
            <a:endParaRPr lang="it-IT"/>
          </a:p>
        </p:txBody>
      </p:sp>
    </p:spTree>
    <p:extLst>
      <p:ext uri="{BB962C8B-B14F-4D97-AF65-F5344CB8AC3E}">
        <p14:creationId xmlns:p14="http://schemas.microsoft.com/office/powerpoint/2010/main" val="3257445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A55FDFC9-C034-275F-E404-A06D523266D8}"/>
              </a:ext>
            </a:extLst>
          </p:cNvPr>
          <p:cNvSpPr>
            <a:spLocks noGrp="1"/>
          </p:cNvSpPr>
          <p:nvPr>
            <p:ph type="dt" sz="half" idx="10"/>
          </p:nvPr>
        </p:nvSpPr>
        <p:spPr/>
        <p:txBody>
          <a:bodyPr/>
          <a:lstStyle/>
          <a:p>
            <a:fld id="{B7E1B5FF-2CE8-4F3C-96C8-59E22BE571F9}" type="datetimeFigureOut">
              <a:rPr lang="it-IT" smtClean="0"/>
              <a:t>17/10/2024</a:t>
            </a:fld>
            <a:endParaRPr lang="it-IT"/>
          </a:p>
        </p:txBody>
      </p:sp>
      <p:sp>
        <p:nvSpPr>
          <p:cNvPr id="3" name="Segnaposto piè di pagina 2">
            <a:extLst>
              <a:ext uri="{FF2B5EF4-FFF2-40B4-BE49-F238E27FC236}">
                <a16:creationId xmlns:a16="http://schemas.microsoft.com/office/drawing/2014/main" id="{61F6B9A4-614A-3EE3-2CC8-8C1390787EE8}"/>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97807FCC-A0A4-1C8F-1DD7-8FBA4377C9D8}"/>
              </a:ext>
            </a:extLst>
          </p:cNvPr>
          <p:cNvSpPr>
            <a:spLocks noGrp="1"/>
          </p:cNvSpPr>
          <p:nvPr>
            <p:ph type="sldNum" sz="quarter" idx="12"/>
          </p:nvPr>
        </p:nvSpPr>
        <p:spPr/>
        <p:txBody>
          <a:bodyPr/>
          <a:lstStyle/>
          <a:p>
            <a:fld id="{ACC472B9-1199-4C8D-B8D8-99295E34A95E}" type="slidenum">
              <a:rPr lang="it-IT" smtClean="0"/>
              <a:t>‹N›</a:t>
            </a:fld>
            <a:endParaRPr lang="it-IT"/>
          </a:p>
        </p:txBody>
      </p:sp>
    </p:spTree>
    <p:extLst>
      <p:ext uri="{BB962C8B-B14F-4D97-AF65-F5344CB8AC3E}">
        <p14:creationId xmlns:p14="http://schemas.microsoft.com/office/powerpoint/2010/main" val="4219915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F8D185-CE64-908F-2762-3EDD5CC313E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FA4459C-38DD-6F37-065D-8A56C8A7AC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716495FD-38EE-BD7B-6CDF-2B88575D59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E6CF722-8FDB-7263-51B2-3E16F920B376}"/>
              </a:ext>
            </a:extLst>
          </p:cNvPr>
          <p:cNvSpPr>
            <a:spLocks noGrp="1"/>
          </p:cNvSpPr>
          <p:nvPr>
            <p:ph type="dt" sz="half" idx="10"/>
          </p:nvPr>
        </p:nvSpPr>
        <p:spPr/>
        <p:txBody>
          <a:bodyPr/>
          <a:lstStyle/>
          <a:p>
            <a:fld id="{B7E1B5FF-2CE8-4F3C-96C8-59E22BE571F9}" type="datetimeFigureOut">
              <a:rPr lang="it-IT" smtClean="0"/>
              <a:t>17/10/2024</a:t>
            </a:fld>
            <a:endParaRPr lang="it-IT"/>
          </a:p>
        </p:txBody>
      </p:sp>
      <p:sp>
        <p:nvSpPr>
          <p:cNvPr id="6" name="Segnaposto piè di pagina 5">
            <a:extLst>
              <a:ext uri="{FF2B5EF4-FFF2-40B4-BE49-F238E27FC236}">
                <a16:creationId xmlns:a16="http://schemas.microsoft.com/office/drawing/2014/main" id="{BEE24F50-8B53-5ED4-E1C3-AD97E130CC0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C771D6F-7657-E026-8E9E-6D284C7C90D1}"/>
              </a:ext>
            </a:extLst>
          </p:cNvPr>
          <p:cNvSpPr>
            <a:spLocks noGrp="1"/>
          </p:cNvSpPr>
          <p:nvPr>
            <p:ph type="sldNum" sz="quarter" idx="12"/>
          </p:nvPr>
        </p:nvSpPr>
        <p:spPr/>
        <p:txBody>
          <a:bodyPr/>
          <a:lstStyle/>
          <a:p>
            <a:fld id="{ACC472B9-1199-4C8D-B8D8-99295E34A95E}" type="slidenum">
              <a:rPr lang="it-IT" smtClean="0"/>
              <a:t>‹N›</a:t>
            </a:fld>
            <a:endParaRPr lang="it-IT"/>
          </a:p>
        </p:txBody>
      </p:sp>
    </p:spTree>
    <p:extLst>
      <p:ext uri="{BB962C8B-B14F-4D97-AF65-F5344CB8AC3E}">
        <p14:creationId xmlns:p14="http://schemas.microsoft.com/office/powerpoint/2010/main" val="2061785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FC9E1D-7F4C-1777-64D7-140C74D0C8E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F14F043-C2F0-D65B-8917-0D9FB7B5BA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C879A74E-73AA-61C1-4CFF-0A6AD60675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B133559-3312-B43F-2BA1-5ADDCF67824B}"/>
              </a:ext>
            </a:extLst>
          </p:cNvPr>
          <p:cNvSpPr>
            <a:spLocks noGrp="1"/>
          </p:cNvSpPr>
          <p:nvPr>
            <p:ph type="dt" sz="half" idx="10"/>
          </p:nvPr>
        </p:nvSpPr>
        <p:spPr/>
        <p:txBody>
          <a:bodyPr/>
          <a:lstStyle/>
          <a:p>
            <a:fld id="{B7E1B5FF-2CE8-4F3C-96C8-59E22BE571F9}" type="datetimeFigureOut">
              <a:rPr lang="it-IT" smtClean="0"/>
              <a:t>17/10/2024</a:t>
            </a:fld>
            <a:endParaRPr lang="it-IT"/>
          </a:p>
        </p:txBody>
      </p:sp>
      <p:sp>
        <p:nvSpPr>
          <p:cNvPr id="6" name="Segnaposto piè di pagina 5">
            <a:extLst>
              <a:ext uri="{FF2B5EF4-FFF2-40B4-BE49-F238E27FC236}">
                <a16:creationId xmlns:a16="http://schemas.microsoft.com/office/drawing/2014/main" id="{89488FDC-F599-D14A-2D3F-3A77DA4443D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1782FB2-E588-F11D-7884-4670242CF9B4}"/>
              </a:ext>
            </a:extLst>
          </p:cNvPr>
          <p:cNvSpPr>
            <a:spLocks noGrp="1"/>
          </p:cNvSpPr>
          <p:nvPr>
            <p:ph type="sldNum" sz="quarter" idx="12"/>
          </p:nvPr>
        </p:nvSpPr>
        <p:spPr/>
        <p:txBody>
          <a:bodyPr/>
          <a:lstStyle/>
          <a:p>
            <a:fld id="{ACC472B9-1199-4C8D-B8D8-99295E34A95E}" type="slidenum">
              <a:rPr lang="it-IT" smtClean="0"/>
              <a:t>‹N›</a:t>
            </a:fld>
            <a:endParaRPr lang="it-IT"/>
          </a:p>
        </p:txBody>
      </p:sp>
    </p:spTree>
    <p:extLst>
      <p:ext uri="{BB962C8B-B14F-4D97-AF65-F5344CB8AC3E}">
        <p14:creationId xmlns:p14="http://schemas.microsoft.com/office/powerpoint/2010/main" val="4293903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04AB8D0E-97D2-BD0B-44FA-5CA38F99C2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89205D7-273B-9672-D7AE-7BF7758FCF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58CACF4-D01D-D8A2-63E3-624B98226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7E1B5FF-2CE8-4F3C-96C8-59E22BE571F9}" type="datetimeFigureOut">
              <a:rPr lang="it-IT" smtClean="0"/>
              <a:t>17/10/2024</a:t>
            </a:fld>
            <a:endParaRPr lang="it-IT"/>
          </a:p>
        </p:txBody>
      </p:sp>
      <p:sp>
        <p:nvSpPr>
          <p:cNvPr id="5" name="Segnaposto piè di pagina 4">
            <a:extLst>
              <a:ext uri="{FF2B5EF4-FFF2-40B4-BE49-F238E27FC236}">
                <a16:creationId xmlns:a16="http://schemas.microsoft.com/office/drawing/2014/main" id="{3F476C6A-3E50-9FF5-BB50-41AF908D18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F7C16993-C3EC-1A46-6C76-CAD6135036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CC472B9-1199-4C8D-B8D8-99295E34A95E}" type="slidenum">
              <a:rPr lang="it-IT" smtClean="0"/>
              <a:t>‹N›</a:t>
            </a:fld>
            <a:endParaRPr lang="it-IT"/>
          </a:p>
        </p:txBody>
      </p:sp>
    </p:spTree>
    <p:extLst>
      <p:ext uri="{BB962C8B-B14F-4D97-AF65-F5344CB8AC3E}">
        <p14:creationId xmlns:p14="http://schemas.microsoft.com/office/powerpoint/2010/main" val="1959799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de-DE"/>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64A8E5F-40E5-4553-9F3C-699F1A5B8145}" type="datetimeFigureOut">
              <a:rPr lang="de-DE" smtClean="0"/>
              <a:t>17.10.2024</a:t>
            </a:fld>
            <a:endParaRPr lang="de-DE"/>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6CD45B7-DFE2-4393-8D37-380FC36BF3AA}" type="slidenum">
              <a:rPr lang="de-DE" smtClean="0"/>
              <a:t>‹N›</a:t>
            </a:fld>
            <a:endParaRPr lang="de-DE"/>
          </a:p>
        </p:txBody>
      </p:sp>
    </p:spTree>
    <p:extLst>
      <p:ext uri="{BB962C8B-B14F-4D97-AF65-F5344CB8AC3E}">
        <p14:creationId xmlns:p14="http://schemas.microsoft.com/office/powerpoint/2010/main" val="6674996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Alto e Basso Medioevo riassunto - Storia - Studia Rapido">
            <a:extLst>
              <a:ext uri="{FF2B5EF4-FFF2-40B4-BE49-F238E27FC236}">
                <a16:creationId xmlns:a16="http://schemas.microsoft.com/office/drawing/2014/main" id="{F9A884B6-2FE4-7F3A-B24E-2C11B8E208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94" r="26400" b="909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3" name="Rectangle 615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olo 1">
            <a:extLst>
              <a:ext uri="{FF2B5EF4-FFF2-40B4-BE49-F238E27FC236}">
                <a16:creationId xmlns:a16="http://schemas.microsoft.com/office/drawing/2014/main" id="{3D09E621-5FC9-FEF4-4578-B4998D57D410}"/>
              </a:ext>
            </a:extLst>
          </p:cNvPr>
          <p:cNvSpPr>
            <a:spLocks noGrp="1"/>
          </p:cNvSpPr>
          <p:nvPr>
            <p:ph type="ctrTitle"/>
          </p:nvPr>
        </p:nvSpPr>
        <p:spPr>
          <a:xfrm>
            <a:off x="477981" y="1122363"/>
            <a:ext cx="4023360" cy="3204134"/>
          </a:xfrm>
        </p:spPr>
        <p:txBody>
          <a:bodyPr anchor="b">
            <a:normAutofit/>
          </a:bodyPr>
          <a:lstStyle/>
          <a:p>
            <a:pPr algn="l"/>
            <a:r>
              <a:rPr lang="it-IT" sz="4800" b="1" dirty="0"/>
              <a:t>Titolo della ricerca</a:t>
            </a:r>
            <a:br>
              <a:rPr lang="it-IT" sz="4800" dirty="0"/>
            </a:br>
            <a:endParaRPr lang="it-IT" sz="4800" dirty="0"/>
          </a:p>
        </p:txBody>
      </p:sp>
      <p:sp>
        <p:nvSpPr>
          <p:cNvPr id="6155" name="Rectangle 615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157" name="Rectangle 615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249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6" name="Rectangle 104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asellaDiTesto 12">
            <a:extLst>
              <a:ext uri="{FF2B5EF4-FFF2-40B4-BE49-F238E27FC236}">
                <a16:creationId xmlns:a16="http://schemas.microsoft.com/office/drawing/2014/main" id="{2E7C436B-2A68-1A68-EA59-9CE4BC9FA004}"/>
              </a:ext>
            </a:extLst>
          </p:cNvPr>
          <p:cNvSpPr txBox="1"/>
          <p:nvPr/>
        </p:nvSpPr>
        <p:spPr>
          <a:xfrm>
            <a:off x="303276" y="300037"/>
            <a:ext cx="6078473" cy="6257925"/>
          </a:xfrm>
          <a:prstGeom prst="rect">
            <a:avLst/>
          </a:prstGeom>
        </p:spPr>
        <p:txBody>
          <a:bodyPr vert="horz" lIns="91440" tIns="45720" rIns="91440" bIns="45720" rtlCol="0">
            <a:normAutofit fontScale="40000" lnSpcReduction="20000"/>
          </a:bodyPr>
          <a:lstStyle/>
          <a:p>
            <a:pPr>
              <a:lnSpc>
                <a:spcPct val="90000"/>
              </a:lnSpc>
              <a:spcAft>
                <a:spcPts val="800"/>
              </a:spcAft>
            </a:pPr>
            <a:r>
              <a:rPr lang="it-IT" sz="9000" b="1" dirty="0">
                <a:effectLst/>
              </a:rPr>
              <a:t>I normanni alla conquista del mezzogiorno</a:t>
            </a:r>
          </a:p>
          <a:p>
            <a:pPr>
              <a:lnSpc>
                <a:spcPct val="90000"/>
              </a:lnSpc>
              <a:spcAft>
                <a:spcPts val="800"/>
              </a:spcAft>
            </a:pPr>
            <a:endParaRPr lang="it-IT" sz="4300" dirty="0">
              <a:latin typeface="+mj-lt"/>
            </a:endParaRPr>
          </a:p>
          <a:p>
            <a:pPr>
              <a:lnSpc>
                <a:spcPct val="90000"/>
              </a:lnSpc>
              <a:spcAft>
                <a:spcPts val="800"/>
              </a:spcAft>
            </a:pPr>
            <a:r>
              <a:rPr lang="it-IT" sz="5000" dirty="0">
                <a:latin typeface="+mj-lt"/>
              </a:rPr>
              <a:t>All’inizio del XI </a:t>
            </a:r>
            <a:r>
              <a:rPr lang="it-IT" sz="5000" dirty="0" err="1">
                <a:latin typeface="+mj-lt"/>
              </a:rPr>
              <a:t>secolo,in</a:t>
            </a:r>
            <a:r>
              <a:rPr lang="it-IT" sz="5000" dirty="0">
                <a:latin typeface="+mj-lt"/>
              </a:rPr>
              <a:t> Italia centro-settentrionale si stavano affermando i </a:t>
            </a:r>
            <a:r>
              <a:rPr lang="it-IT" sz="5000" dirty="0" err="1">
                <a:latin typeface="+mj-lt"/>
              </a:rPr>
              <a:t>comuni,al</a:t>
            </a:r>
            <a:r>
              <a:rPr lang="it-IT" sz="5000" dirty="0">
                <a:latin typeface="+mj-lt"/>
              </a:rPr>
              <a:t> sud sorgeva il regno dei </a:t>
            </a:r>
            <a:r>
              <a:rPr lang="it-IT" sz="5000" dirty="0" err="1">
                <a:latin typeface="+mj-lt"/>
              </a:rPr>
              <a:t>normanni,popolo</a:t>
            </a:r>
            <a:r>
              <a:rPr lang="it-IT" sz="5000" dirty="0">
                <a:latin typeface="+mj-lt"/>
              </a:rPr>
              <a:t> proveniente dalla Normandia(Francia)che si stabilì in Italia, attirato dalla possibilità di acquisire terre e ricchezze.</a:t>
            </a:r>
          </a:p>
          <a:p>
            <a:pPr>
              <a:lnSpc>
                <a:spcPct val="90000"/>
              </a:lnSpc>
              <a:spcAft>
                <a:spcPts val="800"/>
              </a:spcAft>
            </a:pPr>
            <a:r>
              <a:rPr lang="it-IT" sz="5000" dirty="0">
                <a:latin typeface="+mj-lt"/>
              </a:rPr>
              <a:t>Quando questi guerrieri normanni giunsero nel </a:t>
            </a:r>
            <a:r>
              <a:rPr lang="it-IT" sz="5000" dirty="0" err="1">
                <a:latin typeface="+mj-lt"/>
              </a:rPr>
              <a:t>meridione,cercarono</a:t>
            </a:r>
            <a:r>
              <a:rPr lang="it-IT" sz="5000" dirty="0">
                <a:latin typeface="+mj-lt"/>
              </a:rPr>
              <a:t> di prendere il controllo servendo i loro servigi militari in cambio di possedimenti.</a:t>
            </a:r>
          </a:p>
          <a:p>
            <a:pPr>
              <a:lnSpc>
                <a:spcPct val="90000"/>
              </a:lnSpc>
              <a:spcAft>
                <a:spcPts val="800"/>
              </a:spcAft>
            </a:pPr>
            <a:r>
              <a:rPr lang="it-IT" sz="5000" dirty="0">
                <a:latin typeface="+mj-lt"/>
              </a:rPr>
              <a:t>Fattori che favorirono la conquista:</a:t>
            </a:r>
          </a:p>
          <a:p>
            <a:pPr marL="685800" indent="-685800">
              <a:lnSpc>
                <a:spcPct val="90000"/>
              </a:lnSpc>
              <a:spcAft>
                <a:spcPts val="800"/>
              </a:spcAft>
              <a:buFont typeface="Arial" panose="020B0604020202020204" pitchFamily="34" charset="0"/>
              <a:buChar char="•"/>
            </a:pPr>
            <a:r>
              <a:rPr lang="it-IT" sz="5000" dirty="0">
                <a:latin typeface="+mj-lt"/>
              </a:rPr>
              <a:t>Debolezza dei regni preesistenti: Bizantini(Ducati di </a:t>
            </a:r>
            <a:r>
              <a:rPr lang="it-IT" sz="5000" dirty="0" err="1">
                <a:latin typeface="+mj-lt"/>
              </a:rPr>
              <a:t>Napoli,Gaeta,Sorrento,Amalfi,Puglia,Basilicata</a:t>
            </a:r>
            <a:r>
              <a:rPr lang="it-IT" sz="5000" dirty="0">
                <a:latin typeface="+mj-lt"/>
              </a:rPr>
              <a:t> e Calabria), Longobardi(Tutta la </a:t>
            </a:r>
            <a:r>
              <a:rPr lang="it-IT" sz="5000" dirty="0" err="1">
                <a:latin typeface="+mj-lt"/>
              </a:rPr>
              <a:t>campania</a:t>
            </a:r>
            <a:r>
              <a:rPr lang="it-IT" sz="5000" dirty="0">
                <a:latin typeface="+mj-lt"/>
              </a:rPr>
              <a:t> e principalmente le zone di </a:t>
            </a:r>
            <a:r>
              <a:rPr lang="it-IT" sz="5000" dirty="0" err="1">
                <a:latin typeface="+mj-lt"/>
              </a:rPr>
              <a:t>Benevento,Salerno</a:t>
            </a:r>
            <a:r>
              <a:rPr lang="it-IT" sz="5000" dirty="0">
                <a:latin typeface="+mj-lt"/>
              </a:rPr>
              <a:t> e Capua) e Arabi(Sicilia) erano indeboliti da conflitti interni e da continue lotte per il potere.</a:t>
            </a:r>
          </a:p>
          <a:p>
            <a:pPr marL="685800" indent="-685800">
              <a:lnSpc>
                <a:spcPct val="90000"/>
              </a:lnSpc>
              <a:spcAft>
                <a:spcPts val="800"/>
              </a:spcAft>
              <a:buFont typeface="Arial" panose="020B0604020202020204" pitchFamily="34" charset="0"/>
              <a:buChar char="•"/>
            </a:pPr>
            <a:r>
              <a:rPr lang="it-IT" sz="5000" dirty="0">
                <a:latin typeface="+mj-lt"/>
              </a:rPr>
              <a:t>Abilità militari dei Normanni: Erano guerrieri esperti, disciplinati e dotati di una cavalleria pesante molto efficace.</a:t>
            </a:r>
          </a:p>
          <a:p>
            <a:pPr marL="685800" indent="-685800">
              <a:lnSpc>
                <a:spcPct val="90000"/>
              </a:lnSpc>
              <a:spcAft>
                <a:spcPts val="800"/>
              </a:spcAft>
              <a:buFont typeface="Arial" panose="020B0604020202020204" pitchFamily="34" charset="0"/>
              <a:buChar char="•"/>
            </a:pPr>
            <a:r>
              <a:rPr lang="it-IT" sz="5000" dirty="0">
                <a:latin typeface="+mj-lt"/>
              </a:rPr>
              <a:t>Fattori geografici: Il Mezzogiorno, con i suoi porti e le sue fertili pianure, offriva notevoli vantaggi strategici ed economici.</a:t>
            </a:r>
            <a:endParaRPr lang="en-US" sz="5000" dirty="0">
              <a:effectLst/>
              <a:latin typeface="+mj-lt"/>
            </a:endParaRPr>
          </a:p>
        </p:txBody>
      </p:sp>
      <p:pic>
        <p:nvPicPr>
          <p:cNvPr id="1026" name="Picture 2" descr="I Normanni in Inghilterra e in Italia meridionale - XI sec. - Órganon">
            <a:extLst>
              <a:ext uri="{FF2B5EF4-FFF2-40B4-BE49-F238E27FC236}">
                <a16:creationId xmlns:a16="http://schemas.microsoft.com/office/drawing/2014/main" id="{0A2A91E3-DCE3-87D4-40B4-7BC61E658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832" r="22738"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22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olo 1">
            <a:extLst>
              <a:ext uri="{FF2B5EF4-FFF2-40B4-BE49-F238E27FC236}">
                <a16:creationId xmlns:a16="http://schemas.microsoft.com/office/drawing/2014/main" id="{A00D2CAE-AD44-248D-F562-19E589521E69}"/>
              </a:ext>
            </a:extLst>
          </p:cNvPr>
          <p:cNvSpPr>
            <a:spLocks noGrp="1"/>
          </p:cNvSpPr>
          <p:nvPr>
            <p:ph type="title"/>
          </p:nvPr>
        </p:nvSpPr>
        <p:spPr>
          <a:xfrm>
            <a:off x="352085" y="517525"/>
            <a:ext cx="6315415" cy="1325563"/>
          </a:xfrm>
        </p:spPr>
        <p:txBody>
          <a:bodyPr>
            <a:normAutofit/>
          </a:bodyPr>
          <a:lstStyle/>
          <a:p>
            <a:r>
              <a:rPr lang="it-IT" sz="3600" b="1" kern="100" dirty="0">
                <a:effectLst/>
                <a:latin typeface="Aptos" panose="020B0004020202020204" pitchFamily="34" charset="0"/>
                <a:ea typeface="Aptos" panose="020B0004020202020204" pitchFamily="34" charset="0"/>
                <a:cs typeface="Times New Roman" panose="02020603050405020304" pitchFamily="18" charset="0"/>
              </a:rPr>
              <a:t>L'Alleanza tra Chiesa e Normanni</a:t>
            </a:r>
            <a:endParaRPr lang="it-IT" sz="3600" dirty="0"/>
          </a:p>
        </p:txBody>
      </p:sp>
      <p:sp>
        <p:nvSpPr>
          <p:cNvPr id="3" name="Segnaposto contenuto 2">
            <a:extLst>
              <a:ext uri="{FF2B5EF4-FFF2-40B4-BE49-F238E27FC236}">
                <a16:creationId xmlns:a16="http://schemas.microsoft.com/office/drawing/2014/main" id="{A0046F78-5B25-BCDF-C8D2-5010F5C4E0A4}"/>
              </a:ext>
            </a:extLst>
          </p:cNvPr>
          <p:cNvSpPr>
            <a:spLocks noGrp="1"/>
          </p:cNvSpPr>
          <p:nvPr>
            <p:ph idx="1"/>
          </p:nvPr>
        </p:nvSpPr>
        <p:spPr>
          <a:xfrm>
            <a:off x="352087" y="1950244"/>
            <a:ext cx="5393361" cy="4648199"/>
          </a:xfrm>
        </p:spPr>
        <p:txBody>
          <a:bodyPr>
            <a:noAutofit/>
          </a:bodyPr>
          <a:lstStyle/>
          <a:p>
            <a:r>
              <a:rPr lang="it-IT" sz="2000" dirty="0"/>
              <a:t>La chiesa, ebbe come interesse che non si formasse un regno unificato ai confini meridionali. </a:t>
            </a:r>
            <a:r>
              <a:rPr lang="it-IT" sz="2000" dirty="0" err="1"/>
              <a:t>Essa,preoccupata</a:t>
            </a:r>
            <a:r>
              <a:rPr lang="it-IT" sz="2000" dirty="0"/>
              <a:t> dell’espansione normanna tentò di fermarla con le </a:t>
            </a:r>
            <a:r>
              <a:rPr lang="it-IT" sz="2000" dirty="0" err="1"/>
              <a:t>armi,ma</a:t>
            </a:r>
            <a:r>
              <a:rPr lang="it-IT" sz="2000" dirty="0"/>
              <a:t> non riuscendoci cercò di stabilire degli accordi privilegiati così da risultare utile il sostegno dei normanni in caso di bisogno contro il potere imperiale.</a:t>
            </a:r>
          </a:p>
        </p:txBody>
      </p:sp>
      <p:pic>
        <p:nvPicPr>
          <p:cNvPr id="2050" name="Picture 2" descr="STORIA E ORGANIZZAZIONE GERARCHICA DELLE CHIESE CATTOLICHE  ORIENTALI(dall'Antichità alla fine del Novecento) | I tesori alla fine  dell'arcobaleno">
            <a:extLst>
              <a:ext uri="{FF2B5EF4-FFF2-40B4-BE49-F238E27FC236}">
                <a16:creationId xmlns:a16="http://schemas.microsoft.com/office/drawing/2014/main" id="{94F2CD55-DB0E-4B69-511A-69A75599F9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55" r="18146" b="1"/>
          <a:stretch/>
        </p:blipFill>
        <p:spPr bwMode="auto">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2057"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59"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981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09" name="Rectangle 310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descr="Conquista Normanna della Sicilia: Ruggero II, Politica e Impronta Culturale  - Agrigento Ieri e Oggi">
            <a:extLst>
              <a:ext uri="{FF2B5EF4-FFF2-40B4-BE49-F238E27FC236}">
                <a16:creationId xmlns:a16="http://schemas.microsoft.com/office/drawing/2014/main" id="{CF5C958C-FA25-E13A-A70F-2B956F219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070" r="956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108" name="Rectangle 310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09035440-449B-91BF-B179-15DC1E5A9E15}"/>
              </a:ext>
            </a:extLst>
          </p:cNvPr>
          <p:cNvSpPr>
            <a:spLocks noGrp="1"/>
          </p:cNvSpPr>
          <p:nvPr>
            <p:ph type="title"/>
          </p:nvPr>
        </p:nvSpPr>
        <p:spPr>
          <a:xfrm>
            <a:off x="352424" y="365116"/>
            <a:ext cx="5038725" cy="1899912"/>
          </a:xfrm>
        </p:spPr>
        <p:txBody>
          <a:bodyPr>
            <a:normAutofit fontScale="90000"/>
          </a:bodyPr>
          <a:lstStyle/>
          <a:p>
            <a:r>
              <a:rPr lang="it-IT" sz="4000" b="1" kern="100" dirty="0">
                <a:effectLst/>
                <a:latin typeface="Aptos" panose="020B0004020202020204" pitchFamily="34" charset="0"/>
                <a:ea typeface="Aptos" panose="020B0004020202020204" pitchFamily="34" charset="0"/>
                <a:cs typeface="Times New Roman" panose="02020603050405020304" pitchFamily="18" charset="0"/>
              </a:rPr>
              <a:t>La Nascita di un Unico Regno Meridionale</a:t>
            </a:r>
            <a:br>
              <a:rPr lang="it-IT" sz="3100" kern="100" dirty="0">
                <a:effectLst/>
                <a:latin typeface="Aptos" panose="020B0004020202020204" pitchFamily="34" charset="0"/>
                <a:ea typeface="Aptos" panose="020B0004020202020204" pitchFamily="34" charset="0"/>
                <a:cs typeface="Times New Roman" panose="02020603050405020304" pitchFamily="18" charset="0"/>
              </a:rPr>
            </a:br>
            <a:endParaRPr lang="it-IT" sz="3100" dirty="0"/>
          </a:p>
        </p:txBody>
      </p:sp>
      <p:sp>
        <p:nvSpPr>
          <p:cNvPr id="3" name="Segnaposto contenuto 2">
            <a:extLst>
              <a:ext uri="{FF2B5EF4-FFF2-40B4-BE49-F238E27FC236}">
                <a16:creationId xmlns:a16="http://schemas.microsoft.com/office/drawing/2014/main" id="{F42C644A-2015-FB18-7CD2-ADF888E742EF}"/>
              </a:ext>
            </a:extLst>
          </p:cNvPr>
          <p:cNvSpPr>
            <a:spLocks noGrp="1"/>
          </p:cNvSpPr>
          <p:nvPr>
            <p:ph idx="1"/>
          </p:nvPr>
        </p:nvSpPr>
        <p:spPr>
          <a:xfrm>
            <a:off x="352425" y="1866891"/>
            <a:ext cx="3822189" cy="4991099"/>
          </a:xfrm>
        </p:spPr>
        <p:txBody>
          <a:bodyPr>
            <a:normAutofit lnSpcReduction="10000"/>
          </a:bodyPr>
          <a:lstStyle/>
          <a:p>
            <a:pPr marL="0" indent="0">
              <a:buNone/>
            </a:pPr>
            <a:r>
              <a:rPr lang="it-IT" sz="2000" dirty="0"/>
              <a:t>Nel 1059 il papa Niccolò II firmò </a:t>
            </a:r>
            <a:r>
              <a:rPr lang="it-IT" sz="2000" dirty="0" err="1"/>
              <a:t>un’accordo</a:t>
            </a:r>
            <a:r>
              <a:rPr lang="it-IT" sz="2000" dirty="0"/>
              <a:t> con i Normanni Riccardo di Aversa e Roberto il Guiscardo, che ottenne il titolo di duca di </a:t>
            </a:r>
            <a:r>
              <a:rPr lang="it-IT" sz="2000" dirty="0" err="1"/>
              <a:t>Calabria,Puglia</a:t>
            </a:r>
            <a:r>
              <a:rPr lang="it-IT" sz="2000" dirty="0"/>
              <a:t> e Sicilia che però era ancora in mano agli arabi. Il dominio dei normanni sul meridione venne accettato dal papa ma in cambio essi dovevano prestare servizio militare per la chiesa. Nel 1077 Roberto il Guiscardo riunificò il meridione, ma già dal 1060, il fratello Ruggero I iniziò la conquista della </a:t>
            </a:r>
            <a:r>
              <a:rPr lang="it-IT" sz="2000" dirty="0" err="1"/>
              <a:t>Sicilia,avvenuta</a:t>
            </a:r>
            <a:r>
              <a:rPr lang="it-IT" sz="2000" dirty="0"/>
              <a:t> nel 1091. Con l’incoronazione di Ruggero II di </a:t>
            </a:r>
            <a:r>
              <a:rPr lang="it-IT" sz="2000" dirty="0" err="1"/>
              <a:t>Sicilia,tutto</a:t>
            </a:r>
            <a:r>
              <a:rPr lang="it-IT" sz="2000" dirty="0"/>
              <a:t> il meridione venne unificato in un unico regno nel 1130.</a:t>
            </a:r>
          </a:p>
        </p:txBody>
      </p:sp>
    </p:spTree>
    <p:extLst>
      <p:ext uri="{BB962C8B-B14F-4D97-AF65-F5344CB8AC3E}">
        <p14:creationId xmlns:p14="http://schemas.microsoft.com/office/powerpoint/2010/main" val="3442249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0" name="Rectangle 410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L'EREDITA' NORMANNA | Stupor Mundi">
            <a:extLst>
              <a:ext uri="{FF2B5EF4-FFF2-40B4-BE49-F238E27FC236}">
                <a16:creationId xmlns:a16="http://schemas.microsoft.com/office/drawing/2014/main" id="{17C9DEC6-65B4-AFD0-13F5-6F487EA93B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536" r="18812"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12" name="Rectangle 41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86940D78-F05A-80DB-7E05-B6DA29F19D3E}"/>
              </a:ext>
            </a:extLst>
          </p:cNvPr>
          <p:cNvSpPr>
            <a:spLocks noGrp="1"/>
          </p:cNvSpPr>
          <p:nvPr>
            <p:ph type="title"/>
          </p:nvPr>
        </p:nvSpPr>
        <p:spPr>
          <a:xfrm>
            <a:off x="838200" y="365125"/>
            <a:ext cx="3822189" cy="1899912"/>
          </a:xfrm>
        </p:spPr>
        <p:txBody>
          <a:bodyPr>
            <a:normAutofit/>
          </a:bodyPr>
          <a:lstStyle/>
          <a:p>
            <a:r>
              <a:rPr lang="it-IT" sz="3100" b="1" kern="100">
                <a:effectLst/>
                <a:latin typeface="Aptos" panose="020B0004020202020204" pitchFamily="34" charset="0"/>
                <a:ea typeface="Aptos" panose="020B0004020202020204" pitchFamily="34" charset="0"/>
                <a:cs typeface="Times New Roman" panose="02020603050405020304" pitchFamily="18" charset="0"/>
              </a:rPr>
              <a:t>L'Amministrazione dello Stato Normanno</a:t>
            </a:r>
            <a:br>
              <a:rPr lang="it-IT" sz="3100" kern="100">
                <a:effectLst/>
                <a:latin typeface="Aptos" panose="020B0004020202020204" pitchFamily="34" charset="0"/>
                <a:ea typeface="Aptos" panose="020B0004020202020204" pitchFamily="34" charset="0"/>
                <a:cs typeface="Times New Roman" panose="02020603050405020304" pitchFamily="18" charset="0"/>
              </a:rPr>
            </a:br>
            <a:endParaRPr lang="it-IT" sz="3100"/>
          </a:p>
        </p:txBody>
      </p:sp>
      <p:sp>
        <p:nvSpPr>
          <p:cNvPr id="3" name="Segnaposto contenuto 2">
            <a:extLst>
              <a:ext uri="{FF2B5EF4-FFF2-40B4-BE49-F238E27FC236}">
                <a16:creationId xmlns:a16="http://schemas.microsoft.com/office/drawing/2014/main" id="{AC573552-733B-F718-7215-E297C2476568}"/>
              </a:ext>
            </a:extLst>
          </p:cNvPr>
          <p:cNvSpPr>
            <a:spLocks noGrp="1"/>
          </p:cNvSpPr>
          <p:nvPr>
            <p:ph idx="1"/>
          </p:nvPr>
        </p:nvSpPr>
        <p:spPr>
          <a:xfrm>
            <a:off x="838200" y="2434201"/>
            <a:ext cx="3822189" cy="3742762"/>
          </a:xfrm>
        </p:spPr>
        <p:txBody>
          <a:bodyPr>
            <a:normAutofit/>
          </a:bodyPr>
          <a:lstStyle/>
          <a:p>
            <a:pPr marL="0" indent="0">
              <a:buNone/>
            </a:pPr>
            <a:r>
              <a:rPr lang="it-IT" sz="1700"/>
              <a:t>L'organizzazione dello Stato normanno fu caratterizzata da una serie di elementi innovativi come caratteri feudali che furono il fondamento dell'organizzazione sociale e politica del regno per un forte controllo centrale,una classe dirigente di funzionari cosmopoliti(arabi,bizantini,locali) che governarono abilmente la regione e furono specializzati nella gestione delle finanze, della giustizia e dell'amministrazione ,il controllo della Chiesa locale sul modello arabo-bizantino.</a:t>
            </a:r>
            <a:endParaRPr lang="it-IT" sz="1700" b="0"/>
          </a:p>
          <a:p>
            <a:endParaRPr lang="it-IT" sz="1700"/>
          </a:p>
        </p:txBody>
      </p:sp>
    </p:spTree>
    <p:extLst>
      <p:ext uri="{BB962C8B-B14F-4D97-AF65-F5344CB8AC3E}">
        <p14:creationId xmlns:p14="http://schemas.microsoft.com/office/powerpoint/2010/main" val="1112281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pic>
        <p:nvPicPr>
          <p:cNvPr id="4" name="Immagine 3" descr="Immagine che contiene schizzo, disegno, Elementi grafici, clipart&#10;&#10;Descrizione generata automaticamente">
            <a:extLst>
              <a:ext uri="{FF2B5EF4-FFF2-40B4-BE49-F238E27FC236}">
                <a16:creationId xmlns:a16="http://schemas.microsoft.com/office/drawing/2014/main" id="{CDA928B2-A4E5-2402-4EC0-CC47EC009201}"/>
              </a:ext>
            </a:extLst>
          </p:cNvPr>
          <p:cNvPicPr>
            <a:picLocks noChangeAspect="1"/>
          </p:cNvPicPr>
          <p:nvPr/>
        </p:nvPicPr>
        <p:blipFill>
          <a:blip r:embed="rId2"/>
          <a:srcRect t="9091" r="15531" b="-1"/>
          <a:stretch/>
        </p:blipFill>
        <p:spPr>
          <a:xfrm>
            <a:off x="3522468" y="10"/>
            <a:ext cx="8669532" cy="6857990"/>
          </a:xfrm>
          <a:prstGeom prst="rect">
            <a:avLst/>
          </a:prstGeom>
        </p:spPr>
      </p:pic>
      <p:sp>
        <p:nvSpPr>
          <p:cNvPr id="20"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itolo 1"/>
          <p:cNvSpPr>
            <a:spLocks noGrp="1"/>
          </p:cNvSpPr>
          <p:nvPr>
            <p:ph type="ctrTitle"/>
          </p:nvPr>
        </p:nvSpPr>
        <p:spPr>
          <a:xfrm>
            <a:off x="371093" y="1161288"/>
            <a:ext cx="5658231" cy="1124712"/>
          </a:xfrm>
        </p:spPr>
        <p:txBody>
          <a:bodyPr vert="horz" lIns="91440" tIns="45720" rIns="91440" bIns="45720" rtlCol="0" anchor="b">
            <a:noAutofit/>
          </a:bodyPr>
          <a:lstStyle/>
          <a:p>
            <a:pPr algn="l"/>
            <a:r>
              <a:rPr lang="en-US" sz="3600" b="1" dirty="0">
                <a:solidFill>
                  <a:schemeClr val="bg1"/>
                </a:solidFill>
              </a:rPr>
              <a:t>Il Sacro Romano </a:t>
            </a:r>
            <a:r>
              <a:rPr lang="en-US" sz="3600" b="1" dirty="0" err="1">
                <a:solidFill>
                  <a:schemeClr val="bg1"/>
                </a:solidFill>
              </a:rPr>
              <a:t>Impero</a:t>
            </a:r>
            <a:r>
              <a:rPr lang="en-US" sz="3600" b="1" dirty="0">
                <a:solidFill>
                  <a:schemeClr val="bg1"/>
                </a:solidFill>
              </a:rPr>
              <a:t> e la Chiesa </a:t>
            </a:r>
            <a:r>
              <a:rPr lang="en-US" sz="3600" b="1" dirty="0" err="1">
                <a:solidFill>
                  <a:schemeClr val="bg1"/>
                </a:solidFill>
              </a:rPr>
              <a:t>tra</a:t>
            </a:r>
            <a:r>
              <a:rPr lang="en-US" sz="3600" b="1" dirty="0">
                <a:solidFill>
                  <a:schemeClr val="bg1"/>
                </a:solidFill>
              </a:rPr>
              <a:t> il IX e </a:t>
            </a:r>
            <a:r>
              <a:rPr lang="en-US" sz="3600" b="1" dirty="0" err="1">
                <a:solidFill>
                  <a:schemeClr val="bg1"/>
                </a:solidFill>
              </a:rPr>
              <a:t>l'XI</a:t>
            </a:r>
            <a:r>
              <a:rPr lang="en-US" sz="3600" b="1" dirty="0">
                <a:solidFill>
                  <a:schemeClr val="bg1"/>
                </a:solidFill>
              </a:rPr>
              <a:t> </a:t>
            </a:r>
            <a:r>
              <a:rPr lang="en-US" sz="3600" b="1" dirty="0" err="1">
                <a:solidFill>
                  <a:schemeClr val="bg1"/>
                </a:solidFill>
              </a:rPr>
              <a:t>secolo</a:t>
            </a:r>
            <a:endParaRPr lang="en-US" sz="3600" b="1" dirty="0">
              <a:solidFill>
                <a:schemeClr val="bg1"/>
              </a:solidFill>
            </a:endParaRPr>
          </a:p>
        </p:txBody>
      </p:sp>
      <p:sp>
        <p:nvSpPr>
          <p:cNvPr id="21"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ottotitolo 2"/>
          <p:cNvSpPr>
            <a:spLocks noGrp="1"/>
          </p:cNvSpPr>
          <p:nvPr>
            <p:ph type="subTitle" idx="1"/>
          </p:nvPr>
        </p:nvSpPr>
        <p:spPr>
          <a:xfrm>
            <a:off x="371094" y="2718054"/>
            <a:ext cx="3438906" cy="3207258"/>
          </a:xfrm>
        </p:spPr>
        <p:txBody>
          <a:bodyPr vert="horz" lIns="91440" tIns="45720" rIns="91440" bIns="45720" rtlCol="0" anchor="t">
            <a:normAutofit/>
          </a:bodyPr>
          <a:lstStyle/>
          <a:p>
            <a:pPr indent="-228600" algn="l">
              <a:buFont typeface="Arial" panose="020B0604020202020204" pitchFamily="34" charset="0"/>
              <a:buChar char="•"/>
            </a:pPr>
            <a:r>
              <a:rPr lang="en-US" sz="2000" dirty="0" err="1">
                <a:solidFill>
                  <a:schemeClr val="bg1"/>
                </a:solidFill>
              </a:rPr>
              <a:t>Caratteristiche</a:t>
            </a:r>
            <a:r>
              <a:rPr lang="en-US" sz="2000" dirty="0">
                <a:solidFill>
                  <a:schemeClr val="bg1"/>
                </a:solidFill>
              </a:rPr>
              <a:t> </a:t>
            </a:r>
            <a:r>
              <a:rPr lang="en-US" sz="2000" dirty="0" err="1">
                <a:solidFill>
                  <a:schemeClr val="bg1"/>
                </a:solidFill>
              </a:rPr>
              <a:t>Importanti</a:t>
            </a:r>
            <a:r>
              <a:rPr lang="en-US" sz="2000" dirty="0">
                <a:solidFill>
                  <a:schemeClr val="bg1"/>
                </a:solidFill>
              </a:rPr>
              <a:t>: </a:t>
            </a:r>
          </a:p>
          <a:p>
            <a:pPr marL="342900" indent="-228600" algn="l">
              <a:buFont typeface="Arial" panose="020B0604020202020204" pitchFamily="34" charset="0"/>
              <a:buChar char="•"/>
            </a:pPr>
            <a:r>
              <a:rPr lang="en-US" sz="2000" dirty="0">
                <a:solidFill>
                  <a:schemeClr val="bg1"/>
                </a:solidFill>
              </a:rPr>
              <a:t>I </a:t>
            </a:r>
            <a:r>
              <a:rPr lang="en-US" sz="2000" dirty="0" err="1">
                <a:solidFill>
                  <a:schemeClr val="bg1"/>
                </a:solidFill>
              </a:rPr>
              <a:t>cambiamenti</a:t>
            </a:r>
            <a:r>
              <a:rPr lang="en-US" sz="2000" dirty="0">
                <a:solidFill>
                  <a:schemeClr val="bg1"/>
                </a:solidFill>
              </a:rPr>
              <a:t> </a:t>
            </a:r>
            <a:r>
              <a:rPr lang="en-US" sz="2000" dirty="0" err="1">
                <a:solidFill>
                  <a:schemeClr val="bg1"/>
                </a:solidFill>
              </a:rPr>
              <a:t>dell'impero</a:t>
            </a:r>
            <a:endParaRPr lang="en-US" sz="2000" dirty="0">
              <a:solidFill>
                <a:schemeClr val="bg1"/>
              </a:solidFill>
            </a:endParaRPr>
          </a:p>
          <a:p>
            <a:pPr marL="342900" indent="-228600" algn="l">
              <a:buFont typeface="Arial" panose="020B0604020202020204" pitchFamily="34" charset="0"/>
              <a:buChar char="•"/>
            </a:pPr>
            <a:r>
              <a:rPr lang="en-US" sz="2000" dirty="0">
                <a:solidFill>
                  <a:schemeClr val="bg1"/>
                </a:solidFill>
              </a:rPr>
              <a:t>La </a:t>
            </a:r>
            <a:r>
              <a:rPr lang="en-US" sz="2000" dirty="0" err="1">
                <a:solidFill>
                  <a:schemeClr val="bg1"/>
                </a:solidFill>
              </a:rPr>
              <a:t>riforma</a:t>
            </a:r>
            <a:r>
              <a:rPr lang="en-US" sz="2000" dirty="0">
                <a:solidFill>
                  <a:schemeClr val="bg1"/>
                </a:solidFill>
              </a:rPr>
              <a:t> </a:t>
            </a:r>
            <a:r>
              <a:rPr lang="en-US" sz="2000" dirty="0" err="1">
                <a:solidFill>
                  <a:schemeClr val="bg1"/>
                </a:solidFill>
              </a:rPr>
              <a:t>ecclesiastica</a:t>
            </a:r>
            <a:endParaRPr lang="en-US" sz="2000" dirty="0">
              <a:solidFill>
                <a:schemeClr val="bg1"/>
              </a:solidFill>
            </a:endParaRPr>
          </a:p>
          <a:p>
            <a:pPr marL="342900" indent="-228600" algn="l">
              <a:buFont typeface="Arial" panose="020B0604020202020204" pitchFamily="34" charset="0"/>
              <a:buChar char="•"/>
            </a:pPr>
            <a:r>
              <a:rPr lang="en-US" sz="2000" dirty="0">
                <a:solidFill>
                  <a:schemeClr val="bg1"/>
                </a:solidFill>
              </a:rPr>
              <a:t>I </a:t>
            </a:r>
            <a:r>
              <a:rPr lang="en-US" sz="2000" dirty="0" err="1">
                <a:solidFill>
                  <a:schemeClr val="bg1"/>
                </a:solidFill>
              </a:rPr>
              <a:t>primi</a:t>
            </a:r>
            <a:r>
              <a:rPr lang="en-US" sz="2000" dirty="0">
                <a:solidFill>
                  <a:schemeClr val="bg1"/>
                </a:solidFill>
              </a:rPr>
              <a:t> </a:t>
            </a:r>
            <a:r>
              <a:rPr lang="en-US" sz="2000" dirty="0" err="1">
                <a:solidFill>
                  <a:schemeClr val="bg1"/>
                </a:solidFill>
              </a:rPr>
              <a:t>constrasti</a:t>
            </a:r>
            <a:r>
              <a:rPr lang="en-US" sz="2000" dirty="0">
                <a:solidFill>
                  <a:schemeClr val="bg1"/>
                </a:solidFill>
              </a:rPr>
              <a:t> </a:t>
            </a:r>
            <a:r>
              <a:rPr lang="en-US" sz="2000" dirty="0" err="1">
                <a:solidFill>
                  <a:schemeClr val="bg1"/>
                </a:solidFill>
              </a:rPr>
              <a:t>tra</a:t>
            </a:r>
            <a:r>
              <a:rPr lang="en-US" sz="2000" dirty="0">
                <a:solidFill>
                  <a:schemeClr val="bg1"/>
                </a:solidFill>
              </a:rPr>
              <a:t> la chiesa e </a:t>
            </a:r>
            <a:r>
              <a:rPr lang="en-US" sz="2000" dirty="0" err="1">
                <a:solidFill>
                  <a:schemeClr val="bg1"/>
                </a:solidFill>
              </a:rPr>
              <a:t>l'impero</a:t>
            </a:r>
            <a:endParaRPr lang="en-US" sz="2000" dirty="0">
              <a:solidFill>
                <a:schemeClr val="bg1"/>
              </a:solidFill>
            </a:endParaRPr>
          </a:p>
          <a:p>
            <a:pPr marL="342900" indent="-228600" algn="l">
              <a:buFont typeface="Arial" panose="020B0604020202020204" pitchFamily="34" charset="0"/>
              <a:buChar char="•"/>
            </a:pPr>
            <a:endParaRPr lang="en-US" sz="1700" dirty="0">
              <a:solidFill>
                <a:schemeClr val="bg1"/>
              </a:solidFill>
            </a:endParaRPr>
          </a:p>
          <a:p>
            <a:pPr indent="-228600" algn="l">
              <a:buFont typeface="Arial" panose="020B0604020202020204" pitchFamily="34" charset="0"/>
              <a:buChar char="•"/>
            </a:pPr>
            <a:endParaRPr lang="en-US" sz="1700" dirty="0">
              <a:solidFill>
                <a:schemeClr val="bg1"/>
              </a:solidFill>
            </a:endParaRPr>
          </a:p>
          <a:p>
            <a:pPr indent="-228600" algn="l">
              <a:buFont typeface="Arial" panose="020B0604020202020204" pitchFamily="34" charset="0"/>
              <a:buChar char="•"/>
            </a:pPr>
            <a:endParaRPr lang="en-US" sz="1700" dirty="0">
              <a:solidFill>
                <a:schemeClr val="bg1"/>
              </a:solidFill>
            </a:endParaRPr>
          </a:p>
        </p:txBody>
      </p:sp>
    </p:spTree>
    <p:extLst>
      <p:ext uri="{BB962C8B-B14F-4D97-AF65-F5344CB8AC3E}">
        <p14:creationId xmlns:p14="http://schemas.microsoft.com/office/powerpoint/2010/main" val="3962583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0" name="Rectangle 19">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pic>
        <p:nvPicPr>
          <p:cNvPr id="4" name="Immagine 3" descr="Immagine che contiene dipinto, mitologia, vestiti, arte&#10;&#10;Descrizione generata automaticamente">
            <a:extLst>
              <a:ext uri="{FF2B5EF4-FFF2-40B4-BE49-F238E27FC236}">
                <a16:creationId xmlns:a16="http://schemas.microsoft.com/office/drawing/2014/main" id="{779F1F16-7801-DD62-C4E3-B658217E1CD8}"/>
              </a:ext>
            </a:extLst>
          </p:cNvPr>
          <p:cNvPicPr>
            <a:picLocks noChangeAspect="1"/>
          </p:cNvPicPr>
          <p:nvPr/>
        </p:nvPicPr>
        <p:blipFill>
          <a:blip r:embed="rId2">
            <a:alphaModFix amt="40000"/>
          </a:blip>
          <a:srcRect l="17235" r="515" b="-1"/>
          <a:stretch/>
        </p:blipFill>
        <p:spPr>
          <a:xfrm>
            <a:off x="20" y="10"/>
            <a:ext cx="8450297" cy="6857990"/>
          </a:xfrm>
          <a:prstGeom prst="rect">
            <a:avLst/>
          </a:prstGeom>
        </p:spPr>
      </p:pic>
      <p:sp>
        <p:nvSpPr>
          <p:cNvPr id="2" name="Titolo 1">
            <a:extLst>
              <a:ext uri="{FF2B5EF4-FFF2-40B4-BE49-F238E27FC236}">
                <a16:creationId xmlns:a16="http://schemas.microsoft.com/office/drawing/2014/main" id="{75C9A9A7-F12C-C1B1-EC6D-788A8847CF38}"/>
              </a:ext>
            </a:extLst>
          </p:cNvPr>
          <p:cNvSpPr>
            <a:spLocks noGrp="1"/>
          </p:cNvSpPr>
          <p:nvPr>
            <p:ph type="title"/>
          </p:nvPr>
        </p:nvSpPr>
        <p:spPr>
          <a:xfrm>
            <a:off x="838201" y="365125"/>
            <a:ext cx="5251316" cy="1627636"/>
          </a:xfrm>
        </p:spPr>
        <p:txBody>
          <a:bodyPr>
            <a:normAutofit/>
          </a:bodyPr>
          <a:lstStyle/>
          <a:p>
            <a:r>
              <a:rPr lang="it-IT" sz="3600" b="1" dirty="0">
                <a:solidFill>
                  <a:srgbClr val="FFFFFF"/>
                </a:solidFill>
              </a:rPr>
              <a:t>L'impero Carolingio </a:t>
            </a:r>
          </a:p>
        </p:txBody>
      </p:sp>
      <p:sp>
        <p:nvSpPr>
          <p:cNvPr id="3" name="Segnaposto contenuto 2">
            <a:extLst>
              <a:ext uri="{FF2B5EF4-FFF2-40B4-BE49-F238E27FC236}">
                <a16:creationId xmlns:a16="http://schemas.microsoft.com/office/drawing/2014/main" id="{FF4C5363-051E-A446-EB21-7FD0EF9DAE35}"/>
              </a:ext>
            </a:extLst>
          </p:cNvPr>
          <p:cNvSpPr>
            <a:spLocks noGrp="1"/>
          </p:cNvSpPr>
          <p:nvPr>
            <p:ph idx="1"/>
          </p:nvPr>
        </p:nvSpPr>
        <p:spPr>
          <a:xfrm>
            <a:off x="838200" y="2219785"/>
            <a:ext cx="4619621" cy="3957178"/>
          </a:xfrm>
        </p:spPr>
        <p:txBody>
          <a:bodyPr vert="horz" lIns="91440" tIns="45720" rIns="91440" bIns="45720" rtlCol="0" anchor="t">
            <a:normAutofit/>
          </a:bodyPr>
          <a:lstStyle/>
          <a:p>
            <a:r>
              <a:rPr lang="it-IT" sz="2000" dirty="0">
                <a:solidFill>
                  <a:srgbClr val="FFFFFF"/>
                </a:solidFill>
              </a:rPr>
              <a:t>Carlo Magno Incoronato nel 800 da papa Leone III</a:t>
            </a:r>
          </a:p>
          <a:p>
            <a:r>
              <a:rPr lang="it-IT" sz="2000" dirty="0">
                <a:solidFill>
                  <a:srgbClr val="FFFFFF"/>
                </a:solidFill>
              </a:rPr>
              <a:t>Esercitare potere temporale </a:t>
            </a:r>
          </a:p>
          <a:p>
            <a:r>
              <a:rPr lang="it-IT" sz="2000" dirty="0">
                <a:solidFill>
                  <a:srgbClr val="FFFFFF"/>
                </a:solidFill>
              </a:rPr>
              <a:t>Romano-Cattolico</a:t>
            </a:r>
          </a:p>
          <a:p>
            <a:r>
              <a:rPr lang="it-IT" sz="2000" dirty="0">
                <a:solidFill>
                  <a:srgbClr val="FFFFFF"/>
                </a:solidFill>
              </a:rPr>
              <a:t>Guida del Sacro Romano Impero</a:t>
            </a:r>
          </a:p>
          <a:p>
            <a:r>
              <a:rPr lang="it-IT" sz="2000" dirty="0">
                <a:solidFill>
                  <a:srgbClr val="FFFFFF"/>
                </a:solidFill>
              </a:rPr>
              <a:t>Religione: strumento di stabilità e unificazione</a:t>
            </a:r>
          </a:p>
        </p:txBody>
      </p:sp>
      <p:pic>
        <p:nvPicPr>
          <p:cNvPr id="5" name="Immagine 4" descr="Immagine che contiene mappa, testo&#10;&#10;Descrizione generata automaticamente">
            <a:extLst>
              <a:ext uri="{FF2B5EF4-FFF2-40B4-BE49-F238E27FC236}">
                <a16:creationId xmlns:a16="http://schemas.microsoft.com/office/drawing/2014/main" id="{815BD9D7-49B8-9133-0EEC-144926F61579}"/>
              </a:ext>
            </a:extLst>
          </p:cNvPr>
          <p:cNvPicPr>
            <a:picLocks noChangeAspect="1"/>
          </p:cNvPicPr>
          <p:nvPr/>
        </p:nvPicPr>
        <p:blipFill>
          <a:blip r:embed="rId3"/>
          <a:srcRect l="10544" r="23376" b="-1"/>
          <a:stretch/>
        </p:blipFill>
        <p:spPr>
          <a:xfrm>
            <a:off x="6226811" y="-1619"/>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543998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itolo 1">
            <a:extLst>
              <a:ext uri="{FF2B5EF4-FFF2-40B4-BE49-F238E27FC236}">
                <a16:creationId xmlns:a16="http://schemas.microsoft.com/office/drawing/2014/main" id="{6566DF3D-986F-9DE4-8B76-C4F990DAA0FA}"/>
              </a:ext>
            </a:extLst>
          </p:cNvPr>
          <p:cNvSpPr>
            <a:spLocks noGrp="1"/>
          </p:cNvSpPr>
          <p:nvPr>
            <p:ph type="title"/>
          </p:nvPr>
        </p:nvSpPr>
        <p:spPr>
          <a:xfrm>
            <a:off x="630936" y="639520"/>
            <a:ext cx="3429000" cy="1719072"/>
          </a:xfrm>
        </p:spPr>
        <p:txBody>
          <a:bodyPr anchor="b">
            <a:normAutofit/>
          </a:bodyPr>
          <a:lstStyle/>
          <a:p>
            <a:r>
              <a:rPr lang="it-IT" sz="3600" b="1" dirty="0"/>
              <a:t>Divisione dell'impero</a:t>
            </a:r>
          </a:p>
        </p:txBody>
      </p:sp>
      <p:sp>
        <p:nvSpPr>
          <p:cNvPr id="20"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3" name="Segnaposto contenuto 2">
            <a:extLst>
              <a:ext uri="{FF2B5EF4-FFF2-40B4-BE49-F238E27FC236}">
                <a16:creationId xmlns:a16="http://schemas.microsoft.com/office/drawing/2014/main" id="{6371D5A2-C4BD-F3D3-615B-B59B83A7A12B}"/>
              </a:ext>
            </a:extLst>
          </p:cNvPr>
          <p:cNvSpPr>
            <a:spLocks noGrp="1"/>
          </p:cNvSpPr>
          <p:nvPr>
            <p:ph idx="1"/>
          </p:nvPr>
        </p:nvSpPr>
        <p:spPr>
          <a:xfrm>
            <a:off x="630936" y="2807208"/>
            <a:ext cx="3429000" cy="3410712"/>
          </a:xfrm>
        </p:spPr>
        <p:txBody>
          <a:bodyPr vert="horz" lIns="91440" tIns="45720" rIns="91440" bIns="45720" rtlCol="0" anchor="t">
            <a:normAutofit/>
          </a:bodyPr>
          <a:lstStyle/>
          <a:p>
            <a:r>
              <a:rPr lang="it-IT" sz="2000" dirty="0"/>
              <a:t>Guerra civile</a:t>
            </a:r>
          </a:p>
          <a:p>
            <a:r>
              <a:rPr lang="it-IT" sz="2000" dirty="0"/>
              <a:t>Trattato di Verdun</a:t>
            </a:r>
          </a:p>
          <a:p>
            <a:r>
              <a:rPr lang="it-IT" sz="2000" dirty="0"/>
              <a:t>Disgregazione dell'unità territoriale</a:t>
            </a:r>
          </a:p>
        </p:txBody>
      </p:sp>
      <p:pic>
        <p:nvPicPr>
          <p:cNvPr id="4" name="Immagine 3" descr="Immagine che contiene testo, mappa, atlante&#10;&#10;Descrizione generata automaticamente">
            <a:extLst>
              <a:ext uri="{FF2B5EF4-FFF2-40B4-BE49-F238E27FC236}">
                <a16:creationId xmlns:a16="http://schemas.microsoft.com/office/drawing/2014/main" id="{4C1714B2-C000-79D5-E8AD-52DEF11F77D6}"/>
              </a:ext>
            </a:extLst>
          </p:cNvPr>
          <p:cNvPicPr>
            <a:picLocks noChangeAspect="1"/>
          </p:cNvPicPr>
          <p:nvPr/>
        </p:nvPicPr>
        <p:blipFill>
          <a:blip r:embed="rId2"/>
          <a:stretch>
            <a:fillRect/>
          </a:stretch>
        </p:blipFill>
        <p:spPr>
          <a:xfrm>
            <a:off x="4065478" y="645807"/>
            <a:ext cx="8115992" cy="5566386"/>
          </a:xfrm>
          <a:prstGeom prst="rect">
            <a:avLst/>
          </a:prstGeom>
        </p:spPr>
      </p:pic>
    </p:spTree>
    <p:extLst>
      <p:ext uri="{BB962C8B-B14F-4D97-AF65-F5344CB8AC3E}">
        <p14:creationId xmlns:p14="http://schemas.microsoft.com/office/powerpoint/2010/main" val="607401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itolo 1">
            <a:extLst>
              <a:ext uri="{FF2B5EF4-FFF2-40B4-BE49-F238E27FC236}">
                <a16:creationId xmlns:a16="http://schemas.microsoft.com/office/drawing/2014/main" id="{EC93EFC4-5E32-CD44-C366-DE593EB7A52A}"/>
              </a:ext>
            </a:extLst>
          </p:cNvPr>
          <p:cNvSpPr>
            <a:spLocks noGrp="1"/>
          </p:cNvSpPr>
          <p:nvPr>
            <p:ph type="title"/>
          </p:nvPr>
        </p:nvSpPr>
        <p:spPr>
          <a:xfrm>
            <a:off x="838200" y="365125"/>
            <a:ext cx="4429125" cy="1899912"/>
          </a:xfrm>
        </p:spPr>
        <p:txBody>
          <a:bodyPr>
            <a:normAutofit/>
          </a:bodyPr>
          <a:lstStyle/>
          <a:p>
            <a:r>
              <a:rPr lang="it-IT" sz="3600" b="1" dirty="0"/>
              <a:t>La Dinastia Ottoniana</a:t>
            </a:r>
          </a:p>
        </p:txBody>
      </p:sp>
      <p:sp>
        <p:nvSpPr>
          <p:cNvPr id="3" name="Segnaposto contenuto 2">
            <a:extLst>
              <a:ext uri="{FF2B5EF4-FFF2-40B4-BE49-F238E27FC236}">
                <a16:creationId xmlns:a16="http://schemas.microsoft.com/office/drawing/2014/main" id="{EB355F8C-4FA3-04E0-D372-64915EFB0F42}"/>
              </a:ext>
            </a:extLst>
          </p:cNvPr>
          <p:cNvSpPr>
            <a:spLocks noGrp="1"/>
          </p:cNvSpPr>
          <p:nvPr>
            <p:ph idx="1"/>
          </p:nvPr>
        </p:nvSpPr>
        <p:spPr>
          <a:xfrm>
            <a:off x="838201" y="2482589"/>
            <a:ext cx="3816096" cy="3694373"/>
          </a:xfrm>
        </p:spPr>
        <p:txBody>
          <a:bodyPr vert="horz" lIns="91440" tIns="45720" rIns="91440" bIns="45720" rtlCol="0">
            <a:normAutofit/>
          </a:bodyPr>
          <a:lstStyle/>
          <a:p>
            <a:pPr marL="0" indent="0">
              <a:buNone/>
            </a:pPr>
            <a:r>
              <a:rPr lang="it-IT" sz="2000" dirty="0"/>
              <a:t>Ottone I </a:t>
            </a:r>
          </a:p>
          <a:p>
            <a:r>
              <a:rPr lang="it-IT" sz="2000" dirty="0"/>
              <a:t> L'impero rinacque in Germania</a:t>
            </a:r>
          </a:p>
          <a:p>
            <a:r>
              <a:rPr lang="it-IT" sz="2000" dirty="0"/>
              <a:t>Stabilizzazione del dominio Tedesco </a:t>
            </a:r>
          </a:p>
          <a:p>
            <a:r>
              <a:rPr lang="it-IT" sz="2000" dirty="0"/>
              <a:t>Battaglia di </a:t>
            </a:r>
            <a:r>
              <a:rPr lang="it-IT" sz="2000" dirty="0" err="1"/>
              <a:t>Lechfeld</a:t>
            </a:r>
            <a:endParaRPr lang="it-IT" sz="2000" dirty="0"/>
          </a:p>
          <a:p>
            <a:r>
              <a:rPr lang="it-IT" sz="2000" dirty="0" err="1"/>
              <a:t>Privilegium</a:t>
            </a:r>
            <a:r>
              <a:rPr lang="it-IT" sz="2000" dirty="0"/>
              <a:t> </a:t>
            </a:r>
            <a:r>
              <a:rPr lang="it-IT" sz="2000" dirty="0" err="1"/>
              <a:t>Othonis</a:t>
            </a:r>
            <a:endParaRPr lang="it-IT" sz="2000" dirty="0"/>
          </a:p>
          <a:p>
            <a:r>
              <a:rPr lang="it-IT" sz="2000" dirty="0"/>
              <a:t>Vescovi-Conti</a:t>
            </a:r>
          </a:p>
          <a:p>
            <a:r>
              <a:rPr lang="it-IT" sz="2000" dirty="0"/>
              <a:t>Autorità imperiale</a:t>
            </a:r>
          </a:p>
        </p:txBody>
      </p:sp>
      <p:pic>
        <p:nvPicPr>
          <p:cNvPr id="5" name="Immagine 4" descr="Immagine che contiene testo, cartello, interno, modellato&#10;&#10;Descrizione generata automaticamente">
            <a:extLst>
              <a:ext uri="{FF2B5EF4-FFF2-40B4-BE49-F238E27FC236}">
                <a16:creationId xmlns:a16="http://schemas.microsoft.com/office/drawing/2014/main" id="{E55C1C6D-9662-F216-AB73-A39C6B7937FE}"/>
              </a:ext>
            </a:extLst>
          </p:cNvPr>
          <p:cNvPicPr>
            <a:picLocks noChangeAspect="1"/>
          </p:cNvPicPr>
          <p:nvPr/>
        </p:nvPicPr>
        <p:blipFill>
          <a:blip r:embed="rId2"/>
          <a:srcRect t="22847" r="-1" b="26459"/>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4" name="Immagine 3" descr="Immagine che contiene testo, calligrafia, arte, Carattere&#10;&#10;Descrizione generata automaticamente">
            <a:extLst>
              <a:ext uri="{FF2B5EF4-FFF2-40B4-BE49-F238E27FC236}">
                <a16:creationId xmlns:a16="http://schemas.microsoft.com/office/drawing/2014/main" id="{26DBC9FC-8675-C339-3D0E-42A705E7CF1B}"/>
              </a:ext>
            </a:extLst>
          </p:cNvPr>
          <p:cNvPicPr>
            <a:picLocks noChangeAspect="1"/>
          </p:cNvPicPr>
          <p:nvPr/>
        </p:nvPicPr>
        <p:blipFill>
          <a:blip r:embed="rId3"/>
          <a:srcRect t="17649" b="9668"/>
          <a:stretch/>
        </p:blipFill>
        <p:spPr>
          <a:xfrm>
            <a:off x="4673812" y="3707711"/>
            <a:ext cx="7525297" cy="315029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3459121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pic>
        <p:nvPicPr>
          <p:cNvPr id="5" name="Immagine 4" descr="Immagine che contiene testo, disegno, dipinto, Viso umano&#10;&#10;Descrizione generata automaticamente">
            <a:extLst>
              <a:ext uri="{FF2B5EF4-FFF2-40B4-BE49-F238E27FC236}">
                <a16:creationId xmlns:a16="http://schemas.microsoft.com/office/drawing/2014/main" id="{50868517-13F3-1A3A-200B-7926D1A2586B}"/>
              </a:ext>
            </a:extLst>
          </p:cNvPr>
          <p:cNvPicPr>
            <a:picLocks noChangeAspect="1"/>
          </p:cNvPicPr>
          <p:nvPr/>
        </p:nvPicPr>
        <p:blipFill>
          <a:blip r:embed="rId2"/>
          <a:srcRect l="6014" r="1" b="1"/>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4" name="Immagine 3" descr="Immagine che contiene dipinto, arte, vestiti, Profeta&#10;&#10;Descrizione generata automaticamente">
            <a:extLst>
              <a:ext uri="{FF2B5EF4-FFF2-40B4-BE49-F238E27FC236}">
                <a16:creationId xmlns:a16="http://schemas.microsoft.com/office/drawing/2014/main" id="{BCDE58C7-E1C1-C970-BB9F-BA2C59358BF3}"/>
              </a:ext>
            </a:extLst>
          </p:cNvPr>
          <p:cNvPicPr>
            <a:picLocks noChangeAspect="1"/>
          </p:cNvPicPr>
          <p:nvPr/>
        </p:nvPicPr>
        <p:blipFill>
          <a:blip r:embed="rId3"/>
          <a:srcRect b="719"/>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16" name="Freeform: Shape 15">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6EDB498E-DE3A-8DD0-147B-6C083B47728C}"/>
              </a:ext>
            </a:extLst>
          </p:cNvPr>
          <p:cNvSpPr>
            <a:spLocks noGrp="1"/>
          </p:cNvSpPr>
          <p:nvPr>
            <p:ph type="title"/>
          </p:nvPr>
        </p:nvSpPr>
        <p:spPr>
          <a:xfrm>
            <a:off x="448056" y="681038"/>
            <a:ext cx="2804504" cy="1325563"/>
          </a:xfrm>
        </p:spPr>
        <p:txBody>
          <a:bodyPr anchor="ctr">
            <a:normAutofit/>
          </a:bodyPr>
          <a:lstStyle/>
          <a:p>
            <a:r>
              <a:rPr lang="it-IT" sz="3600" b="1" dirty="0"/>
              <a:t>La Dinastia Ottoniana</a:t>
            </a:r>
          </a:p>
        </p:txBody>
      </p:sp>
      <p:sp>
        <p:nvSpPr>
          <p:cNvPr id="20" name="Rectangle 19">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90348D3E-EFD4-96E8-B87B-56E0976D4A28}"/>
              </a:ext>
            </a:extLst>
          </p:cNvPr>
          <p:cNvSpPr>
            <a:spLocks noGrp="1"/>
          </p:cNvSpPr>
          <p:nvPr>
            <p:ph idx="1"/>
          </p:nvPr>
        </p:nvSpPr>
        <p:spPr>
          <a:xfrm>
            <a:off x="448056" y="2258171"/>
            <a:ext cx="2804504" cy="3918792"/>
          </a:xfrm>
        </p:spPr>
        <p:txBody>
          <a:bodyPr vert="horz" lIns="91440" tIns="45720" rIns="91440" bIns="45720" rtlCol="0" anchor="t">
            <a:normAutofit/>
          </a:bodyPr>
          <a:lstStyle/>
          <a:p>
            <a:pPr marL="0" indent="0">
              <a:buNone/>
            </a:pPr>
            <a:r>
              <a:rPr lang="it-IT" sz="2000" dirty="0"/>
              <a:t>Ottone II</a:t>
            </a:r>
          </a:p>
          <a:p>
            <a:r>
              <a:rPr lang="it-IT" sz="2000" dirty="0"/>
              <a:t>Incoronato da Ottone I nel 967</a:t>
            </a:r>
          </a:p>
          <a:p>
            <a:r>
              <a:rPr lang="it-IT" sz="2000" dirty="0"/>
              <a:t>Sconfitta a Bari nel tentativo di imporre la sua autorità</a:t>
            </a:r>
          </a:p>
          <a:p>
            <a:r>
              <a:rPr lang="it-IT" sz="2000" dirty="0" err="1"/>
              <a:t>Martimonio</a:t>
            </a:r>
            <a:r>
              <a:rPr lang="it-IT" sz="2000" dirty="0"/>
              <a:t> con la principessa </a:t>
            </a:r>
            <a:r>
              <a:rPr lang="it-IT" sz="2000" dirty="0" err="1"/>
              <a:t>Teofane</a:t>
            </a:r>
            <a:endParaRPr lang="it-IT" sz="2000" dirty="0"/>
          </a:p>
          <a:p>
            <a:r>
              <a:rPr lang="it-IT" sz="2000" dirty="0"/>
              <a:t>Morte precoce</a:t>
            </a:r>
          </a:p>
        </p:txBody>
      </p:sp>
    </p:spTree>
    <p:extLst>
      <p:ext uri="{BB962C8B-B14F-4D97-AF65-F5344CB8AC3E}">
        <p14:creationId xmlns:p14="http://schemas.microsoft.com/office/powerpoint/2010/main" val="1758608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CB44B5-1487-925F-88D2-E82D2C7B182F}"/>
              </a:ext>
            </a:extLst>
          </p:cNvPr>
          <p:cNvSpPr>
            <a:spLocks noGrp="1"/>
          </p:cNvSpPr>
          <p:nvPr>
            <p:ph type="title"/>
          </p:nvPr>
        </p:nvSpPr>
        <p:spPr>
          <a:xfrm>
            <a:off x="6417733" y="490537"/>
            <a:ext cx="5291663" cy="1628775"/>
          </a:xfrm>
        </p:spPr>
        <p:txBody>
          <a:bodyPr anchor="b">
            <a:normAutofit/>
          </a:bodyPr>
          <a:lstStyle/>
          <a:p>
            <a:r>
              <a:rPr lang="it-IT" sz="3600" b="1" dirty="0"/>
              <a:t>La Dinastia Ottoniana</a:t>
            </a:r>
          </a:p>
        </p:txBody>
      </p:sp>
      <p:pic>
        <p:nvPicPr>
          <p:cNvPr id="4" name="Immagine 3" descr="Immagine che contiene dipinto, testo, arte, disegno&#10;&#10;Descrizione generata automaticamente">
            <a:extLst>
              <a:ext uri="{FF2B5EF4-FFF2-40B4-BE49-F238E27FC236}">
                <a16:creationId xmlns:a16="http://schemas.microsoft.com/office/drawing/2014/main" id="{F245A8D5-29CB-EEE9-0E1C-9AED125A4ADB}"/>
              </a:ext>
            </a:extLst>
          </p:cNvPr>
          <p:cNvPicPr>
            <a:picLocks noChangeAspect="1"/>
          </p:cNvPicPr>
          <p:nvPr/>
        </p:nvPicPr>
        <p:blipFill>
          <a:blip r:embed="rId2"/>
          <a:srcRect b="703"/>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Segnaposto contenuto 2">
            <a:extLst>
              <a:ext uri="{FF2B5EF4-FFF2-40B4-BE49-F238E27FC236}">
                <a16:creationId xmlns:a16="http://schemas.microsoft.com/office/drawing/2014/main" id="{A22F109D-2F7F-14E9-7D49-6376A53D810C}"/>
              </a:ext>
            </a:extLst>
          </p:cNvPr>
          <p:cNvSpPr>
            <a:spLocks noGrp="1"/>
          </p:cNvSpPr>
          <p:nvPr>
            <p:ph idx="1"/>
          </p:nvPr>
        </p:nvSpPr>
        <p:spPr>
          <a:xfrm>
            <a:off x="6417734" y="2614612"/>
            <a:ext cx="5291663" cy="3752849"/>
          </a:xfrm>
        </p:spPr>
        <p:txBody>
          <a:bodyPr vert="horz" lIns="91440" tIns="45720" rIns="91440" bIns="45720" rtlCol="0">
            <a:normAutofit/>
          </a:bodyPr>
          <a:lstStyle/>
          <a:p>
            <a:pPr marL="0" indent="0">
              <a:buNone/>
            </a:pPr>
            <a:r>
              <a:rPr lang="it-IT" sz="2000" dirty="0"/>
              <a:t>Ottone III</a:t>
            </a:r>
          </a:p>
          <a:p>
            <a:r>
              <a:rPr lang="it-IT" sz="2000" dirty="0"/>
              <a:t>Sotto tutela della madre </a:t>
            </a:r>
            <a:r>
              <a:rPr lang="it-IT" sz="2000" dirty="0" err="1"/>
              <a:t>Teofane</a:t>
            </a:r>
            <a:r>
              <a:rPr lang="it-IT" sz="2000" dirty="0"/>
              <a:t>, della nonna, e sotto l'influsso </a:t>
            </a:r>
            <a:r>
              <a:rPr lang="it-IT" sz="2000" dirty="0" err="1"/>
              <a:t>spirtuale</a:t>
            </a:r>
            <a:r>
              <a:rPr lang="it-IT" sz="2000" dirty="0"/>
              <a:t> e culturale di </a:t>
            </a:r>
            <a:r>
              <a:rPr lang="it-IT" sz="2000" dirty="0" err="1"/>
              <a:t>Gerberto</a:t>
            </a:r>
            <a:r>
              <a:rPr lang="it-IT" sz="2000" dirty="0"/>
              <a:t> d'</a:t>
            </a:r>
            <a:r>
              <a:rPr lang="it-IT" sz="2000" dirty="0" err="1"/>
              <a:t>Aurillac</a:t>
            </a:r>
            <a:endParaRPr lang="it-IT" sz="2000" dirty="0"/>
          </a:p>
          <a:p>
            <a:r>
              <a:rPr lang="it-IT" sz="2000" dirty="0"/>
              <a:t>Dedicò alla realizzazione di un impero unito e cristiano</a:t>
            </a:r>
          </a:p>
          <a:p>
            <a:r>
              <a:rPr lang="it-IT" sz="2000" dirty="0"/>
              <a:t>Residenza a Roma</a:t>
            </a:r>
          </a:p>
          <a:p>
            <a:r>
              <a:rPr lang="it-IT" sz="2000" dirty="0"/>
              <a:t>Collaborazione e piena sintonia </a:t>
            </a:r>
            <a:r>
              <a:rPr lang="it-IT" sz="2000" dirty="0" err="1"/>
              <a:t>spirtuale</a:t>
            </a:r>
            <a:r>
              <a:rPr lang="it-IT" sz="2000" dirty="0"/>
              <a:t> con Silvestro II </a:t>
            </a:r>
          </a:p>
          <a:p>
            <a:r>
              <a:rPr lang="it-IT" sz="2000" dirty="0"/>
              <a:t>Morte precoce </a:t>
            </a:r>
          </a:p>
          <a:p>
            <a:pPr marL="0" indent="0">
              <a:buNone/>
            </a:pPr>
            <a:endParaRPr lang="it-IT" sz="1800" dirty="0"/>
          </a:p>
        </p:txBody>
      </p:sp>
    </p:spTree>
    <p:extLst>
      <p:ext uri="{BB962C8B-B14F-4D97-AF65-F5344CB8AC3E}">
        <p14:creationId xmlns:p14="http://schemas.microsoft.com/office/powerpoint/2010/main" val="299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Sistema curtense: l'economia dell'età feudale - Riassunti - Studia Rapido">
            <a:extLst>
              <a:ext uri="{FF2B5EF4-FFF2-40B4-BE49-F238E27FC236}">
                <a16:creationId xmlns:a16="http://schemas.microsoft.com/office/drawing/2014/main" id="{F502D1E2-9364-415C-BB74-F76ED1F937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164" r="9089" b="18363"/>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05562B04-F625-6116-E9C2-EFC7A27CC1A8}"/>
              </a:ext>
            </a:extLst>
          </p:cNvPr>
          <p:cNvSpPr>
            <a:spLocks noGrp="1"/>
          </p:cNvSpPr>
          <p:nvPr>
            <p:ph type="ctrTitle"/>
          </p:nvPr>
        </p:nvSpPr>
        <p:spPr>
          <a:xfrm>
            <a:off x="371094" y="1161288"/>
            <a:ext cx="5229606" cy="1125728"/>
          </a:xfrm>
        </p:spPr>
        <p:txBody>
          <a:bodyPr vert="horz" lIns="91440" tIns="45720" rIns="91440" bIns="45720" rtlCol="0" anchor="b">
            <a:noAutofit/>
          </a:bodyPr>
          <a:lstStyle/>
          <a:p>
            <a:pPr algn="l"/>
            <a:r>
              <a:rPr lang="en-US" sz="3600" b="1" dirty="0" err="1"/>
              <a:t>Dall’economia</a:t>
            </a:r>
            <a:r>
              <a:rPr lang="en-US" sz="3600" b="1" dirty="0"/>
              <a:t> </a:t>
            </a:r>
            <a:r>
              <a:rPr lang="en-US" sz="3600" b="1" dirty="0" err="1"/>
              <a:t>curtense</a:t>
            </a:r>
            <a:r>
              <a:rPr lang="en-US" sz="3600" b="1" dirty="0"/>
              <a:t> al </a:t>
            </a:r>
            <a:r>
              <a:rPr lang="en-US" sz="3600" b="1" dirty="0" err="1"/>
              <a:t>feudalesimo</a:t>
            </a:r>
            <a:endParaRPr lang="en-US" sz="3600" b="1" dirty="0"/>
          </a:p>
        </p:txBody>
      </p:sp>
      <p:sp>
        <p:nvSpPr>
          <p:cNvPr id="4107" name="Rectangle 410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109" name="Rectangle 410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ottotitolo 2">
            <a:extLst>
              <a:ext uri="{FF2B5EF4-FFF2-40B4-BE49-F238E27FC236}">
                <a16:creationId xmlns:a16="http://schemas.microsoft.com/office/drawing/2014/main" id="{9AAB691A-98F4-0BC0-B387-DD7873F63D59}"/>
              </a:ext>
            </a:extLst>
          </p:cNvPr>
          <p:cNvSpPr>
            <a:spLocks noGrp="1"/>
          </p:cNvSpPr>
          <p:nvPr>
            <p:ph type="subTitle" idx="1"/>
          </p:nvPr>
        </p:nvSpPr>
        <p:spPr>
          <a:xfrm>
            <a:off x="371093" y="2718054"/>
            <a:ext cx="5391532" cy="3797046"/>
          </a:xfrm>
        </p:spPr>
        <p:txBody>
          <a:bodyPr vert="horz" lIns="91440" tIns="45720" rIns="91440" bIns="45720" rtlCol="0" anchor="t">
            <a:normAutofit/>
          </a:bodyPr>
          <a:lstStyle/>
          <a:p>
            <a:pPr indent="-228600" algn="l">
              <a:buFont typeface="Arial" panose="020B0604020202020204" pitchFamily="34" charset="0"/>
              <a:buChar char="•"/>
            </a:pPr>
            <a:endParaRPr lang="en-US" sz="1700"/>
          </a:p>
          <a:p>
            <a:pPr marL="342900" indent="-228600" algn="l">
              <a:buFont typeface="Arial" panose="020B0604020202020204" pitchFamily="34" charset="0"/>
              <a:buChar char="•"/>
            </a:pPr>
            <a:r>
              <a:rPr lang="en-US" sz="2000"/>
              <a:t>Caduta dell'Impero Romano (476 d.C)</a:t>
            </a:r>
          </a:p>
          <a:p>
            <a:pPr marL="342900" indent="-228600" algn="l">
              <a:buFont typeface="Arial" panose="020B0604020202020204" pitchFamily="34" charset="0"/>
              <a:buChar char="•"/>
            </a:pPr>
            <a:r>
              <a:rPr lang="en-US" sz="2000"/>
              <a:t>Invasioni barbariche</a:t>
            </a:r>
            <a:endParaRPr lang="en-US" sz="2000" dirty="0"/>
          </a:p>
          <a:p>
            <a:pPr marL="342900" indent="-228600" algn="l">
              <a:buFont typeface="Arial" panose="020B0604020202020204" pitchFamily="34" charset="0"/>
              <a:buChar char="•"/>
            </a:pPr>
            <a:r>
              <a:rPr lang="en-US" sz="2000"/>
              <a:t>Crisi economica</a:t>
            </a:r>
            <a:endParaRPr lang="en-US" sz="2000" dirty="0"/>
          </a:p>
          <a:p>
            <a:pPr marL="342900" indent="-228600" algn="l">
              <a:buFont typeface="Arial" panose="020B0604020202020204" pitchFamily="34" charset="0"/>
              <a:buChar char="•"/>
            </a:pPr>
            <a:r>
              <a:rPr lang="en-US" sz="2000"/>
              <a:t>Ruralizzazione della società: </a:t>
            </a:r>
            <a:r>
              <a:rPr lang="en-US" sz="2000" dirty="0"/>
              <a:t>villa </a:t>
            </a:r>
            <a:r>
              <a:rPr lang="en-US" sz="2000"/>
              <a:t>o curtis</a:t>
            </a:r>
            <a:endParaRPr lang="en-US" sz="2000" dirty="0"/>
          </a:p>
          <a:p>
            <a:pPr marL="342900" indent="-228600" algn="l">
              <a:buFont typeface="Arial" panose="020B0604020202020204" pitchFamily="34" charset="0"/>
              <a:buChar char="•"/>
            </a:pPr>
            <a:r>
              <a:rPr lang="en-US" sz="2000"/>
              <a:t>Feudalesimo e vassallaggio</a:t>
            </a:r>
            <a:endParaRPr lang="en-US" sz="2000" dirty="0"/>
          </a:p>
          <a:p>
            <a:pPr marL="342900" indent="-228600" algn="l">
              <a:buFont typeface="Arial" panose="020B0604020202020204" pitchFamily="34" charset="0"/>
              <a:buChar char="•"/>
            </a:pPr>
            <a:r>
              <a:rPr lang="en-US" sz="2000"/>
              <a:t>Immunitas</a:t>
            </a:r>
            <a:endParaRPr lang="en-US" sz="2000" dirty="0"/>
          </a:p>
          <a:p>
            <a:pPr marL="342900" indent="-228600" algn="l">
              <a:buFont typeface="Arial" panose="020B0604020202020204" pitchFamily="34" charset="0"/>
              <a:buChar char="•"/>
            </a:pPr>
            <a:endParaRPr lang="en-US" sz="1700" dirty="0"/>
          </a:p>
        </p:txBody>
      </p:sp>
    </p:spTree>
    <p:extLst>
      <p:ext uri="{BB962C8B-B14F-4D97-AF65-F5344CB8AC3E}">
        <p14:creationId xmlns:p14="http://schemas.microsoft.com/office/powerpoint/2010/main" val="932755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pic>
        <p:nvPicPr>
          <p:cNvPr id="4" name="Immagine 3" descr="Immagine che contiene arte, Viso umano, dipinto, edificio&#10;&#10;Descrizione generata automaticamente">
            <a:extLst>
              <a:ext uri="{FF2B5EF4-FFF2-40B4-BE49-F238E27FC236}">
                <a16:creationId xmlns:a16="http://schemas.microsoft.com/office/drawing/2014/main" id="{FEE9DAFD-FAA6-342F-3D88-88C50C76FE40}"/>
              </a:ext>
            </a:extLst>
          </p:cNvPr>
          <p:cNvPicPr>
            <a:picLocks noChangeAspect="1"/>
          </p:cNvPicPr>
          <p:nvPr/>
        </p:nvPicPr>
        <p:blipFill>
          <a:blip r:embed="rId2"/>
          <a:srcRect l="275" r="1027" b="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itolo 1">
            <a:extLst>
              <a:ext uri="{FF2B5EF4-FFF2-40B4-BE49-F238E27FC236}">
                <a16:creationId xmlns:a16="http://schemas.microsoft.com/office/drawing/2014/main" id="{A9B99565-28D4-9F6D-A953-9E1DE0454AD6}"/>
              </a:ext>
            </a:extLst>
          </p:cNvPr>
          <p:cNvSpPr>
            <a:spLocks noGrp="1"/>
          </p:cNvSpPr>
          <p:nvPr>
            <p:ph type="title"/>
          </p:nvPr>
        </p:nvSpPr>
        <p:spPr>
          <a:xfrm>
            <a:off x="838200" y="365125"/>
            <a:ext cx="3822189" cy="1899912"/>
          </a:xfrm>
        </p:spPr>
        <p:txBody>
          <a:bodyPr>
            <a:normAutofit/>
          </a:bodyPr>
          <a:lstStyle/>
          <a:p>
            <a:r>
              <a:rPr lang="it-IT" sz="3600" b="1" dirty="0"/>
              <a:t>La </a:t>
            </a:r>
            <a:r>
              <a:rPr lang="it-IT" sz="3600" b="1" dirty="0" err="1"/>
              <a:t>Dinsastia</a:t>
            </a:r>
            <a:r>
              <a:rPr lang="it-IT" sz="3600" b="1" dirty="0"/>
              <a:t> Ottoniana</a:t>
            </a:r>
          </a:p>
        </p:txBody>
      </p:sp>
      <p:sp>
        <p:nvSpPr>
          <p:cNvPr id="3" name="Segnaposto contenuto 2">
            <a:extLst>
              <a:ext uri="{FF2B5EF4-FFF2-40B4-BE49-F238E27FC236}">
                <a16:creationId xmlns:a16="http://schemas.microsoft.com/office/drawing/2014/main" id="{CA20F19C-3A24-D29E-8860-B16ACBF51D74}"/>
              </a:ext>
            </a:extLst>
          </p:cNvPr>
          <p:cNvSpPr>
            <a:spLocks noGrp="1"/>
          </p:cNvSpPr>
          <p:nvPr>
            <p:ph idx="1"/>
          </p:nvPr>
        </p:nvSpPr>
        <p:spPr>
          <a:xfrm>
            <a:off x="838200" y="2434201"/>
            <a:ext cx="3822189" cy="3742762"/>
          </a:xfrm>
        </p:spPr>
        <p:txBody>
          <a:bodyPr vert="horz" lIns="91440" tIns="45720" rIns="91440" bIns="45720" rtlCol="0" anchor="t">
            <a:normAutofit/>
          </a:bodyPr>
          <a:lstStyle/>
          <a:p>
            <a:pPr marL="0" indent="0">
              <a:buNone/>
            </a:pPr>
            <a:r>
              <a:rPr lang="it-IT" sz="2000" dirty="0"/>
              <a:t>Enrico II il santo</a:t>
            </a:r>
          </a:p>
          <a:p>
            <a:r>
              <a:rPr lang="it-IT" sz="2000" dirty="0"/>
              <a:t>Compito di ristabilire l'impero</a:t>
            </a:r>
          </a:p>
          <a:p>
            <a:r>
              <a:rPr lang="it-IT" sz="2000" dirty="0"/>
              <a:t>Discesa in Italia (1004)</a:t>
            </a:r>
          </a:p>
          <a:p>
            <a:r>
              <a:rPr lang="it-IT" sz="2000" dirty="0"/>
              <a:t>Partecipazione nel Concilio di Pavia con Benedetto VIII</a:t>
            </a:r>
          </a:p>
          <a:p>
            <a:pPr marL="0" indent="0">
              <a:buNone/>
            </a:pPr>
            <a:endParaRPr lang="it-IT" sz="2000" dirty="0"/>
          </a:p>
          <a:p>
            <a:endParaRPr lang="it-IT" sz="2000" dirty="0"/>
          </a:p>
          <a:p>
            <a:endParaRPr lang="it-IT" sz="2000" dirty="0"/>
          </a:p>
        </p:txBody>
      </p:sp>
    </p:spTree>
    <p:extLst>
      <p:ext uri="{BB962C8B-B14F-4D97-AF65-F5344CB8AC3E}">
        <p14:creationId xmlns:p14="http://schemas.microsoft.com/office/powerpoint/2010/main" val="3386708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8">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itolo 1">
            <a:extLst>
              <a:ext uri="{FF2B5EF4-FFF2-40B4-BE49-F238E27FC236}">
                <a16:creationId xmlns:a16="http://schemas.microsoft.com/office/drawing/2014/main" id="{294006D0-7ED5-4FF6-E0E9-E8DF0CBFA438}"/>
              </a:ext>
            </a:extLst>
          </p:cNvPr>
          <p:cNvSpPr>
            <a:spLocks noGrp="1"/>
          </p:cNvSpPr>
          <p:nvPr>
            <p:ph type="title"/>
          </p:nvPr>
        </p:nvSpPr>
        <p:spPr>
          <a:xfrm>
            <a:off x="6600264" y="556994"/>
            <a:ext cx="5382186" cy="1672499"/>
          </a:xfrm>
        </p:spPr>
        <p:txBody>
          <a:bodyPr>
            <a:normAutofit/>
          </a:bodyPr>
          <a:lstStyle/>
          <a:p>
            <a:r>
              <a:rPr lang="it-IT" sz="3600" b="1" dirty="0"/>
              <a:t>Il concilio di Pavia (1022), Riforma Ecclesiastica</a:t>
            </a:r>
          </a:p>
        </p:txBody>
      </p:sp>
      <p:pic>
        <p:nvPicPr>
          <p:cNvPr id="5" name="Immagine 4" descr="Immagine che contiene vestiti, Viso umano, dipinto, persona&#10;&#10;Descrizione generata automaticamente">
            <a:extLst>
              <a:ext uri="{FF2B5EF4-FFF2-40B4-BE49-F238E27FC236}">
                <a16:creationId xmlns:a16="http://schemas.microsoft.com/office/drawing/2014/main" id="{F2849CB0-ABC2-FC90-B055-6C0BF9F23075}"/>
              </a:ext>
            </a:extLst>
          </p:cNvPr>
          <p:cNvPicPr>
            <a:picLocks noChangeAspect="1"/>
          </p:cNvPicPr>
          <p:nvPr/>
        </p:nvPicPr>
        <p:blipFill>
          <a:blip r:embed="rId2"/>
          <a:srcRect l="16116" r="16114" b="-2"/>
          <a:stretch/>
        </p:blipFill>
        <p:spPr>
          <a:xfrm>
            <a:off x="-4642" y="10"/>
            <a:ext cx="3006061" cy="3339639"/>
          </a:xfrm>
          <a:prstGeom prst="rect">
            <a:avLst/>
          </a:prstGeom>
        </p:spPr>
      </p:pic>
      <p:pic>
        <p:nvPicPr>
          <p:cNvPr id="4" name="Immagine 3" descr="Immagine che contiene disegno, arte, dipinto, Arti visive&#10;&#10;Descrizione generata automaticamente">
            <a:extLst>
              <a:ext uri="{FF2B5EF4-FFF2-40B4-BE49-F238E27FC236}">
                <a16:creationId xmlns:a16="http://schemas.microsoft.com/office/drawing/2014/main" id="{D644EA58-4F0B-361F-D30E-6AE0C74ABD26}"/>
              </a:ext>
            </a:extLst>
          </p:cNvPr>
          <p:cNvPicPr>
            <a:picLocks noChangeAspect="1"/>
          </p:cNvPicPr>
          <p:nvPr/>
        </p:nvPicPr>
        <p:blipFill>
          <a:blip r:embed="rId3"/>
          <a:srcRect b="71"/>
          <a:stretch/>
        </p:blipFill>
        <p:spPr>
          <a:xfrm>
            <a:off x="3198068" y="10"/>
            <a:ext cx="2991088" cy="3339639"/>
          </a:xfrm>
          <a:prstGeom prst="rect">
            <a:avLst/>
          </a:prstGeom>
        </p:spPr>
      </p:pic>
      <p:pic>
        <p:nvPicPr>
          <p:cNvPr id="6" name="Immagine 5" descr="Immagine che contiene dipinto, arte, mitologia, Arti visive&#10;&#10;Descrizione generata automaticamente">
            <a:extLst>
              <a:ext uri="{FF2B5EF4-FFF2-40B4-BE49-F238E27FC236}">
                <a16:creationId xmlns:a16="http://schemas.microsoft.com/office/drawing/2014/main" id="{74AA1AE5-5A7C-B00D-FDAE-E381AA747F16}"/>
              </a:ext>
            </a:extLst>
          </p:cNvPr>
          <p:cNvPicPr>
            <a:picLocks noChangeAspect="1"/>
          </p:cNvPicPr>
          <p:nvPr/>
        </p:nvPicPr>
        <p:blipFill>
          <a:blip r:embed="rId4"/>
          <a:srcRect l="2062" r="5274" b="-1"/>
          <a:stretch/>
        </p:blipFill>
        <p:spPr>
          <a:xfrm>
            <a:off x="-2" y="3518351"/>
            <a:ext cx="6189158" cy="3339649"/>
          </a:xfrm>
          <a:prstGeom prst="rect">
            <a:avLst/>
          </a:prstGeom>
        </p:spPr>
      </p:pic>
      <p:sp>
        <p:nvSpPr>
          <p:cNvPr id="3" name="Segnaposto contenuto 2">
            <a:extLst>
              <a:ext uri="{FF2B5EF4-FFF2-40B4-BE49-F238E27FC236}">
                <a16:creationId xmlns:a16="http://schemas.microsoft.com/office/drawing/2014/main" id="{60B01277-1C63-81E4-AD8E-87FA7799FEDB}"/>
              </a:ext>
            </a:extLst>
          </p:cNvPr>
          <p:cNvSpPr>
            <a:spLocks noGrp="1"/>
          </p:cNvSpPr>
          <p:nvPr>
            <p:ph idx="1"/>
          </p:nvPr>
        </p:nvSpPr>
        <p:spPr>
          <a:xfrm>
            <a:off x="6600265" y="2413645"/>
            <a:ext cx="4753534" cy="3694734"/>
          </a:xfrm>
        </p:spPr>
        <p:txBody>
          <a:bodyPr vert="horz" lIns="91440" tIns="45720" rIns="91440" bIns="45720" rtlCol="0">
            <a:normAutofit/>
          </a:bodyPr>
          <a:lstStyle/>
          <a:p>
            <a:r>
              <a:rPr lang="it-IT" sz="2000" dirty="0" err="1"/>
              <a:t>Combattare</a:t>
            </a:r>
            <a:r>
              <a:rPr lang="it-IT" sz="2000" dirty="0"/>
              <a:t> Corruzione, </a:t>
            </a:r>
            <a:r>
              <a:rPr lang="it-IT" sz="2000" dirty="0" err="1"/>
              <a:t>ritronare</a:t>
            </a:r>
            <a:r>
              <a:rPr lang="it-IT" sz="2000" dirty="0"/>
              <a:t> alla morigeratezza delle origini</a:t>
            </a:r>
          </a:p>
          <a:p>
            <a:r>
              <a:rPr lang="it-IT" sz="2000" dirty="0"/>
              <a:t>Creazione di sette canoni contro la </a:t>
            </a:r>
            <a:r>
              <a:rPr lang="it-IT" sz="2000" dirty="0" err="1"/>
              <a:t>clerogamia</a:t>
            </a:r>
            <a:r>
              <a:rPr lang="it-IT" sz="2000" dirty="0"/>
              <a:t> e il </a:t>
            </a:r>
            <a:r>
              <a:rPr lang="it-IT" sz="2000" dirty="0" err="1"/>
              <a:t>concubaggio</a:t>
            </a:r>
            <a:endParaRPr lang="it-IT" sz="2000" dirty="0"/>
          </a:p>
          <a:p>
            <a:r>
              <a:rPr lang="it-IT" sz="2000" dirty="0"/>
              <a:t>Movimento pauperistico</a:t>
            </a:r>
          </a:p>
          <a:p>
            <a:r>
              <a:rPr lang="it-IT" sz="2000" dirty="0"/>
              <a:t>Lotta contro il nicolaismo e la simonia </a:t>
            </a:r>
          </a:p>
          <a:p>
            <a:endParaRPr lang="it-IT" sz="2000" dirty="0"/>
          </a:p>
        </p:txBody>
      </p:sp>
    </p:spTree>
    <p:extLst>
      <p:ext uri="{BB962C8B-B14F-4D97-AF65-F5344CB8AC3E}">
        <p14:creationId xmlns:p14="http://schemas.microsoft.com/office/powerpoint/2010/main" val="1050123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useBgFill="1">
        <p:nvSpPr>
          <p:cNvPr id="28" name="Rectangle 27">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31A54EDE-4D72-0CC1-79D7-6DC06FEC4D93}"/>
              </a:ext>
            </a:extLst>
          </p:cNvPr>
          <p:cNvSpPr>
            <a:spLocks noGrp="1"/>
          </p:cNvSpPr>
          <p:nvPr>
            <p:ph type="title"/>
          </p:nvPr>
        </p:nvSpPr>
        <p:spPr>
          <a:xfrm>
            <a:off x="838200" y="4435052"/>
            <a:ext cx="3093720" cy="1645920"/>
          </a:xfrm>
        </p:spPr>
        <p:txBody>
          <a:bodyPr>
            <a:noAutofit/>
          </a:bodyPr>
          <a:lstStyle/>
          <a:p>
            <a:r>
              <a:rPr lang="it-IT" sz="2800" b="1" dirty="0"/>
              <a:t>La Casata di Franconia, e i Primi Contrasti fra              Papato e Impero</a:t>
            </a:r>
          </a:p>
        </p:txBody>
      </p:sp>
      <p:pic>
        <p:nvPicPr>
          <p:cNvPr id="4" name="Immagine 3" descr="Immagine che contiene dipinto, arte, disegno, Arti visive&#10;&#10;Descrizione generata automaticamente">
            <a:extLst>
              <a:ext uri="{FF2B5EF4-FFF2-40B4-BE49-F238E27FC236}">
                <a16:creationId xmlns:a16="http://schemas.microsoft.com/office/drawing/2014/main" id="{49350245-6F4D-28FC-8917-93008556BCEF}"/>
              </a:ext>
            </a:extLst>
          </p:cNvPr>
          <p:cNvPicPr>
            <a:picLocks noChangeAspect="1"/>
          </p:cNvPicPr>
          <p:nvPr/>
        </p:nvPicPr>
        <p:blipFill>
          <a:blip r:embed="rId2"/>
          <a:srcRect t="4760" r="-1" b="-1"/>
          <a:stretch/>
        </p:blipFill>
        <p:spPr>
          <a:xfrm>
            <a:off x="4479657" y="-6"/>
            <a:ext cx="3931900" cy="4005072"/>
          </a:xfrm>
          <a:prstGeom prst="rect">
            <a:avLst/>
          </a:prstGeom>
        </p:spPr>
      </p:pic>
      <p:pic>
        <p:nvPicPr>
          <p:cNvPr id="5" name="Immagine 4" descr="Immagine che contiene dipinto, Viso umano, Barba umana, uomo&#10;&#10;Descrizione generata automaticamente">
            <a:extLst>
              <a:ext uri="{FF2B5EF4-FFF2-40B4-BE49-F238E27FC236}">
                <a16:creationId xmlns:a16="http://schemas.microsoft.com/office/drawing/2014/main" id="{7A0EB51F-52E6-783D-3E6A-FC8A00C77448}"/>
              </a:ext>
            </a:extLst>
          </p:cNvPr>
          <p:cNvPicPr>
            <a:picLocks noChangeAspect="1"/>
          </p:cNvPicPr>
          <p:nvPr/>
        </p:nvPicPr>
        <p:blipFill>
          <a:blip r:embed="rId3"/>
          <a:srcRect l="143" r="3891" b="-1"/>
          <a:stretch/>
        </p:blipFill>
        <p:spPr>
          <a:xfrm>
            <a:off x="550949" y="6"/>
            <a:ext cx="3931920" cy="4005071"/>
          </a:xfrm>
          <a:prstGeom prst="rect">
            <a:avLst/>
          </a:prstGeom>
        </p:spPr>
      </p:pic>
      <p:pic>
        <p:nvPicPr>
          <p:cNvPr id="6" name="Immagine 5" descr="Immagine che contiene dipinto, disegno, arte, schizzo&#10;&#10;Descrizione generata automaticamente">
            <a:extLst>
              <a:ext uri="{FF2B5EF4-FFF2-40B4-BE49-F238E27FC236}">
                <a16:creationId xmlns:a16="http://schemas.microsoft.com/office/drawing/2014/main" id="{ABDBA830-0500-AC96-EC6E-2AE054D077F8}"/>
              </a:ext>
            </a:extLst>
          </p:cNvPr>
          <p:cNvPicPr>
            <a:picLocks noChangeAspect="1"/>
          </p:cNvPicPr>
          <p:nvPr/>
        </p:nvPicPr>
        <p:blipFill>
          <a:blip r:embed="rId4"/>
          <a:srcRect l="22113" r="5974" b="-1"/>
          <a:stretch/>
        </p:blipFill>
        <p:spPr>
          <a:xfrm>
            <a:off x="8260080" y="-1"/>
            <a:ext cx="3931920" cy="4005072"/>
          </a:xfrm>
          <a:prstGeom prst="rect">
            <a:avLst/>
          </a:prstGeom>
        </p:spPr>
      </p:pic>
      <p:sp>
        <p:nvSpPr>
          <p:cNvPr id="30" name="Rectangle 29">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C86294CA-E270-A8DD-E8C1-0CD34D9951C1}"/>
              </a:ext>
            </a:extLst>
          </p:cNvPr>
          <p:cNvSpPr>
            <a:spLocks noGrp="1"/>
          </p:cNvSpPr>
          <p:nvPr>
            <p:ph idx="1"/>
          </p:nvPr>
        </p:nvSpPr>
        <p:spPr>
          <a:xfrm>
            <a:off x="4378429" y="4792647"/>
            <a:ext cx="7104188" cy="1645920"/>
          </a:xfrm>
        </p:spPr>
        <p:txBody>
          <a:bodyPr vert="horz" lIns="91440" tIns="45720" rIns="91440" bIns="45720" rtlCol="0" anchor="ctr">
            <a:normAutofit/>
          </a:bodyPr>
          <a:lstStyle/>
          <a:p>
            <a:pPr marL="0" indent="0">
              <a:buNone/>
            </a:pPr>
            <a:r>
              <a:rPr lang="it-IT" sz="2000" dirty="0"/>
              <a:t>Corrado II </a:t>
            </a:r>
          </a:p>
          <a:p>
            <a:r>
              <a:rPr lang="it-IT" sz="2000" dirty="0"/>
              <a:t>intervenire spesso in Italia</a:t>
            </a:r>
          </a:p>
          <a:p>
            <a:r>
              <a:rPr lang="it-IT" sz="2000" dirty="0"/>
              <a:t>Ridimensionamento del potere vescovile</a:t>
            </a:r>
          </a:p>
          <a:p>
            <a:r>
              <a:rPr lang="it-IT" sz="2000" dirty="0" err="1"/>
              <a:t>Constitutio</a:t>
            </a:r>
            <a:r>
              <a:rPr lang="it-IT" sz="2000" dirty="0"/>
              <a:t> de </a:t>
            </a:r>
            <a:r>
              <a:rPr lang="it-IT" sz="2000" dirty="0" err="1"/>
              <a:t>feudis</a:t>
            </a:r>
            <a:r>
              <a:rPr lang="it-IT" sz="2000" dirty="0"/>
              <a:t>, stabiliva l'ereditarietà dei feudi minori</a:t>
            </a:r>
          </a:p>
          <a:p>
            <a:endParaRPr lang="it-IT" sz="1800" dirty="0"/>
          </a:p>
          <a:p>
            <a:pPr marL="0" indent="0">
              <a:buNone/>
            </a:pPr>
            <a:endParaRPr lang="it-IT" sz="1800" dirty="0"/>
          </a:p>
        </p:txBody>
      </p:sp>
    </p:spTree>
    <p:extLst>
      <p:ext uri="{BB962C8B-B14F-4D97-AF65-F5344CB8AC3E}">
        <p14:creationId xmlns:p14="http://schemas.microsoft.com/office/powerpoint/2010/main" val="375613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6" name="Rectangle 15">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itolo 1">
            <a:extLst>
              <a:ext uri="{FF2B5EF4-FFF2-40B4-BE49-F238E27FC236}">
                <a16:creationId xmlns:a16="http://schemas.microsoft.com/office/drawing/2014/main" id="{40BB16BC-BA4A-C420-7256-58E36C1CD92F}"/>
              </a:ext>
            </a:extLst>
          </p:cNvPr>
          <p:cNvSpPr>
            <a:spLocks noGrp="1"/>
          </p:cNvSpPr>
          <p:nvPr>
            <p:ph type="title"/>
          </p:nvPr>
        </p:nvSpPr>
        <p:spPr>
          <a:xfrm>
            <a:off x="3970366" y="609600"/>
            <a:ext cx="4267200" cy="1351472"/>
          </a:xfrm>
        </p:spPr>
        <p:txBody>
          <a:bodyPr>
            <a:noAutofit/>
          </a:bodyPr>
          <a:lstStyle/>
          <a:p>
            <a:pPr algn="ctr"/>
            <a:r>
              <a:rPr lang="it-IT" sz="3600" b="1" dirty="0">
                <a:solidFill>
                  <a:schemeClr val="tx1">
                    <a:lumMod val="85000"/>
                    <a:lumOff val="15000"/>
                  </a:schemeClr>
                </a:solidFill>
              </a:rPr>
              <a:t>La Casata di Franconia, e i Primi Contrasti fra Papato e Impero</a:t>
            </a:r>
          </a:p>
        </p:txBody>
      </p:sp>
      <p:pic>
        <p:nvPicPr>
          <p:cNvPr id="5" name="Immagine 4" descr="The New Year's Feast That Transformed Fools Into Popes and Kings - Atlas  Obscura">
            <a:extLst>
              <a:ext uri="{FF2B5EF4-FFF2-40B4-BE49-F238E27FC236}">
                <a16:creationId xmlns:a16="http://schemas.microsoft.com/office/drawing/2014/main" id="{B7F324C6-3A63-33C3-D6C0-142C606C9B16}"/>
              </a:ext>
            </a:extLst>
          </p:cNvPr>
          <p:cNvPicPr>
            <a:picLocks noChangeAspect="1"/>
          </p:cNvPicPr>
          <p:nvPr/>
        </p:nvPicPr>
        <p:blipFill>
          <a:blip r:embed="rId2"/>
          <a:srcRect l="34898" r="27246" b="1"/>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Segnaposto contenuto 2">
            <a:extLst>
              <a:ext uri="{FF2B5EF4-FFF2-40B4-BE49-F238E27FC236}">
                <a16:creationId xmlns:a16="http://schemas.microsoft.com/office/drawing/2014/main" id="{D52D9D50-62F8-F745-16EF-9A7820B57633}"/>
              </a:ext>
            </a:extLst>
          </p:cNvPr>
          <p:cNvSpPr>
            <a:spLocks noGrp="1"/>
          </p:cNvSpPr>
          <p:nvPr>
            <p:ph idx="1"/>
          </p:nvPr>
        </p:nvSpPr>
        <p:spPr>
          <a:xfrm>
            <a:off x="4190996" y="2756958"/>
            <a:ext cx="3810000" cy="4101042"/>
          </a:xfrm>
        </p:spPr>
        <p:txBody>
          <a:bodyPr vert="horz" lIns="91440" tIns="45720" rIns="91440" bIns="45720" rtlCol="0">
            <a:normAutofit/>
          </a:bodyPr>
          <a:lstStyle/>
          <a:p>
            <a:pPr marL="0" indent="0">
              <a:buNone/>
            </a:pPr>
            <a:r>
              <a:rPr lang="it-IT" sz="2000" dirty="0">
                <a:solidFill>
                  <a:schemeClr val="tx1">
                    <a:lumMod val="85000"/>
                    <a:lumOff val="15000"/>
                  </a:schemeClr>
                </a:solidFill>
              </a:rPr>
              <a:t>Enrico III</a:t>
            </a:r>
          </a:p>
          <a:p>
            <a:r>
              <a:rPr lang="it-IT" sz="2000" dirty="0">
                <a:solidFill>
                  <a:schemeClr val="tx1">
                    <a:lumMod val="85000"/>
                    <a:lumOff val="15000"/>
                  </a:schemeClr>
                </a:solidFill>
              </a:rPr>
              <a:t>Incoraggiamento della riforma ecclesiastica quando la chiesa era debole </a:t>
            </a:r>
          </a:p>
          <a:p>
            <a:r>
              <a:rPr lang="it-IT" sz="2000" dirty="0">
                <a:solidFill>
                  <a:schemeClr val="tx1">
                    <a:lumMod val="85000"/>
                    <a:lumOff val="15000"/>
                  </a:schemeClr>
                </a:solidFill>
              </a:rPr>
              <a:t>Deposizione di tre papi e nominazione personale di quattro pontefici successivi</a:t>
            </a:r>
          </a:p>
          <a:p>
            <a:r>
              <a:rPr lang="it-IT" sz="2000" dirty="0">
                <a:solidFill>
                  <a:schemeClr val="tx1">
                    <a:lumMod val="85000"/>
                    <a:lumOff val="15000"/>
                  </a:schemeClr>
                </a:solidFill>
              </a:rPr>
              <a:t>Riportare ordine nella chiesa Romana</a:t>
            </a:r>
          </a:p>
        </p:txBody>
      </p:sp>
      <p:pic>
        <p:nvPicPr>
          <p:cNvPr id="4" name="Immagine 3" descr="Immagine che contiene dipinto, vestiti, disegno, arte&#10;&#10;Descrizione generata automaticamente">
            <a:extLst>
              <a:ext uri="{FF2B5EF4-FFF2-40B4-BE49-F238E27FC236}">
                <a16:creationId xmlns:a16="http://schemas.microsoft.com/office/drawing/2014/main" id="{A7FA73B0-E2BE-2D3A-5E5E-324E2097EECA}"/>
              </a:ext>
            </a:extLst>
          </p:cNvPr>
          <p:cNvPicPr>
            <a:picLocks noChangeAspect="1"/>
          </p:cNvPicPr>
          <p:nvPr/>
        </p:nvPicPr>
        <p:blipFill>
          <a:blip r:embed="rId3"/>
          <a:srcRect t="13283" r="2" b="2"/>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273616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3FCB3E-75B3-151E-27BD-300752086F05}"/>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584451AC-A0BB-4E19-0D19-DB339CF8705C}"/>
              </a:ext>
            </a:extLst>
          </p:cNvPr>
          <p:cNvSpPr>
            <a:spLocks noGrp="1"/>
          </p:cNvSpPr>
          <p:nvPr>
            <p:ph idx="1"/>
          </p:nvPr>
        </p:nvSpPr>
        <p:spPr/>
        <p:txBody>
          <a:bodyPr/>
          <a:lstStyle/>
          <a:p>
            <a:endParaRPr lang="it-IT"/>
          </a:p>
        </p:txBody>
      </p:sp>
    </p:spTree>
    <p:extLst>
      <p:ext uri="{BB962C8B-B14F-4D97-AF65-F5344CB8AC3E}">
        <p14:creationId xmlns:p14="http://schemas.microsoft.com/office/powerpoint/2010/main" val="53933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3"/>
        <p:cNvGrpSpPr/>
        <p:nvPr/>
      </p:nvGrpSpPr>
      <p:grpSpPr>
        <a:xfrm>
          <a:off x="0" y="0"/>
          <a:ext cx="0" cy="0"/>
          <a:chOff x="0" y="0"/>
          <a:chExt cx="0" cy="0"/>
        </a:xfrm>
      </p:grpSpPr>
      <p:sp useBgFill="1">
        <p:nvSpPr>
          <p:cNvPr id="1037" name="Rectangle 103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Google Shape;54;p13"/>
          <p:cNvSpPr txBox="1"/>
          <p:nvPr/>
        </p:nvSpPr>
        <p:spPr>
          <a:xfrm>
            <a:off x="838201" y="365125"/>
            <a:ext cx="5251316" cy="1807305"/>
          </a:xfrm>
          <a:prstGeom prst="rect">
            <a:avLst/>
          </a:prstGeom>
        </p:spPr>
        <p:txBody>
          <a:bodyPr spcFirstLastPara="1" vert="horz" lIns="91440" tIns="45720" rIns="91440" bIns="45720" rtlCol="0" anchor="ctr" anchorCtr="0">
            <a:normAutofit/>
          </a:bodyPr>
          <a:lstStyle/>
          <a:p>
            <a:pPr>
              <a:lnSpc>
                <a:spcPct val="90000"/>
              </a:lnSpc>
              <a:spcBef>
                <a:spcPct val="0"/>
              </a:spcBef>
              <a:spcAft>
                <a:spcPts val="600"/>
              </a:spcAft>
            </a:pPr>
            <a:r>
              <a:rPr lang="en-US" sz="3600" b="1">
                <a:latin typeface="+mj-lt"/>
                <a:ea typeface="+mj-ea"/>
                <a:cs typeface="+mj-cs"/>
              </a:rPr>
              <a:t>Il concilio lateranense </a:t>
            </a:r>
            <a:endParaRPr lang="en-US" sz="3600" b="1" dirty="0">
              <a:latin typeface="+mj-lt"/>
              <a:ea typeface="+mj-ea"/>
              <a:cs typeface="+mj-cs"/>
            </a:endParaRPr>
          </a:p>
        </p:txBody>
      </p:sp>
      <p:sp>
        <p:nvSpPr>
          <p:cNvPr id="55" name="Google Shape;55;p13"/>
          <p:cNvSpPr txBox="1"/>
          <p:nvPr/>
        </p:nvSpPr>
        <p:spPr>
          <a:xfrm>
            <a:off x="457201" y="2172430"/>
            <a:ext cx="4995794" cy="3843666"/>
          </a:xfrm>
          <a:prstGeom prst="rect">
            <a:avLst/>
          </a:prstGeom>
        </p:spPr>
        <p:txBody>
          <a:bodyPr spcFirstLastPara="1" vert="horz" lIns="91440" tIns="45720" rIns="91440" bIns="45720" rtlCol="0" anchorCtr="0">
            <a:normAutofit/>
          </a:bodyPr>
          <a:lstStyle/>
          <a:p>
            <a:pPr marL="609585" indent="-228600">
              <a:lnSpc>
                <a:spcPct val="90000"/>
              </a:lnSpc>
              <a:spcAft>
                <a:spcPts val="600"/>
              </a:spcAft>
              <a:buClr>
                <a:schemeClr val="dk1"/>
              </a:buClr>
              <a:buSzPts val="1800"/>
              <a:buFont typeface="Arial" panose="020B0604020202020204" pitchFamily="34" charset="0"/>
              <a:buChar char="•"/>
            </a:pPr>
            <a:r>
              <a:rPr lang="en-US" sz="2000"/>
              <a:t>1059 divenne imperatore Enrico iv</a:t>
            </a:r>
          </a:p>
          <a:p>
            <a:pPr marL="609585" indent="-228600">
              <a:lnSpc>
                <a:spcPct val="90000"/>
              </a:lnSpc>
              <a:spcAft>
                <a:spcPts val="600"/>
              </a:spcAft>
              <a:buClr>
                <a:schemeClr val="dk1"/>
              </a:buClr>
              <a:buSzPts val="1800"/>
              <a:buFont typeface="Arial" panose="020B0604020202020204" pitchFamily="34" charset="0"/>
              <a:buChar char="•"/>
            </a:pPr>
            <a:r>
              <a:rPr lang="en-US" sz="2000"/>
              <a:t>nello stesso anno venne nominato papa Niccolò II</a:t>
            </a:r>
          </a:p>
          <a:p>
            <a:pPr marL="609585" indent="-228600">
              <a:lnSpc>
                <a:spcPct val="90000"/>
              </a:lnSpc>
              <a:spcAft>
                <a:spcPts val="600"/>
              </a:spcAft>
              <a:buClr>
                <a:schemeClr val="dk1"/>
              </a:buClr>
              <a:buSzPts val="1800"/>
              <a:buFont typeface="Arial" panose="020B0604020202020204" pitchFamily="34" charset="0"/>
              <a:buChar char="•"/>
            </a:pPr>
            <a:r>
              <a:rPr lang="en-US" sz="2000"/>
              <a:t>Il papa convocò il Concilio lateranense in cui decretò che l’elezione del papa fosse riservata solamente al collegio cardinalizio escludendo lintervento dei nobili </a:t>
            </a:r>
          </a:p>
          <a:p>
            <a:pPr marL="609585" indent="-228600">
              <a:lnSpc>
                <a:spcPct val="90000"/>
              </a:lnSpc>
              <a:spcAft>
                <a:spcPts val="600"/>
              </a:spcAft>
              <a:buClr>
                <a:schemeClr val="dk1"/>
              </a:buClr>
              <a:buSzPts val="1800"/>
              <a:buFont typeface="Arial" panose="020B0604020202020204" pitchFamily="34" charset="0"/>
              <a:buChar char="•"/>
            </a:pPr>
            <a:r>
              <a:rPr lang="en-US" sz="2000"/>
              <a:t>Dopo questo patto il papa sancì accordi con i normanni per difendersi dall’imperatore </a:t>
            </a:r>
            <a:endParaRPr lang="en-US" sz="2000" dirty="0"/>
          </a:p>
        </p:txBody>
      </p:sp>
      <p:pic>
        <p:nvPicPr>
          <p:cNvPr id="1032" name="Picture 8" descr="Il Concilio di Trento: dalla crisi alla &quot;riforma&quot; cattolica -  Voxcanonica.com">
            <a:extLst>
              <a:ext uri="{FF2B5EF4-FFF2-40B4-BE49-F238E27FC236}">
                <a16:creationId xmlns:a16="http://schemas.microsoft.com/office/drawing/2014/main" id="{085BB4B7-13E9-3F67-80C3-80C958F9DB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005" r="8743"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9"/>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Google Shape;60;p14"/>
          <p:cNvSpPr txBox="1">
            <a:spLocks noGrp="1"/>
          </p:cNvSpPr>
          <p:nvPr>
            <p:ph type="title"/>
          </p:nvPr>
        </p:nvSpPr>
        <p:spPr>
          <a:xfrm>
            <a:off x="640080" y="325369"/>
            <a:ext cx="4368602" cy="1294643"/>
          </a:xfrm>
          <a:prstGeom prst="rect">
            <a:avLst/>
          </a:prstGeom>
        </p:spPr>
        <p:txBody>
          <a:bodyPr spcFirstLastPara="1" vert="horz" lIns="91440" tIns="45720" rIns="91440" bIns="45720" rtlCol="0" anchor="b" anchorCtr="0">
            <a:normAutofit/>
          </a:bodyPr>
          <a:lstStyle/>
          <a:p>
            <a:pPr>
              <a:spcBef>
                <a:spcPct val="0"/>
              </a:spcBef>
            </a:pPr>
            <a:r>
              <a:rPr lang="en-US" sz="3600" b="1" dirty="0" err="1"/>
              <a:t>L’inizio</a:t>
            </a:r>
            <a:r>
              <a:rPr lang="en-US" sz="3600" b="1" dirty="0"/>
              <a:t> </a:t>
            </a:r>
            <a:r>
              <a:rPr lang="en-US" sz="3600" b="1" dirty="0" err="1"/>
              <a:t>della</a:t>
            </a:r>
            <a:r>
              <a:rPr lang="en-US" sz="3600" b="1" dirty="0"/>
              <a:t> lotta </a:t>
            </a:r>
          </a:p>
        </p:txBody>
      </p:sp>
      <p:sp>
        <p:nvSpPr>
          <p:cNvPr id="7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Google Shape;61;p14"/>
          <p:cNvSpPr txBox="1"/>
          <p:nvPr/>
        </p:nvSpPr>
        <p:spPr>
          <a:xfrm>
            <a:off x="255645" y="2909771"/>
            <a:ext cx="4243589" cy="3320668"/>
          </a:xfrm>
          <a:prstGeom prst="rect">
            <a:avLst/>
          </a:prstGeom>
        </p:spPr>
        <p:txBody>
          <a:bodyPr spcFirstLastPara="1" vert="horz" lIns="91440" tIns="45720" rIns="91440" bIns="45720" rtlCol="0" anchorCtr="0">
            <a:normAutofit lnSpcReduction="10000"/>
          </a:bodyPr>
          <a:lstStyle/>
          <a:p>
            <a:pPr marL="609585" indent="-228600">
              <a:lnSpc>
                <a:spcPct val="90000"/>
              </a:lnSpc>
              <a:spcAft>
                <a:spcPts val="600"/>
              </a:spcAft>
              <a:buClr>
                <a:schemeClr val="dk1"/>
              </a:buClr>
              <a:buSzPts val="1800"/>
              <a:buFont typeface="Arial" panose="020B0604020202020204" pitchFamily="34" charset="0"/>
              <a:buChar char="•"/>
            </a:pPr>
            <a:r>
              <a:rPr lang="en-US" sz="2000" dirty="0"/>
              <a:t>1073 </a:t>
            </a:r>
            <a:r>
              <a:rPr lang="en-US" sz="2000" dirty="0" err="1"/>
              <a:t>divenne</a:t>
            </a:r>
            <a:r>
              <a:rPr lang="en-US" sz="2000" dirty="0"/>
              <a:t> papa Gregorio VIII </a:t>
            </a:r>
            <a:r>
              <a:rPr lang="en-US" sz="2000" dirty="0" err="1"/>
              <a:t>che</a:t>
            </a:r>
            <a:r>
              <a:rPr lang="en-US" sz="2000" dirty="0"/>
              <a:t> </a:t>
            </a:r>
            <a:r>
              <a:rPr lang="en-US" sz="2000" dirty="0" err="1"/>
              <a:t>si</a:t>
            </a:r>
            <a:r>
              <a:rPr lang="en-US" sz="2000" dirty="0"/>
              <a:t> </a:t>
            </a:r>
            <a:r>
              <a:rPr lang="en-US" sz="2000" dirty="0" err="1"/>
              <a:t>mosse</a:t>
            </a:r>
            <a:r>
              <a:rPr lang="en-US" sz="2000" dirty="0"/>
              <a:t> secondo </a:t>
            </a:r>
            <a:r>
              <a:rPr lang="en-US" sz="2000" dirty="0" err="1"/>
              <a:t>alcune</a:t>
            </a:r>
            <a:r>
              <a:rPr lang="en-US" sz="2000" dirty="0"/>
              <a:t> </a:t>
            </a:r>
            <a:r>
              <a:rPr lang="en-US" sz="2000" dirty="0" err="1"/>
              <a:t>direttive</a:t>
            </a:r>
            <a:r>
              <a:rPr lang="en-US" sz="2000" dirty="0"/>
              <a:t> </a:t>
            </a:r>
            <a:r>
              <a:rPr lang="en-US" sz="2000" dirty="0" err="1"/>
              <a:t>che</a:t>
            </a:r>
            <a:r>
              <a:rPr lang="en-US" sz="2000" dirty="0"/>
              <a:t> </a:t>
            </a:r>
            <a:r>
              <a:rPr lang="en-US" sz="2000" dirty="0" err="1"/>
              <a:t>contestavano</a:t>
            </a:r>
            <a:r>
              <a:rPr lang="en-US" sz="2000" dirty="0"/>
              <a:t> </a:t>
            </a:r>
            <a:r>
              <a:rPr lang="en-US" sz="2000" dirty="0" err="1"/>
              <a:t>l'autorità</a:t>
            </a:r>
            <a:r>
              <a:rPr lang="en-US" sz="2000" dirty="0"/>
              <a:t> </a:t>
            </a:r>
            <a:r>
              <a:rPr lang="en-US" sz="2000" dirty="0" err="1"/>
              <a:t>imperiale</a:t>
            </a:r>
            <a:r>
              <a:rPr lang="en-US" sz="2000" dirty="0"/>
              <a:t> </a:t>
            </a:r>
          </a:p>
          <a:p>
            <a:pPr marL="609585" indent="-228600">
              <a:lnSpc>
                <a:spcPct val="90000"/>
              </a:lnSpc>
              <a:spcAft>
                <a:spcPts val="600"/>
              </a:spcAft>
              <a:buClr>
                <a:schemeClr val="dk1"/>
              </a:buClr>
              <a:buSzPts val="1800"/>
              <a:buFont typeface="Arial" panose="020B0604020202020204" pitchFamily="34" charset="0"/>
              <a:buChar char="•"/>
            </a:pPr>
            <a:r>
              <a:rPr lang="en-US" sz="2000" dirty="0"/>
              <a:t>1075 Il papa </a:t>
            </a:r>
            <a:r>
              <a:rPr lang="en-US" sz="2000" dirty="0" err="1"/>
              <a:t>emanò</a:t>
            </a:r>
            <a:r>
              <a:rPr lang="en-US" sz="2000" dirty="0"/>
              <a:t> un </a:t>
            </a:r>
            <a:r>
              <a:rPr lang="en-US" sz="2000" dirty="0" err="1"/>
              <a:t>decreto</a:t>
            </a:r>
            <a:r>
              <a:rPr lang="en-US" sz="2000" dirty="0"/>
              <a:t> in cui </a:t>
            </a:r>
            <a:r>
              <a:rPr lang="en-US" sz="2000" dirty="0" err="1"/>
              <a:t>proibiva</a:t>
            </a:r>
            <a:r>
              <a:rPr lang="en-US" sz="2000" dirty="0"/>
              <a:t> ai </a:t>
            </a:r>
            <a:r>
              <a:rPr lang="en-US" sz="2000" dirty="0" err="1"/>
              <a:t>laici</a:t>
            </a:r>
            <a:r>
              <a:rPr lang="en-US" sz="2000" dirty="0"/>
              <a:t> di </a:t>
            </a:r>
            <a:r>
              <a:rPr lang="en-US" sz="2000" dirty="0" err="1"/>
              <a:t>attribuire</a:t>
            </a:r>
            <a:r>
              <a:rPr lang="en-US" sz="2000" dirty="0"/>
              <a:t> </a:t>
            </a:r>
            <a:r>
              <a:rPr lang="en-US" sz="2000" dirty="0" err="1"/>
              <a:t>benefici</a:t>
            </a:r>
            <a:r>
              <a:rPr lang="en-US" sz="2000" dirty="0"/>
              <a:t> ai </a:t>
            </a:r>
            <a:r>
              <a:rPr lang="en-US" sz="2000" dirty="0" err="1"/>
              <a:t>vescovi</a:t>
            </a:r>
            <a:r>
              <a:rPr lang="en-US" sz="2000" dirty="0"/>
              <a:t> e </a:t>
            </a:r>
            <a:r>
              <a:rPr lang="en-US" sz="2000" dirty="0" err="1"/>
              <a:t>così</a:t>
            </a:r>
            <a:r>
              <a:rPr lang="en-US" sz="2000" dirty="0"/>
              <a:t> </a:t>
            </a:r>
            <a:r>
              <a:rPr lang="en-US" sz="2000" dirty="0" err="1"/>
              <a:t>iniziò</a:t>
            </a:r>
            <a:r>
              <a:rPr lang="en-US" sz="2000" dirty="0"/>
              <a:t> la lotta per le investiture </a:t>
            </a:r>
          </a:p>
          <a:p>
            <a:pPr marL="609585" indent="-228600">
              <a:lnSpc>
                <a:spcPct val="90000"/>
              </a:lnSpc>
              <a:spcAft>
                <a:spcPts val="600"/>
              </a:spcAft>
              <a:buClr>
                <a:schemeClr val="dk1"/>
              </a:buClr>
              <a:buSzPts val="1800"/>
              <a:buFont typeface="Arial" panose="020B0604020202020204" pitchFamily="34" charset="0"/>
              <a:buChar char="•"/>
            </a:pPr>
            <a:r>
              <a:rPr lang="en-US" sz="2000" dirty="0"/>
              <a:t>Il </a:t>
            </a:r>
            <a:r>
              <a:rPr lang="en-US" sz="2000" dirty="0" err="1"/>
              <a:t>problema</a:t>
            </a:r>
            <a:r>
              <a:rPr lang="en-US" sz="2000" dirty="0"/>
              <a:t> </a:t>
            </a:r>
            <a:r>
              <a:rPr lang="en-US" sz="2000" dirty="0" err="1"/>
              <a:t>principale</a:t>
            </a:r>
            <a:r>
              <a:rPr lang="en-US" sz="2000" dirty="0"/>
              <a:t> </a:t>
            </a:r>
            <a:r>
              <a:rPr lang="en-US" sz="2000" dirty="0" err="1"/>
              <a:t>riguardava</a:t>
            </a:r>
            <a:r>
              <a:rPr lang="en-US" sz="2000" dirty="0"/>
              <a:t> </a:t>
            </a:r>
            <a:r>
              <a:rPr lang="en-US" sz="2000" dirty="0" err="1"/>
              <a:t>i</a:t>
            </a:r>
            <a:r>
              <a:rPr lang="en-US" sz="2000" dirty="0"/>
              <a:t> </a:t>
            </a:r>
            <a:r>
              <a:rPr lang="en-US" sz="2000" dirty="0" err="1"/>
              <a:t>vescovi</a:t>
            </a:r>
            <a:r>
              <a:rPr lang="en-US" sz="2000" dirty="0"/>
              <a:t> </a:t>
            </a:r>
            <a:r>
              <a:rPr lang="en-US" sz="2000" dirty="0" err="1"/>
              <a:t>conti</a:t>
            </a:r>
            <a:r>
              <a:rPr lang="en-US" sz="2000" dirty="0"/>
              <a:t> </a:t>
            </a:r>
          </a:p>
          <a:p>
            <a:pPr marL="609585" indent="-228600">
              <a:lnSpc>
                <a:spcPct val="90000"/>
              </a:lnSpc>
              <a:spcAft>
                <a:spcPts val="600"/>
              </a:spcAft>
              <a:buFont typeface="Arial" panose="020B0604020202020204" pitchFamily="34" charset="0"/>
              <a:buChar char="•"/>
            </a:pPr>
            <a:endParaRPr lang="en-US" sz="1900" dirty="0"/>
          </a:p>
        </p:txBody>
      </p:sp>
      <p:pic>
        <p:nvPicPr>
          <p:cNvPr id="62" name="Google Shape;62;p14"/>
          <p:cNvPicPr preferRelativeResize="0"/>
          <p:nvPr/>
        </p:nvPicPr>
        <p:blipFill>
          <a:blip r:embed="rId3"/>
          <a:srcRect t="7428" r="-2" b="1979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6"/>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Google Shape;67;p15"/>
          <p:cNvSpPr txBox="1">
            <a:spLocks noGrp="1"/>
          </p:cNvSpPr>
          <p:nvPr>
            <p:ph type="title"/>
          </p:nvPr>
        </p:nvSpPr>
        <p:spPr>
          <a:xfrm>
            <a:off x="838201" y="365125"/>
            <a:ext cx="4066115" cy="1938076"/>
          </a:xfrm>
          <a:prstGeom prst="rect">
            <a:avLst/>
          </a:prstGeom>
        </p:spPr>
        <p:txBody>
          <a:bodyPr spcFirstLastPara="1" vert="horz" lIns="91440" tIns="45720" rIns="91440" bIns="45720" rtlCol="0" anchor="ctr" anchorCtr="0">
            <a:normAutofit/>
          </a:bodyPr>
          <a:lstStyle/>
          <a:p>
            <a:pPr>
              <a:spcBef>
                <a:spcPct val="0"/>
              </a:spcBef>
            </a:pPr>
            <a:r>
              <a:rPr lang="en-US" sz="3600" b="1" kern="1200" dirty="0">
                <a:solidFill>
                  <a:schemeClr val="tx1"/>
                </a:solidFill>
                <a:latin typeface="+mj-lt"/>
                <a:ea typeface="+mj-ea"/>
                <a:cs typeface="+mj-cs"/>
              </a:rPr>
              <a:t>Il </a:t>
            </a:r>
            <a:r>
              <a:rPr lang="en-US" sz="3600" b="1" kern="1200" dirty="0" err="1">
                <a:solidFill>
                  <a:schemeClr val="tx1"/>
                </a:solidFill>
                <a:latin typeface="+mj-lt"/>
                <a:ea typeface="+mj-ea"/>
                <a:cs typeface="+mj-cs"/>
              </a:rPr>
              <a:t>Dictatus</a:t>
            </a:r>
            <a:r>
              <a:rPr lang="en-US" sz="3600" b="1" kern="1200" dirty="0">
                <a:solidFill>
                  <a:schemeClr val="tx1"/>
                </a:solidFill>
                <a:latin typeface="+mj-lt"/>
                <a:ea typeface="+mj-ea"/>
                <a:cs typeface="+mj-cs"/>
              </a:rPr>
              <a:t> </a:t>
            </a:r>
            <a:r>
              <a:rPr lang="en-US" sz="3600" b="1" kern="1200" dirty="0" err="1">
                <a:solidFill>
                  <a:schemeClr val="tx1"/>
                </a:solidFill>
                <a:latin typeface="+mj-lt"/>
                <a:ea typeface="+mj-ea"/>
                <a:cs typeface="+mj-cs"/>
              </a:rPr>
              <a:t>Papae</a:t>
            </a:r>
            <a:r>
              <a:rPr lang="en-US" sz="3600" b="1" kern="1200" dirty="0">
                <a:solidFill>
                  <a:schemeClr val="tx1"/>
                </a:solidFill>
                <a:latin typeface="+mj-lt"/>
                <a:ea typeface="+mj-ea"/>
                <a:cs typeface="+mj-cs"/>
              </a:rPr>
              <a:t> e il </a:t>
            </a:r>
            <a:r>
              <a:rPr lang="en-US" sz="3600" b="1" kern="1200" dirty="0" err="1">
                <a:solidFill>
                  <a:schemeClr val="tx1"/>
                </a:solidFill>
                <a:latin typeface="+mj-lt"/>
                <a:ea typeface="+mj-ea"/>
                <a:cs typeface="+mj-cs"/>
              </a:rPr>
              <a:t>concilio</a:t>
            </a:r>
            <a:r>
              <a:rPr lang="en-US" sz="3600" b="1" kern="1200" dirty="0">
                <a:solidFill>
                  <a:schemeClr val="tx1"/>
                </a:solidFill>
                <a:latin typeface="+mj-lt"/>
                <a:ea typeface="+mj-ea"/>
                <a:cs typeface="+mj-cs"/>
              </a:rPr>
              <a:t> a Worms</a:t>
            </a:r>
          </a:p>
        </p:txBody>
      </p:sp>
      <p:sp>
        <p:nvSpPr>
          <p:cNvPr id="68" name="Google Shape;68;p15"/>
          <p:cNvSpPr txBox="1">
            <a:spLocks noGrp="1"/>
          </p:cNvSpPr>
          <p:nvPr>
            <p:ph type="body" idx="1"/>
          </p:nvPr>
        </p:nvSpPr>
        <p:spPr>
          <a:xfrm>
            <a:off x="838201" y="2482589"/>
            <a:ext cx="3816096" cy="3694373"/>
          </a:xfrm>
          <a:prstGeom prst="rect">
            <a:avLst/>
          </a:prstGeom>
        </p:spPr>
        <p:txBody>
          <a:bodyPr spcFirstLastPara="1" vert="horz" lIns="91440" tIns="45720" rIns="91440" bIns="45720" rtlCol="0" anchorCtr="0">
            <a:normAutofit/>
          </a:bodyPr>
          <a:lstStyle/>
          <a:p>
            <a:pPr marL="0" indent="-228600">
              <a:buFont typeface="Arial" panose="020B0604020202020204" pitchFamily="34" charset="0"/>
              <a:buChar char="•"/>
            </a:pPr>
            <a:r>
              <a:rPr lang="en-US" sz="2000" dirty="0"/>
              <a:t>1075 il papa </a:t>
            </a:r>
            <a:r>
              <a:rPr lang="en-US" sz="2000" dirty="0" err="1"/>
              <a:t>scomunicò</a:t>
            </a:r>
            <a:r>
              <a:rPr lang="en-US" sz="2000" dirty="0"/>
              <a:t> </a:t>
            </a:r>
            <a:r>
              <a:rPr lang="en-US" sz="2000" dirty="0" err="1"/>
              <a:t>l’imperatore</a:t>
            </a:r>
            <a:r>
              <a:rPr lang="en-US" sz="2000" dirty="0"/>
              <a:t> e </a:t>
            </a:r>
            <a:r>
              <a:rPr lang="en-US" sz="2000" dirty="0" err="1"/>
              <a:t>emanò</a:t>
            </a:r>
            <a:r>
              <a:rPr lang="en-US" sz="2000" dirty="0"/>
              <a:t> il </a:t>
            </a:r>
            <a:r>
              <a:rPr lang="en-US" sz="2000" dirty="0" err="1"/>
              <a:t>dictatus</a:t>
            </a:r>
            <a:r>
              <a:rPr lang="en-US" sz="2000" dirty="0"/>
              <a:t> </a:t>
            </a:r>
            <a:r>
              <a:rPr lang="en-US" sz="2000" dirty="0" err="1"/>
              <a:t>papae</a:t>
            </a:r>
            <a:r>
              <a:rPr lang="en-US" sz="2000" dirty="0"/>
              <a:t> </a:t>
            </a:r>
            <a:r>
              <a:rPr lang="en-US" sz="2000" dirty="0" err="1"/>
              <a:t>ovvero</a:t>
            </a:r>
            <a:r>
              <a:rPr lang="en-US" sz="2000" dirty="0"/>
              <a:t> un </a:t>
            </a:r>
            <a:r>
              <a:rPr lang="en-US" sz="2000" dirty="0" err="1"/>
              <a:t>insieme</a:t>
            </a:r>
            <a:r>
              <a:rPr lang="en-US" sz="2000" dirty="0"/>
              <a:t> di </a:t>
            </a:r>
            <a:r>
              <a:rPr lang="en-US" sz="2000" dirty="0" err="1"/>
              <a:t>tesi</a:t>
            </a:r>
            <a:r>
              <a:rPr lang="en-US" sz="2000" dirty="0"/>
              <a:t> </a:t>
            </a:r>
            <a:r>
              <a:rPr lang="en-US" sz="2000" dirty="0" err="1"/>
              <a:t>nel</a:t>
            </a:r>
            <a:r>
              <a:rPr lang="en-US" sz="2000" dirty="0"/>
              <a:t> quale </a:t>
            </a:r>
            <a:r>
              <a:rPr lang="en-US" sz="2000" dirty="0" err="1"/>
              <a:t>veniva</a:t>
            </a:r>
            <a:r>
              <a:rPr lang="en-US" sz="2000" dirty="0"/>
              <a:t> </a:t>
            </a:r>
            <a:r>
              <a:rPr lang="en-US" sz="2000" dirty="0" err="1"/>
              <a:t>ridimensionato</a:t>
            </a:r>
            <a:r>
              <a:rPr lang="en-US" sz="2000" dirty="0"/>
              <a:t> il </a:t>
            </a:r>
            <a:r>
              <a:rPr lang="en-US" sz="2000" dirty="0" err="1"/>
              <a:t>potere</a:t>
            </a:r>
            <a:r>
              <a:rPr lang="en-US" sz="2000" dirty="0"/>
              <a:t> </a:t>
            </a:r>
            <a:r>
              <a:rPr lang="en-US" sz="2000" dirty="0" err="1"/>
              <a:t>dell’imperatore</a:t>
            </a:r>
            <a:r>
              <a:rPr lang="en-US" sz="2000" dirty="0"/>
              <a:t> </a:t>
            </a:r>
          </a:p>
          <a:p>
            <a:pPr marL="0" indent="-228600">
              <a:spcBef>
                <a:spcPts val="1600"/>
              </a:spcBef>
              <a:buFont typeface="Arial" panose="020B0604020202020204" pitchFamily="34" charset="0"/>
              <a:buChar char="•"/>
            </a:pPr>
            <a:r>
              <a:rPr lang="en-US" sz="2000" dirty="0"/>
              <a:t>1076 </a:t>
            </a:r>
            <a:r>
              <a:rPr lang="en-US" sz="2000" dirty="0" err="1"/>
              <a:t>Concilio</a:t>
            </a:r>
            <a:r>
              <a:rPr lang="en-US" sz="2000" dirty="0"/>
              <a:t> a Worms in cui </a:t>
            </a:r>
            <a:r>
              <a:rPr lang="en-US" sz="2000" dirty="0" err="1"/>
              <a:t>giudica</a:t>
            </a:r>
            <a:r>
              <a:rPr lang="en-US" sz="2000" dirty="0"/>
              <a:t> </a:t>
            </a:r>
            <a:r>
              <a:rPr lang="en-US" sz="2000" dirty="0" err="1"/>
              <a:t>decaduto</a:t>
            </a:r>
            <a:r>
              <a:rPr lang="en-US" sz="2000" dirty="0"/>
              <a:t> il papa</a:t>
            </a:r>
          </a:p>
          <a:p>
            <a:pPr marL="0" indent="-228600">
              <a:spcBef>
                <a:spcPts val="1600"/>
              </a:spcBef>
              <a:buFont typeface="Arial" panose="020B0604020202020204" pitchFamily="34" charset="0"/>
              <a:buChar char="•"/>
            </a:pPr>
            <a:r>
              <a:rPr lang="en-US" sz="2000" dirty="0"/>
              <a:t>1077 </a:t>
            </a:r>
            <a:r>
              <a:rPr lang="en-US" sz="2000" dirty="0" err="1"/>
              <a:t>l’imperatore</a:t>
            </a:r>
            <a:r>
              <a:rPr lang="en-US" sz="2000" dirty="0"/>
              <a:t> </a:t>
            </a:r>
            <a:r>
              <a:rPr lang="en-US" sz="2000" dirty="0" err="1"/>
              <a:t>chiese</a:t>
            </a:r>
            <a:r>
              <a:rPr lang="en-US" sz="2000" dirty="0"/>
              <a:t> </a:t>
            </a:r>
            <a:r>
              <a:rPr lang="en-US" sz="2000" dirty="0" err="1"/>
              <a:t>perdono</a:t>
            </a:r>
            <a:r>
              <a:rPr lang="en-US" sz="2000" dirty="0"/>
              <a:t> al papa il quale lo </a:t>
            </a:r>
            <a:r>
              <a:rPr lang="en-US" sz="2000" dirty="0" err="1"/>
              <a:t>lasciò</a:t>
            </a:r>
            <a:r>
              <a:rPr lang="en-US" sz="2000" dirty="0"/>
              <a:t> sotto la neve a Canossa per </a:t>
            </a:r>
            <a:r>
              <a:rPr lang="en-US" sz="2000" dirty="0" err="1"/>
              <a:t>tre</a:t>
            </a:r>
            <a:r>
              <a:rPr lang="en-US" sz="2000" dirty="0"/>
              <a:t> </a:t>
            </a:r>
            <a:r>
              <a:rPr lang="en-US" sz="2000" dirty="0" err="1"/>
              <a:t>giorni</a:t>
            </a:r>
            <a:endParaRPr lang="en-US" sz="2000" dirty="0"/>
          </a:p>
          <a:p>
            <a:pPr marL="0" indent="-228600">
              <a:spcBef>
                <a:spcPts val="1600"/>
              </a:spcBef>
              <a:spcAft>
                <a:spcPts val="1600"/>
              </a:spcAft>
              <a:buFont typeface="Arial" panose="020B0604020202020204" pitchFamily="34" charset="0"/>
              <a:buChar char="•"/>
            </a:pPr>
            <a:endParaRPr lang="en-US" sz="2000" dirty="0"/>
          </a:p>
        </p:txBody>
      </p:sp>
      <p:pic>
        <p:nvPicPr>
          <p:cNvPr id="70" name="Google Shape;70;p15"/>
          <p:cNvPicPr preferRelativeResize="0"/>
          <p:nvPr/>
        </p:nvPicPr>
        <p:blipFill>
          <a:blip r:embed="rId3"/>
          <a:srcRect t="12308" r="-1" b="16040"/>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p:spPr>
      </p:pic>
      <p:pic>
        <p:nvPicPr>
          <p:cNvPr id="69" name="Google Shape;69;p15"/>
          <p:cNvPicPr preferRelativeResize="0"/>
          <p:nvPr/>
        </p:nvPicPr>
        <p:blipFill>
          <a:blip r:embed="rId4"/>
          <a:srcRect t="16299" b="5077"/>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4"/>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Google Shape;75;p16"/>
          <p:cNvSpPr txBox="1">
            <a:spLocks noGrp="1"/>
          </p:cNvSpPr>
          <p:nvPr>
            <p:ph type="title"/>
          </p:nvPr>
        </p:nvSpPr>
        <p:spPr>
          <a:xfrm>
            <a:off x="640080" y="325369"/>
            <a:ext cx="4368602" cy="1956841"/>
          </a:xfrm>
          <a:prstGeom prst="rect">
            <a:avLst/>
          </a:prstGeom>
        </p:spPr>
        <p:txBody>
          <a:bodyPr spcFirstLastPara="1" vert="horz" lIns="91440" tIns="45720" rIns="91440" bIns="45720" rtlCol="0" anchor="b" anchorCtr="0">
            <a:normAutofit/>
          </a:bodyPr>
          <a:lstStyle/>
          <a:p>
            <a:pPr>
              <a:spcBef>
                <a:spcPct val="0"/>
              </a:spcBef>
            </a:pPr>
            <a:r>
              <a:rPr lang="en-US" sz="3600" b="1" dirty="0"/>
              <a:t>Fine del </a:t>
            </a:r>
            <a:r>
              <a:rPr lang="en-US" sz="3600" b="1" dirty="0" err="1"/>
              <a:t>conflitto</a:t>
            </a:r>
            <a:endParaRPr lang="en-US" sz="3600" b="1" dirty="0"/>
          </a:p>
        </p:txBody>
      </p:sp>
      <p:sp>
        <p:nvSpPr>
          <p:cNvPr id="206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Google Shape;76;p16"/>
          <p:cNvSpPr txBox="1"/>
          <p:nvPr/>
        </p:nvSpPr>
        <p:spPr>
          <a:xfrm>
            <a:off x="255645" y="2771612"/>
            <a:ext cx="4243589" cy="3929940"/>
          </a:xfrm>
          <a:prstGeom prst="rect">
            <a:avLst/>
          </a:prstGeom>
        </p:spPr>
        <p:txBody>
          <a:bodyPr spcFirstLastPara="1" vert="horz" lIns="91440" tIns="45720" rIns="91440" bIns="45720" rtlCol="0" anchorCtr="0">
            <a:normAutofit lnSpcReduction="10000"/>
          </a:bodyPr>
          <a:lstStyle/>
          <a:p>
            <a:pPr marL="609585" indent="-228600">
              <a:lnSpc>
                <a:spcPct val="90000"/>
              </a:lnSpc>
              <a:spcAft>
                <a:spcPts val="600"/>
              </a:spcAft>
              <a:buClr>
                <a:schemeClr val="dk1"/>
              </a:buClr>
              <a:buSzPts val="1800"/>
              <a:buFont typeface="Arial" panose="020B0604020202020204" pitchFamily="34" charset="0"/>
              <a:buChar char="•"/>
            </a:pPr>
            <a:r>
              <a:rPr lang="en-US" sz="2000" dirty="0" err="1"/>
              <a:t>L’imperatore</a:t>
            </a:r>
            <a:r>
              <a:rPr lang="en-US" sz="2000" dirty="0"/>
              <a:t> dopo aver </a:t>
            </a:r>
            <a:r>
              <a:rPr lang="en-US" sz="2000" dirty="0" err="1"/>
              <a:t>ottenuto</a:t>
            </a:r>
            <a:r>
              <a:rPr lang="en-US" sz="2000" dirty="0"/>
              <a:t> il </a:t>
            </a:r>
            <a:r>
              <a:rPr lang="en-US" sz="2000" dirty="0" err="1"/>
              <a:t>perdono</a:t>
            </a:r>
            <a:r>
              <a:rPr lang="en-US" sz="2000" dirty="0"/>
              <a:t>  </a:t>
            </a:r>
            <a:r>
              <a:rPr lang="en-US" sz="2000" dirty="0" err="1"/>
              <a:t>venne</a:t>
            </a:r>
            <a:r>
              <a:rPr lang="en-US" sz="2000" dirty="0"/>
              <a:t> </a:t>
            </a:r>
            <a:r>
              <a:rPr lang="en-US" sz="2000" dirty="0" err="1"/>
              <a:t>nuovamente</a:t>
            </a:r>
            <a:r>
              <a:rPr lang="en-US" sz="2000" dirty="0"/>
              <a:t> </a:t>
            </a:r>
            <a:r>
              <a:rPr lang="en-US" sz="2000" dirty="0" err="1"/>
              <a:t>scomunicato</a:t>
            </a:r>
            <a:endParaRPr lang="en-US" sz="2000" dirty="0"/>
          </a:p>
          <a:p>
            <a:pPr marL="609585" indent="-228600">
              <a:lnSpc>
                <a:spcPct val="90000"/>
              </a:lnSpc>
              <a:spcAft>
                <a:spcPts val="600"/>
              </a:spcAft>
              <a:buClr>
                <a:schemeClr val="dk1"/>
              </a:buClr>
              <a:buSzPts val="1800"/>
              <a:buFont typeface="Arial" panose="020B0604020202020204" pitchFamily="34" charset="0"/>
              <a:buChar char="•"/>
            </a:pPr>
            <a:endParaRPr lang="en-US" sz="2000" dirty="0"/>
          </a:p>
          <a:p>
            <a:pPr marL="609585" indent="-228600">
              <a:lnSpc>
                <a:spcPct val="90000"/>
              </a:lnSpc>
              <a:spcAft>
                <a:spcPts val="600"/>
              </a:spcAft>
              <a:buClr>
                <a:schemeClr val="dk1"/>
              </a:buClr>
              <a:buSzPts val="1800"/>
              <a:buFont typeface="Arial" panose="020B0604020202020204" pitchFamily="34" charset="0"/>
              <a:buChar char="•"/>
            </a:pPr>
            <a:r>
              <a:rPr lang="en-US" sz="2000" dirty="0"/>
              <a:t>1081 </a:t>
            </a:r>
            <a:r>
              <a:rPr lang="en-US" sz="2000" dirty="0" err="1"/>
              <a:t>scende</a:t>
            </a:r>
            <a:r>
              <a:rPr lang="en-US" sz="2000" dirty="0"/>
              <a:t> in Italia per </a:t>
            </a:r>
            <a:r>
              <a:rPr lang="en-US" sz="2000" dirty="0" err="1"/>
              <a:t>attaccare</a:t>
            </a:r>
            <a:r>
              <a:rPr lang="en-US" sz="2000" dirty="0"/>
              <a:t> </a:t>
            </a:r>
            <a:r>
              <a:rPr lang="en-US" sz="2000" dirty="0" err="1"/>
              <a:t>i</a:t>
            </a:r>
            <a:r>
              <a:rPr lang="en-US" sz="2000" dirty="0"/>
              <a:t> </a:t>
            </a:r>
            <a:r>
              <a:rPr lang="en-US" sz="2000" dirty="0" err="1"/>
              <a:t>sostenitori</a:t>
            </a:r>
            <a:r>
              <a:rPr lang="en-US" sz="2000" dirty="0"/>
              <a:t> del papa e </a:t>
            </a:r>
            <a:r>
              <a:rPr lang="en-US" sz="2000" dirty="0" err="1"/>
              <a:t>nominò</a:t>
            </a:r>
            <a:r>
              <a:rPr lang="en-US" sz="2000" dirty="0"/>
              <a:t> un nuovo papa </a:t>
            </a:r>
          </a:p>
          <a:p>
            <a:pPr marL="380985">
              <a:lnSpc>
                <a:spcPct val="90000"/>
              </a:lnSpc>
              <a:spcAft>
                <a:spcPts val="600"/>
              </a:spcAft>
              <a:buClr>
                <a:schemeClr val="dk1"/>
              </a:buClr>
              <a:buSzPts val="1800"/>
            </a:pPr>
            <a:endParaRPr lang="en-US" sz="2000" dirty="0"/>
          </a:p>
          <a:p>
            <a:pPr marL="609585" indent="-228600">
              <a:lnSpc>
                <a:spcPct val="90000"/>
              </a:lnSpc>
              <a:spcAft>
                <a:spcPts val="600"/>
              </a:spcAft>
              <a:buClr>
                <a:schemeClr val="dk1"/>
              </a:buClr>
              <a:buSzPts val="1800"/>
              <a:buFont typeface="Arial" panose="020B0604020202020204" pitchFamily="34" charset="0"/>
              <a:buChar char="•"/>
            </a:pPr>
            <a:r>
              <a:rPr lang="en-US" sz="2000" dirty="0"/>
              <a:t>1084 </a:t>
            </a:r>
            <a:r>
              <a:rPr lang="en-US" sz="2000" dirty="0" err="1"/>
              <a:t>venne</a:t>
            </a:r>
            <a:r>
              <a:rPr lang="en-US" sz="2000" dirty="0"/>
              <a:t> </a:t>
            </a:r>
            <a:r>
              <a:rPr lang="en-US" sz="2000" dirty="0" err="1"/>
              <a:t>incoronato</a:t>
            </a:r>
            <a:r>
              <a:rPr lang="en-US" sz="2000" dirty="0"/>
              <a:t> dal </a:t>
            </a:r>
            <a:r>
              <a:rPr lang="en-US" sz="2000" dirty="0" err="1"/>
              <a:t>suo</a:t>
            </a:r>
            <a:r>
              <a:rPr lang="en-US" sz="2000" dirty="0"/>
              <a:t> papa Clemente III</a:t>
            </a:r>
          </a:p>
          <a:p>
            <a:pPr indent="-228600">
              <a:lnSpc>
                <a:spcPct val="90000"/>
              </a:lnSpc>
              <a:spcAft>
                <a:spcPts val="600"/>
              </a:spcAft>
              <a:buFont typeface="Arial" panose="020B0604020202020204" pitchFamily="34" charset="0"/>
              <a:buChar char="•"/>
            </a:pPr>
            <a:endParaRPr lang="en-US" sz="2000" dirty="0"/>
          </a:p>
          <a:p>
            <a:pPr marL="609585" indent="-228600">
              <a:lnSpc>
                <a:spcPct val="90000"/>
              </a:lnSpc>
              <a:spcAft>
                <a:spcPts val="600"/>
              </a:spcAft>
              <a:buClr>
                <a:schemeClr val="dk1"/>
              </a:buClr>
              <a:buSzPts val="1800"/>
              <a:buFont typeface="Arial" panose="020B0604020202020204" pitchFamily="34" charset="0"/>
              <a:buChar char="•"/>
            </a:pPr>
            <a:r>
              <a:rPr lang="en-US" sz="2000" dirty="0"/>
              <a:t>1089 </a:t>
            </a:r>
            <a:r>
              <a:rPr lang="en-US" sz="2000" dirty="0" err="1"/>
              <a:t>Urbano</a:t>
            </a:r>
            <a:r>
              <a:rPr lang="en-US" sz="2000" dirty="0"/>
              <a:t> II </a:t>
            </a:r>
            <a:r>
              <a:rPr lang="en-US" sz="2000" dirty="0" err="1"/>
              <a:t>venne</a:t>
            </a:r>
            <a:r>
              <a:rPr lang="en-US" sz="2000" dirty="0"/>
              <a:t> </a:t>
            </a:r>
            <a:r>
              <a:rPr lang="en-US" sz="2000" dirty="0" err="1"/>
              <a:t>nominato</a:t>
            </a:r>
            <a:r>
              <a:rPr lang="en-US" sz="2000" dirty="0"/>
              <a:t> papa e </a:t>
            </a:r>
            <a:r>
              <a:rPr lang="en-US" sz="2000" dirty="0" err="1"/>
              <a:t>attuò</a:t>
            </a:r>
            <a:r>
              <a:rPr lang="en-US" sz="2000" dirty="0"/>
              <a:t> </a:t>
            </a:r>
            <a:r>
              <a:rPr lang="en-US" sz="2000" dirty="0" err="1"/>
              <a:t>una</a:t>
            </a:r>
            <a:r>
              <a:rPr lang="en-US" sz="2000" dirty="0"/>
              <a:t> </a:t>
            </a:r>
            <a:r>
              <a:rPr lang="en-US" sz="2000" dirty="0" err="1"/>
              <a:t>politica</a:t>
            </a:r>
            <a:r>
              <a:rPr lang="en-US" sz="2000" dirty="0"/>
              <a:t> </a:t>
            </a:r>
            <a:r>
              <a:rPr lang="en-US" sz="2000" dirty="0" err="1"/>
              <a:t>cauta</a:t>
            </a:r>
            <a:endParaRPr lang="en-US" sz="2000" dirty="0"/>
          </a:p>
          <a:p>
            <a:pPr marL="609585" indent="-228600">
              <a:lnSpc>
                <a:spcPct val="90000"/>
              </a:lnSpc>
              <a:spcAft>
                <a:spcPts val="600"/>
              </a:spcAft>
              <a:buFont typeface="Arial" panose="020B0604020202020204" pitchFamily="34" charset="0"/>
              <a:buChar char="•"/>
            </a:pPr>
            <a:endParaRPr lang="en-US" sz="1700" dirty="0"/>
          </a:p>
        </p:txBody>
      </p:sp>
      <p:pic>
        <p:nvPicPr>
          <p:cNvPr id="2052" name="Picture 4" descr="Imparare con la Storia: 26 Chiesa e Impero">
            <a:extLst>
              <a:ext uri="{FF2B5EF4-FFF2-40B4-BE49-F238E27FC236}">
                <a16:creationId xmlns:a16="http://schemas.microsoft.com/office/drawing/2014/main" id="{BC31B3DA-A2DB-6B3C-D240-41D9F12D24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957"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0"/>
        <p:cNvGrpSpPr/>
        <p:nvPr/>
      </p:nvGrpSpPr>
      <p:grpSpPr>
        <a:xfrm>
          <a:off x="0" y="0"/>
          <a:ext cx="0" cy="0"/>
          <a:chOff x="0" y="0"/>
          <a:chExt cx="0" cy="0"/>
        </a:xfrm>
      </p:grpSpPr>
      <p:sp useBgFill="1">
        <p:nvSpPr>
          <p:cNvPr id="3095" name="Rectangle 309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Google Shape;81;p17"/>
          <p:cNvSpPr txBox="1">
            <a:spLocks noGrp="1"/>
          </p:cNvSpPr>
          <p:nvPr>
            <p:ph type="title"/>
          </p:nvPr>
        </p:nvSpPr>
        <p:spPr>
          <a:xfrm>
            <a:off x="640080" y="325369"/>
            <a:ext cx="4368602" cy="1956841"/>
          </a:xfrm>
          <a:prstGeom prst="rect">
            <a:avLst/>
          </a:prstGeom>
        </p:spPr>
        <p:txBody>
          <a:bodyPr spcFirstLastPara="1" vert="horz" lIns="91440" tIns="45720" rIns="91440" bIns="45720" rtlCol="0" anchor="b" anchorCtr="0">
            <a:normAutofit/>
          </a:bodyPr>
          <a:lstStyle/>
          <a:p>
            <a:pPr>
              <a:spcBef>
                <a:spcPct val="0"/>
              </a:spcBef>
            </a:pPr>
            <a:r>
              <a:rPr lang="en-US" sz="3600" b="1" dirty="0"/>
              <a:t>Enrico V </a:t>
            </a:r>
          </a:p>
        </p:txBody>
      </p:sp>
      <p:sp>
        <p:nvSpPr>
          <p:cNvPr id="309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Google Shape;82;p17"/>
          <p:cNvSpPr txBox="1">
            <a:spLocks noGrp="1"/>
          </p:cNvSpPr>
          <p:nvPr>
            <p:ph type="body" idx="1"/>
          </p:nvPr>
        </p:nvSpPr>
        <p:spPr>
          <a:xfrm>
            <a:off x="255645" y="2885765"/>
            <a:ext cx="4243589" cy="3320668"/>
          </a:xfrm>
          <a:prstGeom prst="rect">
            <a:avLst/>
          </a:prstGeom>
        </p:spPr>
        <p:txBody>
          <a:bodyPr spcFirstLastPara="1" vert="horz" lIns="91440" tIns="45720" rIns="91440" bIns="45720" rtlCol="0" anchorCtr="0">
            <a:normAutofit/>
          </a:bodyPr>
          <a:lstStyle/>
          <a:p>
            <a:pPr indent="-228600">
              <a:buClr>
                <a:schemeClr val="dk1"/>
              </a:buClr>
              <a:buFont typeface="Arial" panose="020B0604020202020204" pitchFamily="34" charset="0"/>
              <a:buChar char="•"/>
            </a:pPr>
            <a:r>
              <a:rPr lang="en-US" sz="2000" dirty="0"/>
              <a:t>Nel 1104 sale al </a:t>
            </a:r>
            <a:r>
              <a:rPr lang="en-US" sz="2000" dirty="0" err="1"/>
              <a:t>trono</a:t>
            </a:r>
            <a:r>
              <a:rPr lang="en-US" sz="2000" dirty="0"/>
              <a:t> Enrico V</a:t>
            </a:r>
          </a:p>
          <a:p>
            <a:pPr indent="-228600">
              <a:buClr>
                <a:schemeClr val="dk1"/>
              </a:buClr>
              <a:buFont typeface="Arial" panose="020B0604020202020204" pitchFamily="34" charset="0"/>
              <a:buChar char="•"/>
            </a:pPr>
            <a:endParaRPr lang="en-US" sz="2000" dirty="0"/>
          </a:p>
          <a:p>
            <a:pPr indent="-228600">
              <a:buClr>
                <a:schemeClr val="dk1"/>
              </a:buClr>
              <a:buFont typeface="Arial" panose="020B0604020202020204" pitchFamily="34" charset="0"/>
              <a:buChar char="•"/>
            </a:pPr>
            <a:r>
              <a:rPr lang="en-US" sz="2000" dirty="0" err="1"/>
              <a:t>si</a:t>
            </a:r>
            <a:r>
              <a:rPr lang="en-US" sz="2000" dirty="0"/>
              <a:t> oppose alle </a:t>
            </a:r>
            <a:r>
              <a:rPr lang="en-US" sz="2000" dirty="0" err="1"/>
              <a:t>scelte</a:t>
            </a:r>
            <a:r>
              <a:rPr lang="en-US" sz="2000" dirty="0"/>
              <a:t> di papa </a:t>
            </a:r>
            <a:r>
              <a:rPr lang="en-US" sz="2000" dirty="0" err="1"/>
              <a:t>Urbano</a:t>
            </a:r>
            <a:r>
              <a:rPr lang="en-US" sz="2000" dirty="0"/>
              <a:t> II e </a:t>
            </a:r>
            <a:r>
              <a:rPr lang="en-US" sz="2000" dirty="0" err="1"/>
              <a:t>riaprì</a:t>
            </a:r>
            <a:r>
              <a:rPr lang="en-US" sz="2000" dirty="0"/>
              <a:t> la lotta per le investiture con papa Pasquale II</a:t>
            </a:r>
          </a:p>
          <a:p>
            <a:pPr indent="-228600">
              <a:spcBef>
                <a:spcPts val="1600"/>
              </a:spcBef>
              <a:spcAft>
                <a:spcPts val="1600"/>
              </a:spcAft>
              <a:buFont typeface="Arial" panose="020B0604020202020204" pitchFamily="34" charset="0"/>
              <a:buChar char="•"/>
            </a:pPr>
            <a:endParaRPr lang="en-US" sz="2200" dirty="0"/>
          </a:p>
        </p:txBody>
      </p:sp>
      <p:pic>
        <p:nvPicPr>
          <p:cNvPr id="3074" name="Picture 2" descr="Enrico V di Franconia, Imperatore del Sacro Romano Impero (1106-1125) | La  Venaria Reale">
            <a:extLst>
              <a:ext uri="{FF2B5EF4-FFF2-40B4-BE49-F238E27FC236}">
                <a16:creationId xmlns:a16="http://schemas.microsoft.com/office/drawing/2014/main" id="{79718562-C754-84A8-C7B5-D998608A4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512" r="2"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073586-ED36-4F41-3F26-B03C0AB0B68C}"/>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descr="Immagine che contiene nuvola, castello, edificio, aria aperta&#10;&#10;Descrizione generata automaticamente">
            <a:extLst>
              <a:ext uri="{FF2B5EF4-FFF2-40B4-BE49-F238E27FC236}">
                <a16:creationId xmlns:a16="http://schemas.microsoft.com/office/drawing/2014/main" id="{22492011-71AF-C629-6DC9-91D39CDFC76C}"/>
              </a:ext>
            </a:extLst>
          </p:cNvPr>
          <p:cNvPicPr>
            <a:picLocks noChangeAspect="1"/>
          </p:cNvPicPr>
          <p:nvPr/>
        </p:nvPicPr>
        <p:blipFill>
          <a:blip r:embed="rId2"/>
          <a:srcRect l="3848" t="6484" r="29958" b="1"/>
          <a:stretch/>
        </p:blipFill>
        <p:spPr>
          <a:xfrm>
            <a:off x="3523488" y="10"/>
            <a:ext cx="8668512" cy="6857990"/>
          </a:xfrm>
          <a:prstGeom prst="rect">
            <a:avLst/>
          </a:prstGeom>
        </p:spPr>
      </p:pic>
      <p:sp>
        <p:nvSpPr>
          <p:cNvPr id="30" name="Rectangle 2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8E26AED4-19CE-0D0D-35AD-CA1DBEDDBFB5}"/>
              </a:ext>
            </a:extLst>
          </p:cNvPr>
          <p:cNvSpPr>
            <a:spLocks noGrp="1"/>
          </p:cNvSpPr>
          <p:nvPr>
            <p:ph type="ctrTitle"/>
          </p:nvPr>
        </p:nvSpPr>
        <p:spPr>
          <a:xfrm>
            <a:off x="477981" y="1122363"/>
            <a:ext cx="4023360" cy="3204134"/>
          </a:xfrm>
        </p:spPr>
        <p:txBody>
          <a:bodyPr anchor="b">
            <a:normAutofit/>
          </a:bodyPr>
          <a:lstStyle/>
          <a:p>
            <a:pPr algn="l"/>
            <a:r>
              <a:rPr lang="it-IT" sz="3600" b="1" dirty="0"/>
              <a:t>L’incastellamento</a:t>
            </a:r>
          </a:p>
        </p:txBody>
      </p:sp>
      <p:sp>
        <p:nvSpPr>
          <p:cNvPr id="3" name="Sottotitolo 2">
            <a:extLst>
              <a:ext uri="{FF2B5EF4-FFF2-40B4-BE49-F238E27FC236}">
                <a16:creationId xmlns:a16="http://schemas.microsoft.com/office/drawing/2014/main" id="{0433F2D9-723C-4293-24EA-1A3D46E56FB1}"/>
              </a:ext>
            </a:extLst>
          </p:cNvPr>
          <p:cNvSpPr>
            <a:spLocks noGrp="1"/>
          </p:cNvSpPr>
          <p:nvPr>
            <p:ph type="subTitle" idx="1"/>
          </p:nvPr>
        </p:nvSpPr>
        <p:spPr>
          <a:xfrm>
            <a:off x="477980" y="4872922"/>
            <a:ext cx="7342045" cy="1208141"/>
          </a:xfrm>
        </p:spPr>
        <p:txBody>
          <a:bodyPr>
            <a:noAutofit/>
          </a:bodyPr>
          <a:lstStyle/>
          <a:p>
            <a:pPr marL="457200" indent="-457200" algn="l">
              <a:buFontTx/>
              <a:buChar char="-"/>
            </a:pPr>
            <a:r>
              <a:rPr lang="it-IT" sz="2000" dirty="0"/>
              <a:t>IX-X secolo: fenomeno di costruzione di castelli e fortificazioni</a:t>
            </a:r>
          </a:p>
          <a:p>
            <a:pPr marL="457200" indent="-457200" algn="l">
              <a:buFontTx/>
              <a:buChar char="-"/>
            </a:pPr>
            <a:r>
              <a:rPr lang="it-IT" sz="2000" dirty="0"/>
              <a:t>Causa: Invasioni da parte di Ungari, Normanni, Saraceni</a:t>
            </a:r>
          </a:p>
          <a:p>
            <a:pPr marL="457200" indent="-457200" algn="l">
              <a:buFontTx/>
              <a:buChar char="-"/>
            </a:pPr>
            <a:r>
              <a:rPr lang="it-IT" sz="2000" dirty="0"/>
              <a:t>Debolezza del potere imperiale-&gt;autonomia dei feudatari</a:t>
            </a:r>
          </a:p>
        </p:txBody>
      </p:sp>
      <p:sp>
        <p:nvSpPr>
          <p:cNvPr id="35"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646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6"/>
        <p:cNvGrpSpPr/>
        <p:nvPr/>
      </p:nvGrpSpPr>
      <p:grpSpPr>
        <a:xfrm>
          <a:off x="0" y="0"/>
          <a:ext cx="0" cy="0"/>
          <a:chOff x="0" y="0"/>
          <a:chExt cx="0" cy="0"/>
        </a:xfrm>
      </p:grpSpPr>
      <p:sp useBgFill="1">
        <p:nvSpPr>
          <p:cNvPr id="1035"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Google Shape;87;p18"/>
          <p:cNvSpPr txBox="1">
            <a:spLocks noGrp="1"/>
          </p:cNvSpPr>
          <p:nvPr>
            <p:ph type="title"/>
          </p:nvPr>
        </p:nvSpPr>
        <p:spPr>
          <a:xfrm>
            <a:off x="640079" y="325369"/>
            <a:ext cx="5084445" cy="1956841"/>
          </a:xfrm>
          <a:prstGeom prst="rect">
            <a:avLst/>
          </a:prstGeom>
        </p:spPr>
        <p:txBody>
          <a:bodyPr spcFirstLastPara="1" vert="horz" lIns="91440" tIns="45720" rIns="91440" bIns="45720" rtlCol="0" anchor="b" anchorCtr="0">
            <a:normAutofit/>
          </a:bodyPr>
          <a:lstStyle/>
          <a:p>
            <a:pPr>
              <a:spcBef>
                <a:spcPct val="0"/>
              </a:spcBef>
            </a:pPr>
            <a:r>
              <a:rPr lang="en-US" sz="3600" b="1" dirty="0" err="1"/>
              <a:t>Concordato</a:t>
            </a:r>
            <a:r>
              <a:rPr lang="en-US" sz="3600" b="1" dirty="0"/>
              <a:t> di Worms</a:t>
            </a:r>
          </a:p>
        </p:txBody>
      </p:sp>
      <p:sp>
        <p:nvSpPr>
          <p:cNvPr id="103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Google Shape;88;p18"/>
          <p:cNvSpPr txBox="1">
            <a:spLocks noGrp="1"/>
          </p:cNvSpPr>
          <p:nvPr>
            <p:ph type="body" idx="1"/>
          </p:nvPr>
        </p:nvSpPr>
        <p:spPr>
          <a:xfrm>
            <a:off x="255645" y="2834799"/>
            <a:ext cx="4243589" cy="4004912"/>
          </a:xfrm>
          <a:prstGeom prst="rect">
            <a:avLst/>
          </a:prstGeom>
        </p:spPr>
        <p:txBody>
          <a:bodyPr spcFirstLastPara="1" vert="horz" lIns="91440" tIns="45720" rIns="91440" bIns="45720" rtlCol="0" anchorCtr="0">
            <a:normAutofit/>
          </a:bodyPr>
          <a:lstStyle/>
          <a:p>
            <a:pPr indent="-228600">
              <a:buClr>
                <a:schemeClr val="dk1"/>
              </a:buClr>
              <a:buFont typeface="Arial" panose="020B0604020202020204" pitchFamily="34" charset="0"/>
              <a:buChar char="•"/>
            </a:pPr>
            <a:r>
              <a:rPr lang="en-US" sz="2000" dirty="0"/>
              <a:t>1111 </a:t>
            </a:r>
            <a:r>
              <a:rPr lang="en-US" sz="2000" dirty="0" err="1"/>
              <a:t>si</a:t>
            </a:r>
            <a:r>
              <a:rPr lang="en-US" sz="2000" dirty="0"/>
              <a:t> </a:t>
            </a:r>
            <a:r>
              <a:rPr lang="en-US" sz="2000" dirty="0" err="1"/>
              <a:t>giunse</a:t>
            </a:r>
            <a:r>
              <a:rPr lang="en-US" sz="2000" dirty="0"/>
              <a:t> a un </a:t>
            </a:r>
            <a:r>
              <a:rPr lang="en-US" sz="2000" dirty="0" err="1"/>
              <a:t>compromesso</a:t>
            </a:r>
            <a:r>
              <a:rPr lang="en-US" sz="2000" dirty="0"/>
              <a:t> a </a:t>
            </a:r>
            <a:r>
              <a:rPr lang="en-US" sz="2000" dirty="0" err="1"/>
              <a:t>Sutri</a:t>
            </a:r>
            <a:r>
              <a:rPr lang="en-US" sz="2000" dirty="0"/>
              <a:t> </a:t>
            </a:r>
            <a:r>
              <a:rPr lang="en-US" sz="2000" dirty="0" err="1"/>
              <a:t>tra</a:t>
            </a:r>
            <a:r>
              <a:rPr lang="en-US" sz="2000" dirty="0"/>
              <a:t> papa e </a:t>
            </a:r>
            <a:r>
              <a:rPr lang="en-US" sz="2000" dirty="0" err="1"/>
              <a:t>imperatore</a:t>
            </a:r>
            <a:r>
              <a:rPr lang="en-US" sz="2000" dirty="0"/>
              <a:t> </a:t>
            </a:r>
          </a:p>
          <a:p>
            <a:pPr indent="-228600">
              <a:buClr>
                <a:schemeClr val="dk1"/>
              </a:buClr>
              <a:buFont typeface="Arial" panose="020B0604020202020204" pitchFamily="34" charset="0"/>
              <a:buChar char="•"/>
            </a:pPr>
            <a:endParaRPr lang="en-US" sz="2000" dirty="0"/>
          </a:p>
          <a:p>
            <a:pPr indent="-228600">
              <a:buClr>
                <a:schemeClr val="dk1"/>
              </a:buClr>
              <a:buFont typeface="Arial" panose="020B0604020202020204" pitchFamily="34" charset="0"/>
              <a:buChar char="•"/>
            </a:pPr>
            <a:r>
              <a:rPr lang="en-US" sz="2000" dirty="0"/>
              <a:t>1112 </a:t>
            </a:r>
            <a:r>
              <a:rPr lang="en-US" sz="2000" dirty="0" err="1"/>
              <a:t>Firma</a:t>
            </a:r>
            <a:r>
              <a:rPr lang="en-US" sz="2000" dirty="0"/>
              <a:t> del </a:t>
            </a:r>
            <a:r>
              <a:rPr lang="en-US" sz="2000" dirty="0" err="1"/>
              <a:t>concordato</a:t>
            </a:r>
            <a:r>
              <a:rPr lang="en-US" sz="2000" dirty="0"/>
              <a:t> di Worms </a:t>
            </a:r>
            <a:r>
              <a:rPr lang="en-US" sz="2000" dirty="0" err="1"/>
              <a:t>tra</a:t>
            </a:r>
            <a:r>
              <a:rPr lang="en-US" sz="2000" dirty="0"/>
              <a:t> Callisto II e Enrico V </a:t>
            </a:r>
          </a:p>
          <a:p>
            <a:pPr indent="-228600">
              <a:buClr>
                <a:schemeClr val="dk1"/>
              </a:buClr>
              <a:buFont typeface="Arial" panose="020B0604020202020204" pitchFamily="34" charset="0"/>
              <a:buChar char="•"/>
            </a:pPr>
            <a:endParaRPr lang="en-US" sz="2000" dirty="0"/>
          </a:p>
          <a:p>
            <a:pPr indent="-228600">
              <a:buClr>
                <a:schemeClr val="dk1"/>
              </a:buClr>
              <a:buFont typeface="Arial" panose="020B0604020202020204" pitchFamily="34" charset="0"/>
              <a:buChar char="•"/>
            </a:pPr>
            <a:r>
              <a:rPr lang="en-US" sz="2000" dirty="0"/>
              <a:t>1139 secondo </a:t>
            </a:r>
            <a:r>
              <a:rPr lang="en-US" sz="2000" dirty="0" err="1"/>
              <a:t>Concilio</a:t>
            </a:r>
            <a:r>
              <a:rPr lang="en-US" sz="2000" dirty="0"/>
              <a:t> </a:t>
            </a:r>
            <a:r>
              <a:rPr lang="en-US" sz="2000" dirty="0" err="1"/>
              <a:t>lateranense</a:t>
            </a:r>
            <a:r>
              <a:rPr lang="en-US" sz="2000" dirty="0"/>
              <a:t> in cui </a:t>
            </a:r>
            <a:r>
              <a:rPr lang="en-US" sz="2000" dirty="0" err="1"/>
              <a:t>si</a:t>
            </a:r>
            <a:r>
              <a:rPr lang="en-US" sz="2000" dirty="0"/>
              <a:t> </a:t>
            </a:r>
            <a:r>
              <a:rPr lang="en-US" sz="2000" dirty="0" err="1"/>
              <a:t>stabilì</a:t>
            </a:r>
            <a:r>
              <a:rPr lang="en-US" sz="2000" dirty="0"/>
              <a:t> a chi </a:t>
            </a:r>
            <a:r>
              <a:rPr lang="en-US" sz="2000" dirty="0" err="1"/>
              <a:t>spettava</a:t>
            </a:r>
            <a:r>
              <a:rPr lang="en-US" sz="2000" dirty="0"/>
              <a:t> </a:t>
            </a:r>
            <a:r>
              <a:rPr lang="en-US" sz="2000" dirty="0" err="1"/>
              <a:t>l’elezione</a:t>
            </a:r>
            <a:r>
              <a:rPr lang="en-US" sz="2000" dirty="0"/>
              <a:t> </a:t>
            </a:r>
            <a:r>
              <a:rPr lang="en-US" sz="2000" dirty="0" err="1"/>
              <a:t>dei</a:t>
            </a:r>
            <a:r>
              <a:rPr lang="en-US" sz="2000" dirty="0"/>
              <a:t> </a:t>
            </a:r>
            <a:r>
              <a:rPr lang="en-US" sz="2000" dirty="0" err="1"/>
              <a:t>vescovi</a:t>
            </a:r>
            <a:r>
              <a:rPr lang="en-US" sz="2000" dirty="0"/>
              <a:t> </a:t>
            </a:r>
          </a:p>
          <a:p>
            <a:pPr indent="-228600">
              <a:spcBef>
                <a:spcPts val="1600"/>
              </a:spcBef>
              <a:spcAft>
                <a:spcPts val="1600"/>
              </a:spcAft>
              <a:buFont typeface="Arial" panose="020B0604020202020204" pitchFamily="34" charset="0"/>
              <a:buChar char="•"/>
            </a:pPr>
            <a:endParaRPr lang="en-US" sz="2200" dirty="0"/>
          </a:p>
        </p:txBody>
      </p:sp>
      <p:pic>
        <p:nvPicPr>
          <p:cNvPr id="1026" name="Picture 2" descr="Accadde oggi: nel 1122 viene sottoscritto il Concordato di Worms, termina  la &quot;lotta per le investiture&quot;">
            <a:extLst>
              <a:ext uri="{FF2B5EF4-FFF2-40B4-BE49-F238E27FC236}">
                <a16:creationId xmlns:a16="http://schemas.microsoft.com/office/drawing/2014/main" id="{08B6B13D-9933-A3E4-DBD9-2216868D4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589" r="18458"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5317A4-4DE1-5739-DCBD-EDCB5F8DA465}"/>
              </a:ext>
            </a:extLst>
          </p:cNvPr>
          <p:cNvSpPr>
            <a:spLocks noGrp="1"/>
          </p:cNvSpPr>
          <p:nvPr>
            <p:ph type="title"/>
          </p:nvPr>
        </p:nvSpPr>
        <p:spPr/>
        <p:txBody>
          <a:bodyPr>
            <a:normAutofit fontScale="90000"/>
          </a:bodyPr>
          <a:lstStyle/>
          <a:p>
            <a:endParaRPr lang="it-IT"/>
          </a:p>
        </p:txBody>
      </p:sp>
      <p:sp>
        <p:nvSpPr>
          <p:cNvPr id="3" name="Segnaposto testo 2">
            <a:extLst>
              <a:ext uri="{FF2B5EF4-FFF2-40B4-BE49-F238E27FC236}">
                <a16:creationId xmlns:a16="http://schemas.microsoft.com/office/drawing/2014/main" id="{8C9A2D94-60B6-A79F-2E01-21E13465EC63}"/>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18022458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1"/>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Nascita dei comuni: riassunto | Studenti.it">
            <a:extLst>
              <a:ext uri="{FF2B5EF4-FFF2-40B4-BE49-F238E27FC236}">
                <a16:creationId xmlns:a16="http://schemas.microsoft.com/office/drawing/2014/main" id="{5AFE752B-FA5B-37F6-8CDD-1019A0D54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112" b="5112"/>
          <a:stretch/>
        </p:blipFill>
        <p:spPr bwMode="auto">
          <a:xfrm>
            <a:off x="2522355" y="10"/>
            <a:ext cx="12000313" cy="685799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Google Shape;62;p13"/>
          <p:cNvSpPr txBox="1">
            <a:spLocks noGrp="1"/>
          </p:cNvSpPr>
          <p:nvPr>
            <p:ph type="title"/>
          </p:nvPr>
        </p:nvSpPr>
        <p:spPr>
          <a:xfrm>
            <a:off x="838200" y="365125"/>
            <a:ext cx="4743450" cy="1899912"/>
          </a:xfrm>
        </p:spPr>
        <p:txBody>
          <a:bodyPr spcFirstLastPara="1" vert="horz" lIns="91440" tIns="45720" rIns="91440" bIns="45720" rtlCol="0" anchor="ctr" anchorCtr="0">
            <a:normAutofit/>
          </a:bodyPr>
          <a:lstStyle/>
          <a:p>
            <a:pPr>
              <a:buClr>
                <a:schemeClr val="dk1"/>
              </a:buClr>
              <a:buSzPts val="2800"/>
            </a:pPr>
            <a:r>
              <a:rPr lang="en-US" sz="3600" b="1" dirty="0" err="1"/>
              <a:t>L’origine</a:t>
            </a:r>
            <a:r>
              <a:rPr lang="en-US" sz="3600" b="1" dirty="0"/>
              <a:t> </a:t>
            </a:r>
            <a:r>
              <a:rPr lang="en-US" sz="3600" b="1" dirty="0" err="1"/>
              <a:t>dei</a:t>
            </a:r>
            <a:r>
              <a:rPr lang="en-US" sz="3600" b="1" dirty="0"/>
              <a:t> </a:t>
            </a:r>
            <a:r>
              <a:rPr lang="en-US" sz="3600" b="1" dirty="0" err="1"/>
              <a:t>comuni</a:t>
            </a:r>
            <a:r>
              <a:rPr lang="en-US" sz="3600" b="1" dirty="0"/>
              <a:t> </a:t>
            </a:r>
          </a:p>
          <a:p>
            <a:pPr>
              <a:buSzPts val="990"/>
            </a:pPr>
            <a:endParaRPr lang="en-US" sz="3600" dirty="0"/>
          </a:p>
        </p:txBody>
      </p:sp>
      <p:sp>
        <p:nvSpPr>
          <p:cNvPr id="63" name="Google Shape;63;p13"/>
          <p:cNvSpPr txBox="1">
            <a:spLocks noGrp="1"/>
          </p:cNvSpPr>
          <p:nvPr>
            <p:ph sz="half" idx="1"/>
          </p:nvPr>
        </p:nvSpPr>
        <p:spPr>
          <a:xfrm>
            <a:off x="838200" y="1674796"/>
            <a:ext cx="4869581" cy="4502167"/>
          </a:xfrm>
        </p:spPr>
        <p:txBody>
          <a:bodyPr spcFirstLastPara="1" vert="horz" lIns="91440" tIns="45720" rIns="91440" bIns="45720" rtlCol="0" anchorCtr="0">
            <a:noAutofit/>
          </a:bodyPr>
          <a:lstStyle/>
          <a:p>
            <a:pPr marL="0" indent="0">
              <a:buNone/>
            </a:pPr>
            <a:endParaRPr lang="en-US" sz="2000" dirty="0"/>
          </a:p>
          <a:p>
            <a:pPr marL="0"/>
            <a:endParaRPr lang="en-US" sz="2000" dirty="0"/>
          </a:p>
          <a:p>
            <a:pPr marL="0"/>
            <a:r>
              <a:rPr lang="en-US" sz="2000" dirty="0"/>
              <a:t>-</a:t>
            </a:r>
            <a:r>
              <a:rPr lang="en-US" sz="2000" dirty="0" err="1"/>
              <a:t>alla</a:t>
            </a:r>
            <a:r>
              <a:rPr lang="en-US" sz="2000" dirty="0"/>
              <a:t> fine del XI </a:t>
            </a:r>
            <a:r>
              <a:rPr lang="en-US" sz="2000" dirty="0" err="1"/>
              <a:t>secolo</a:t>
            </a:r>
            <a:r>
              <a:rPr lang="en-US" sz="2000" dirty="0"/>
              <a:t> </a:t>
            </a:r>
            <a:r>
              <a:rPr lang="en-US" sz="2000" dirty="0" err="1"/>
              <a:t>nasce</a:t>
            </a:r>
            <a:r>
              <a:rPr lang="en-US" sz="2000" dirty="0"/>
              <a:t> il </a:t>
            </a:r>
            <a:r>
              <a:rPr lang="en-US" sz="2000" dirty="0" err="1"/>
              <a:t>comune</a:t>
            </a:r>
            <a:endParaRPr lang="en-US" sz="2000" dirty="0"/>
          </a:p>
          <a:p>
            <a:pPr marL="0"/>
            <a:endParaRPr lang="en-US" sz="2000" dirty="0"/>
          </a:p>
          <a:p>
            <a:pPr marL="0"/>
            <a:r>
              <a:rPr lang="en-US" sz="2000" dirty="0"/>
              <a:t>- </a:t>
            </a:r>
            <a:r>
              <a:rPr lang="en-US" sz="2000" dirty="0" err="1"/>
              <a:t>associazione</a:t>
            </a:r>
            <a:r>
              <a:rPr lang="en-US" sz="2000" dirty="0"/>
              <a:t> </a:t>
            </a:r>
            <a:r>
              <a:rPr lang="en-US" sz="2000" dirty="0" err="1"/>
              <a:t>tra</a:t>
            </a:r>
            <a:r>
              <a:rPr lang="en-US" sz="2000" dirty="0"/>
              <a:t> </a:t>
            </a:r>
            <a:r>
              <a:rPr lang="en-US" sz="2000" dirty="0" err="1"/>
              <a:t>capifamiglia</a:t>
            </a:r>
            <a:r>
              <a:rPr lang="en-US" sz="2000" dirty="0"/>
              <a:t>  </a:t>
            </a:r>
          </a:p>
          <a:p>
            <a:pPr marL="0"/>
            <a:endParaRPr lang="en-US" sz="2000" dirty="0"/>
          </a:p>
          <a:p>
            <a:pPr marL="0"/>
            <a:r>
              <a:rPr lang="en-US" sz="2000" b="1" dirty="0" err="1"/>
              <a:t>differenza</a:t>
            </a:r>
            <a:r>
              <a:rPr lang="en-US" sz="2000" b="1" dirty="0"/>
              <a:t> rispetto alle </a:t>
            </a:r>
            <a:r>
              <a:rPr lang="en-US" sz="2000" b="1" dirty="0" err="1"/>
              <a:t>città</a:t>
            </a:r>
            <a:endParaRPr lang="en-US" sz="2000" dirty="0"/>
          </a:p>
          <a:p>
            <a:pPr marL="457200" lvl="1"/>
            <a:r>
              <a:rPr lang="en-US" sz="2000" dirty="0" err="1"/>
              <a:t>indicava</a:t>
            </a:r>
            <a:r>
              <a:rPr lang="en-US" sz="2000" dirty="0"/>
              <a:t> </a:t>
            </a:r>
            <a:r>
              <a:rPr lang="en-US" sz="2000" dirty="0" err="1"/>
              <a:t>un'istituzione</a:t>
            </a:r>
            <a:r>
              <a:rPr lang="en-US" sz="2000" dirty="0"/>
              <a:t> ben </a:t>
            </a:r>
            <a:r>
              <a:rPr lang="en-US" sz="2000" dirty="0" err="1"/>
              <a:t>precisa</a:t>
            </a:r>
            <a:r>
              <a:rPr lang="en-US" sz="2000" dirty="0"/>
              <a:t>  </a:t>
            </a:r>
          </a:p>
          <a:p>
            <a:pPr marL="0"/>
            <a:endParaRPr lang="en-US" sz="20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5" name="Rectangle 308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0" name="Picture 8" descr="Il Medioevo e il fenomeno della rinascita comunale: eventi">
            <a:extLst>
              <a:ext uri="{FF2B5EF4-FFF2-40B4-BE49-F238E27FC236}">
                <a16:creationId xmlns:a16="http://schemas.microsoft.com/office/drawing/2014/main" id="{DFD4E01D-A1C5-C5C0-345E-8F5914B8B8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639" r="9641"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7" name="Rectangle 308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3267D650-BABB-34BE-48C4-6F252C103459}"/>
              </a:ext>
            </a:extLst>
          </p:cNvPr>
          <p:cNvSpPr>
            <a:spLocks noGrp="1"/>
          </p:cNvSpPr>
          <p:nvPr>
            <p:ph type="title"/>
          </p:nvPr>
        </p:nvSpPr>
        <p:spPr>
          <a:xfrm>
            <a:off x="178522" y="183519"/>
            <a:ext cx="6431827" cy="1899912"/>
          </a:xfrm>
        </p:spPr>
        <p:txBody>
          <a:bodyPr vert="horz" lIns="91440" tIns="45720" rIns="91440" bIns="45720" rtlCol="0" anchor="ctr">
            <a:normAutofit/>
          </a:bodyPr>
          <a:lstStyle/>
          <a:p>
            <a:r>
              <a:rPr lang="en-US" sz="3600" b="1" dirty="0"/>
              <a:t>la </a:t>
            </a:r>
            <a:r>
              <a:rPr lang="en-US" sz="3600" b="1" dirty="0" err="1"/>
              <a:t>formazione</a:t>
            </a:r>
            <a:r>
              <a:rPr lang="en-US" sz="3600" b="1" dirty="0"/>
              <a:t> </a:t>
            </a:r>
            <a:r>
              <a:rPr lang="en-US" sz="3600" b="1" dirty="0" err="1"/>
              <a:t>dei</a:t>
            </a:r>
            <a:r>
              <a:rPr lang="en-US" sz="3600" b="1" dirty="0"/>
              <a:t> </a:t>
            </a:r>
            <a:r>
              <a:rPr lang="en-US" sz="3600" b="1" dirty="0" err="1"/>
              <a:t>comuni</a:t>
            </a:r>
            <a:br>
              <a:rPr lang="en-US" sz="4000" dirty="0"/>
            </a:br>
            <a:endParaRPr lang="en-US" sz="4000" dirty="0"/>
          </a:p>
        </p:txBody>
      </p:sp>
      <p:sp>
        <p:nvSpPr>
          <p:cNvPr id="3" name="Segnaposto contenuto 2">
            <a:extLst>
              <a:ext uri="{FF2B5EF4-FFF2-40B4-BE49-F238E27FC236}">
                <a16:creationId xmlns:a16="http://schemas.microsoft.com/office/drawing/2014/main" id="{8289554D-69BD-D47C-A7F2-12DB69DC0E23}"/>
              </a:ext>
            </a:extLst>
          </p:cNvPr>
          <p:cNvSpPr>
            <a:spLocks noGrp="1"/>
          </p:cNvSpPr>
          <p:nvPr>
            <p:ph sz="half" idx="1"/>
          </p:nvPr>
        </p:nvSpPr>
        <p:spPr>
          <a:xfrm>
            <a:off x="178522" y="952490"/>
            <a:ext cx="5744555" cy="5905500"/>
          </a:xfrm>
        </p:spPr>
        <p:txBody>
          <a:bodyPr vert="horz" lIns="91440" tIns="45720" rIns="91440" bIns="45720" rtlCol="0">
            <a:normAutofit fontScale="62500" lnSpcReduction="20000"/>
          </a:bodyPr>
          <a:lstStyle/>
          <a:p>
            <a:pPr marL="0"/>
            <a:endParaRPr lang="en-US" sz="2000" dirty="0"/>
          </a:p>
          <a:p>
            <a:pPr marL="0"/>
            <a:endParaRPr lang="en-US" sz="3200" dirty="0"/>
          </a:p>
          <a:p>
            <a:pPr marL="0"/>
            <a:r>
              <a:rPr lang="en-US" sz="3600" dirty="0"/>
              <a:t>il </a:t>
            </a:r>
            <a:r>
              <a:rPr lang="en-US" sz="3600" dirty="0" err="1"/>
              <a:t>comune</a:t>
            </a:r>
            <a:r>
              <a:rPr lang="en-US" sz="3600" dirty="0"/>
              <a:t> </a:t>
            </a:r>
            <a:r>
              <a:rPr lang="en-US" sz="3600" dirty="0" err="1"/>
              <a:t>italiano</a:t>
            </a:r>
            <a:r>
              <a:rPr lang="en-US" sz="3600" dirty="0"/>
              <a:t> </a:t>
            </a:r>
            <a:r>
              <a:rPr lang="en-US" sz="3600" dirty="0" err="1"/>
              <a:t>si</a:t>
            </a:r>
            <a:r>
              <a:rPr lang="en-US" sz="3600" dirty="0"/>
              <a:t> </a:t>
            </a:r>
            <a:r>
              <a:rPr lang="en-US" sz="3600" dirty="0" err="1"/>
              <a:t>differenzia</a:t>
            </a:r>
            <a:r>
              <a:rPr lang="en-US" sz="3600" dirty="0"/>
              <a:t> da </a:t>
            </a:r>
            <a:r>
              <a:rPr lang="en-US" sz="3600" dirty="0" err="1"/>
              <a:t>quello</a:t>
            </a:r>
            <a:r>
              <a:rPr lang="en-US" sz="3600" dirty="0"/>
              <a:t> </a:t>
            </a:r>
            <a:r>
              <a:rPr lang="en-US" sz="3600" dirty="0" err="1"/>
              <a:t>d'Oltralpe</a:t>
            </a:r>
            <a:r>
              <a:rPr lang="en-US" sz="3600" dirty="0"/>
              <a:t>;</a:t>
            </a:r>
          </a:p>
          <a:p>
            <a:pPr marL="0"/>
            <a:endParaRPr lang="en-US" sz="3600" dirty="0"/>
          </a:p>
          <a:p>
            <a:pPr marL="0"/>
            <a:r>
              <a:rPr lang="en-US" sz="3600" dirty="0"/>
              <a:t>il </a:t>
            </a:r>
            <a:r>
              <a:rPr lang="en-US" sz="3600" dirty="0" err="1"/>
              <a:t>fenomeno</a:t>
            </a:r>
            <a:r>
              <a:rPr lang="en-US" sz="3600" dirty="0"/>
              <a:t> </a:t>
            </a:r>
            <a:r>
              <a:rPr lang="en-US" sz="3600" dirty="0" err="1"/>
              <a:t>comunale</a:t>
            </a:r>
            <a:r>
              <a:rPr lang="en-US" sz="3600" dirty="0"/>
              <a:t> </a:t>
            </a:r>
            <a:r>
              <a:rPr lang="en-US" sz="3600" dirty="0" err="1"/>
              <a:t>occupa</a:t>
            </a:r>
            <a:r>
              <a:rPr lang="en-US" sz="3600" dirty="0"/>
              <a:t> solo </a:t>
            </a:r>
            <a:r>
              <a:rPr lang="en-US" sz="3600" dirty="0" err="1"/>
              <a:t>aree</a:t>
            </a:r>
            <a:r>
              <a:rPr lang="en-US" sz="3600" dirty="0"/>
              <a:t> </a:t>
            </a:r>
            <a:r>
              <a:rPr lang="en-US" sz="3600" dirty="0" err="1"/>
              <a:t>marittime</a:t>
            </a:r>
            <a:r>
              <a:rPr lang="en-US" sz="3600" dirty="0"/>
              <a:t> e </a:t>
            </a:r>
            <a:r>
              <a:rPr lang="en-US" sz="3600" dirty="0" err="1"/>
              <a:t>continentali</a:t>
            </a:r>
            <a:endParaRPr lang="en-US" sz="3600" dirty="0"/>
          </a:p>
          <a:p>
            <a:pPr marL="0"/>
            <a:endParaRPr lang="en-US" sz="3600" dirty="0"/>
          </a:p>
          <a:p>
            <a:pPr marL="0"/>
            <a:r>
              <a:rPr lang="en-US" sz="3600" dirty="0"/>
              <a:t>il </a:t>
            </a:r>
            <a:r>
              <a:rPr lang="en-US" sz="3600" dirty="0" err="1"/>
              <a:t>comune</a:t>
            </a:r>
            <a:r>
              <a:rPr lang="en-US" sz="3600" dirty="0"/>
              <a:t> </a:t>
            </a:r>
            <a:r>
              <a:rPr lang="en-US" sz="3600" dirty="0" err="1"/>
              <a:t>d’Oltralpe</a:t>
            </a:r>
            <a:r>
              <a:rPr lang="en-US" sz="3600" dirty="0"/>
              <a:t> </a:t>
            </a:r>
            <a:r>
              <a:rPr lang="en-US" sz="3600" dirty="0" err="1"/>
              <a:t>nacque</a:t>
            </a:r>
            <a:r>
              <a:rPr lang="en-US" sz="3600" dirty="0"/>
              <a:t> in </a:t>
            </a:r>
            <a:r>
              <a:rPr lang="en-US" sz="3600" dirty="0" err="1"/>
              <a:t>contrapposizione</a:t>
            </a:r>
            <a:r>
              <a:rPr lang="en-US" sz="3600" dirty="0"/>
              <a:t> col </a:t>
            </a:r>
            <a:r>
              <a:rPr lang="en-US" sz="3600" dirty="0" err="1"/>
              <a:t>feudatario</a:t>
            </a:r>
            <a:r>
              <a:rPr lang="en-US" sz="3600" dirty="0"/>
              <a:t> locale</a:t>
            </a:r>
          </a:p>
          <a:p>
            <a:pPr marL="0"/>
            <a:endParaRPr lang="en-US" sz="3600" dirty="0"/>
          </a:p>
          <a:p>
            <a:pPr marL="0"/>
            <a:r>
              <a:rPr lang="en-US" sz="3600" dirty="0"/>
              <a:t>il </a:t>
            </a:r>
            <a:r>
              <a:rPr lang="en-US" sz="3600" dirty="0" err="1"/>
              <a:t>comune</a:t>
            </a:r>
            <a:r>
              <a:rPr lang="en-US" sz="3600" dirty="0"/>
              <a:t> </a:t>
            </a:r>
            <a:r>
              <a:rPr lang="en-US" sz="3600" dirty="0" err="1"/>
              <a:t>italiano</a:t>
            </a:r>
            <a:r>
              <a:rPr lang="en-US" sz="3600" dirty="0"/>
              <a:t> </a:t>
            </a:r>
            <a:r>
              <a:rPr lang="en-US" sz="3600" dirty="0" err="1"/>
              <a:t>nacque</a:t>
            </a:r>
            <a:r>
              <a:rPr lang="en-US" sz="3600" dirty="0"/>
              <a:t> da </a:t>
            </a:r>
            <a:r>
              <a:rPr lang="en-US" sz="3600" dirty="0" err="1"/>
              <a:t>compromessi</a:t>
            </a:r>
            <a:r>
              <a:rPr lang="en-US" sz="3600" dirty="0"/>
              <a:t> </a:t>
            </a:r>
            <a:r>
              <a:rPr lang="en-US" sz="3600" dirty="0" err="1"/>
              <a:t>tra</a:t>
            </a:r>
            <a:r>
              <a:rPr lang="en-US" sz="3600" dirty="0"/>
              <a:t> signori </a:t>
            </a:r>
            <a:r>
              <a:rPr lang="en-US" sz="3600" dirty="0" err="1"/>
              <a:t>locali</a:t>
            </a:r>
            <a:r>
              <a:rPr lang="en-US" sz="3600" dirty="0"/>
              <a:t> e la </a:t>
            </a:r>
            <a:r>
              <a:rPr lang="en-US" sz="3600" dirty="0" err="1"/>
              <a:t>realtà</a:t>
            </a:r>
            <a:r>
              <a:rPr lang="en-US" sz="3600" dirty="0"/>
              <a:t> </a:t>
            </a:r>
            <a:r>
              <a:rPr lang="en-US" sz="3600" dirty="0" err="1"/>
              <a:t>urbana</a:t>
            </a:r>
            <a:r>
              <a:rPr lang="en-US" sz="3600" dirty="0"/>
              <a:t> di </a:t>
            </a:r>
            <a:r>
              <a:rPr lang="en-US" sz="3600" dirty="0" err="1"/>
              <a:t>riferimento</a:t>
            </a:r>
            <a:endParaRPr lang="en-US" sz="3600" dirty="0"/>
          </a:p>
          <a:p>
            <a:pPr marL="0"/>
            <a:endParaRPr lang="en-US" sz="3600" dirty="0"/>
          </a:p>
          <a:p>
            <a:r>
              <a:rPr lang="en-US" sz="3600" b="1" dirty="0"/>
              <a:t>il </a:t>
            </a:r>
            <a:r>
              <a:rPr lang="en-US" sz="3600" b="1" dirty="0" err="1"/>
              <a:t>rapporto</a:t>
            </a:r>
            <a:r>
              <a:rPr lang="en-US" sz="3600" b="1" dirty="0"/>
              <a:t> </a:t>
            </a:r>
            <a:r>
              <a:rPr lang="en-US" sz="3600" b="1" dirty="0" err="1"/>
              <a:t>fra</a:t>
            </a:r>
            <a:r>
              <a:rPr lang="en-US" sz="3600" b="1" dirty="0"/>
              <a:t> </a:t>
            </a:r>
            <a:r>
              <a:rPr lang="en-US" sz="3600" b="1" dirty="0" err="1"/>
              <a:t>comune</a:t>
            </a:r>
            <a:r>
              <a:rPr lang="en-US" sz="3600" b="1" dirty="0"/>
              <a:t> e mondo </a:t>
            </a:r>
            <a:r>
              <a:rPr lang="en-US" sz="3600" b="1" dirty="0" err="1"/>
              <a:t>feudale</a:t>
            </a:r>
            <a:endParaRPr lang="en-US" sz="3600" b="1" dirty="0"/>
          </a:p>
          <a:p>
            <a:pPr lvl="1"/>
            <a:r>
              <a:rPr lang="en-US" sz="3200" dirty="0"/>
              <a:t>il </a:t>
            </a:r>
            <a:r>
              <a:rPr lang="en-US" sz="3200" dirty="0" err="1"/>
              <a:t>sistema</a:t>
            </a:r>
            <a:r>
              <a:rPr lang="en-US" sz="3200" dirty="0"/>
              <a:t> </a:t>
            </a:r>
            <a:r>
              <a:rPr lang="en-US" sz="3200" dirty="0" err="1"/>
              <a:t>feudale</a:t>
            </a:r>
            <a:r>
              <a:rPr lang="en-US" sz="3200" dirty="0"/>
              <a:t> non </a:t>
            </a:r>
            <a:r>
              <a:rPr lang="en-US" sz="3200" dirty="0" err="1"/>
              <a:t>subì</a:t>
            </a:r>
            <a:r>
              <a:rPr lang="en-US" sz="3200" dirty="0"/>
              <a:t> </a:t>
            </a:r>
            <a:r>
              <a:rPr lang="en-US" sz="3200" dirty="0" err="1"/>
              <a:t>contrazioni</a:t>
            </a:r>
            <a:r>
              <a:rPr lang="en-US" sz="3200" dirty="0"/>
              <a:t> significative</a:t>
            </a:r>
          </a:p>
          <a:p>
            <a:endParaRPr lang="en-US" sz="800" dirty="0"/>
          </a:p>
        </p:txBody>
      </p:sp>
      <p:sp>
        <p:nvSpPr>
          <p:cNvPr id="5" name="Google Shape;70;p14">
            <a:extLst>
              <a:ext uri="{FF2B5EF4-FFF2-40B4-BE49-F238E27FC236}">
                <a16:creationId xmlns:a16="http://schemas.microsoft.com/office/drawing/2014/main" id="{49E3BD7A-E807-0FED-D624-7982E11E4E9C}"/>
              </a:ext>
            </a:extLst>
          </p:cNvPr>
          <p:cNvSpPr txBox="1">
            <a:spLocks/>
          </p:cNvSpPr>
          <p:nvPr/>
        </p:nvSpPr>
        <p:spPr>
          <a:xfrm>
            <a:off x="354000" y="408700"/>
            <a:ext cx="5393600" cy="1335600"/>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5000"/>
              </a:lnSpc>
              <a:spcAft>
                <a:spcPts val="600"/>
              </a:spcAft>
              <a:buSzPts val="990"/>
            </a:pPr>
            <a:endParaRPr lang="it-IT" sz="2733">
              <a:solidFill>
                <a:srgbClr val="0000FF"/>
              </a:solidFill>
            </a:endParaRPr>
          </a:p>
          <a:p>
            <a:pPr>
              <a:spcAft>
                <a:spcPts val="600"/>
              </a:spcAft>
              <a:buSzPts val="990"/>
            </a:pPr>
            <a:endParaRPr lang="it-IT" sz="1680"/>
          </a:p>
        </p:txBody>
      </p:sp>
    </p:spTree>
    <p:extLst>
      <p:ext uri="{BB962C8B-B14F-4D97-AF65-F5344CB8AC3E}">
        <p14:creationId xmlns:p14="http://schemas.microsoft.com/office/powerpoint/2010/main" val="1133111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665317A4-4DE1-5739-DCBD-EDCB5F8DA465}"/>
              </a:ext>
            </a:extLst>
          </p:cNvPr>
          <p:cNvSpPr>
            <a:spLocks noGrp="1"/>
          </p:cNvSpPr>
          <p:nvPr>
            <p:ph type="title"/>
          </p:nvPr>
        </p:nvSpPr>
        <p:spPr>
          <a:xfrm>
            <a:off x="6657715" y="467271"/>
            <a:ext cx="4195674" cy="2052522"/>
          </a:xfrm>
        </p:spPr>
        <p:txBody>
          <a:bodyPr vert="horz" lIns="91440" tIns="45720" rIns="91440" bIns="45720" rtlCol="0" anchor="b">
            <a:normAutofit/>
          </a:bodyPr>
          <a:lstStyle/>
          <a:p>
            <a:pPr>
              <a:spcBef>
                <a:spcPct val="0"/>
              </a:spcBef>
            </a:pPr>
            <a:r>
              <a:rPr lang="en-US" sz="5600" b="1"/>
              <a:t>fasi politiche del comune</a:t>
            </a:r>
          </a:p>
        </p:txBody>
      </p:sp>
      <p:sp>
        <p:nvSpPr>
          <p:cNvPr id="22" name="Oval 2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L'Età dei Comuni: dalle origini alla crisi - Storia - Studia Rapido">
            <a:extLst>
              <a:ext uri="{FF2B5EF4-FFF2-40B4-BE49-F238E27FC236}">
                <a16:creationId xmlns:a16="http://schemas.microsoft.com/office/drawing/2014/main" id="{BEA569E7-206B-781D-2930-BE0E8C088F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380" r="5435"/>
          <a:stretch/>
        </p:blipFill>
        <p:spPr bwMode="auto">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
        <p:nvSpPr>
          <p:cNvPr id="24"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26"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Segnaposto testo 2">
            <a:extLst>
              <a:ext uri="{FF2B5EF4-FFF2-40B4-BE49-F238E27FC236}">
                <a16:creationId xmlns:a16="http://schemas.microsoft.com/office/drawing/2014/main" id="{8C9A2D94-60B6-A79F-2E01-21E13465EC63}"/>
              </a:ext>
            </a:extLst>
          </p:cNvPr>
          <p:cNvSpPr>
            <a:spLocks noGrp="1"/>
          </p:cNvSpPr>
          <p:nvPr>
            <p:ph type="body" idx="1"/>
          </p:nvPr>
        </p:nvSpPr>
        <p:spPr>
          <a:xfrm>
            <a:off x="6657715" y="2990818"/>
            <a:ext cx="4195673" cy="2913872"/>
          </a:xfrm>
        </p:spPr>
        <p:txBody>
          <a:bodyPr vert="horz" lIns="91440" tIns="45720" rIns="91440" bIns="45720" rtlCol="0" anchor="t">
            <a:normAutofit/>
          </a:bodyPr>
          <a:lstStyle/>
          <a:p>
            <a:pPr marL="0" indent="-228600">
              <a:spcAft>
                <a:spcPts val="600"/>
              </a:spcAft>
              <a:buFont typeface="Arial" panose="020B0604020202020204" pitchFamily="34" charset="0"/>
              <a:buChar char="•"/>
            </a:pPr>
            <a:r>
              <a:rPr lang="en-US" sz="2000">
                <a:solidFill>
                  <a:schemeClr val="tx1">
                    <a:alpha val="80000"/>
                  </a:schemeClr>
                </a:solidFill>
              </a:rPr>
              <a:t>i comuni italiani godevano di una autonomia totale</a:t>
            </a:r>
          </a:p>
          <a:p>
            <a:pPr marL="0" indent="-228600">
              <a:spcAft>
                <a:spcPts val="600"/>
              </a:spcAft>
              <a:buFont typeface="Arial" panose="020B0604020202020204" pitchFamily="34" charset="0"/>
              <a:buChar char="•"/>
            </a:pPr>
            <a:endParaRPr lang="en-US" sz="2000">
              <a:solidFill>
                <a:schemeClr val="tx1">
                  <a:alpha val="80000"/>
                </a:schemeClr>
              </a:solidFill>
            </a:endParaRPr>
          </a:p>
          <a:p>
            <a:pPr marL="0" indent="-228600">
              <a:spcAft>
                <a:spcPts val="600"/>
              </a:spcAft>
              <a:buFont typeface="Arial" panose="020B0604020202020204" pitchFamily="34" charset="0"/>
              <a:buChar char="•"/>
            </a:pPr>
            <a:r>
              <a:rPr lang="en-US" sz="2000">
                <a:solidFill>
                  <a:schemeClr val="tx1">
                    <a:alpha val="80000"/>
                  </a:schemeClr>
                </a:solidFill>
              </a:rPr>
              <a:t>divisi in tre fasi:</a:t>
            </a:r>
          </a:p>
          <a:p>
            <a:pPr marL="0" indent="-228600">
              <a:spcAft>
                <a:spcPts val="600"/>
              </a:spcAft>
              <a:buFont typeface="Arial" panose="020B0604020202020204" pitchFamily="34" charset="0"/>
              <a:buChar char="•"/>
            </a:pPr>
            <a:endParaRPr lang="en-US" sz="2000">
              <a:solidFill>
                <a:schemeClr val="tx1">
                  <a:alpha val="80000"/>
                </a:schemeClr>
              </a:solidFill>
            </a:endParaRPr>
          </a:p>
          <a:p>
            <a:pPr marL="1219170" indent="-228600">
              <a:spcAft>
                <a:spcPts val="600"/>
              </a:spcAft>
              <a:buClr>
                <a:schemeClr val="dk1"/>
              </a:buClr>
              <a:buSzPct val="100000"/>
              <a:buFont typeface="Arial" panose="020B0604020202020204" pitchFamily="34" charset="0"/>
              <a:buChar char="•"/>
            </a:pPr>
            <a:r>
              <a:rPr lang="en-US" sz="2000">
                <a:solidFill>
                  <a:schemeClr val="tx1">
                    <a:alpha val="80000"/>
                  </a:schemeClr>
                </a:solidFill>
              </a:rPr>
              <a:t>fase consolare</a:t>
            </a:r>
          </a:p>
          <a:p>
            <a:pPr marL="1219170" indent="-228600">
              <a:spcAft>
                <a:spcPts val="600"/>
              </a:spcAft>
              <a:buClr>
                <a:schemeClr val="dk1"/>
              </a:buClr>
              <a:buSzPct val="100000"/>
              <a:buFont typeface="Arial" panose="020B0604020202020204" pitchFamily="34" charset="0"/>
              <a:buChar char="•"/>
            </a:pPr>
            <a:r>
              <a:rPr lang="en-US" sz="2000">
                <a:solidFill>
                  <a:schemeClr val="tx1">
                    <a:alpha val="80000"/>
                  </a:schemeClr>
                </a:solidFill>
              </a:rPr>
              <a:t>fase podestarile</a:t>
            </a:r>
          </a:p>
          <a:p>
            <a:pPr marL="1219170" indent="-228600">
              <a:spcAft>
                <a:spcPts val="600"/>
              </a:spcAft>
              <a:buClr>
                <a:schemeClr val="dk1"/>
              </a:buClr>
              <a:buSzPct val="100000"/>
              <a:buFont typeface="Arial" panose="020B0604020202020204" pitchFamily="34" charset="0"/>
              <a:buChar char="•"/>
            </a:pPr>
            <a:r>
              <a:rPr lang="en-US" sz="2000">
                <a:solidFill>
                  <a:schemeClr val="tx1">
                    <a:alpha val="80000"/>
                  </a:schemeClr>
                </a:solidFill>
              </a:rPr>
              <a:t>fase popolare </a:t>
            </a:r>
          </a:p>
          <a:p>
            <a:pPr indent="-228600">
              <a:spcAft>
                <a:spcPts val="600"/>
              </a:spcAft>
              <a:buFont typeface="Arial" panose="020B0604020202020204" pitchFamily="34" charset="0"/>
              <a:buChar char="•"/>
            </a:pPr>
            <a:endParaRPr lang="en-US" sz="2000">
              <a:solidFill>
                <a:schemeClr val="tx1">
                  <a:alpha val="80000"/>
                </a:schemeClr>
              </a:solidFill>
            </a:endParaRPr>
          </a:p>
        </p:txBody>
      </p:sp>
      <p:sp>
        <p:nvSpPr>
          <p:cNvPr id="28"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30"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50152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4" name="Rectangle 5126">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L'età dei Comuni - XI-XIII sec. - Órganon">
            <a:extLst>
              <a:ext uri="{FF2B5EF4-FFF2-40B4-BE49-F238E27FC236}">
                <a16:creationId xmlns:a16="http://schemas.microsoft.com/office/drawing/2014/main" id="{C0664AD6-BB2B-BDF8-FE6D-374E605E90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162" r="-1" b="11793"/>
          <a:stretch/>
        </p:blipFill>
        <p:spPr bwMode="auto">
          <a:xfrm>
            <a:off x="-1" y="10"/>
            <a:ext cx="12228129" cy="4666928"/>
          </a:xfrm>
          <a:prstGeom prst="rect">
            <a:avLst/>
          </a:prstGeom>
          <a:noFill/>
          <a:extLst>
            <a:ext uri="{909E8E84-426E-40DD-AFC4-6F175D3DCCD1}">
              <a14:hiddenFill xmlns:a14="http://schemas.microsoft.com/office/drawing/2010/main">
                <a:solidFill>
                  <a:srgbClr val="FFFFFF"/>
                </a:solidFill>
              </a14:hiddenFill>
            </a:ext>
          </a:extLst>
        </p:spPr>
      </p:pic>
      <p:grpSp>
        <p:nvGrpSpPr>
          <p:cNvPr id="5135" name="Group 5128">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5130" name="Freeform: Shape 5129">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5131" name="Freeform: Shape 5130">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5132" name="Freeform: Shape 5131">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5133" name="Freeform: Shape 5132">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olo 1">
            <a:extLst>
              <a:ext uri="{FF2B5EF4-FFF2-40B4-BE49-F238E27FC236}">
                <a16:creationId xmlns:a16="http://schemas.microsoft.com/office/drawing/2014/main" id="{665317A4-4DE1-5739-DCBD-EDCB5F8DA465}"/>
              </a:ext>
            </a:extLst>
          </p:cNvPr>
          <p:cNvSpPr>
            <a:spLocks noGrp="1"/>
          </p:cNvSpPr>
          <p:nvPr>
            <p:ph type="title"/>
          </p:nvPr>
        </p:nvSpPr>
        <p:spPr>
          <a:xfrm>
            <a:off x="804672" y="4551037"/>
            <a:ext cx="5021782" cy="1509931"/>
          </a:xfrm>
        </p:spPr>
        <p:txBody>
          <a:bodyPr vert="horz" lIns="91440" tIns="45720" rIns="91440" bIns="45720" rtlCol="0" anchor="ctr">
            <a:normAutofit/>
          </a:bodyPr>
          <a:lstStyle/>
          <a:p>
            <a:pPr>
              <a:spcBef>
                <a:spcPct val="0"/>
              </a:spcBef>
            </a:pPr>
            <a:r>
              <a:rPr lang="en-US" sz="3600" b="1" dirty="0" err="1">
                <a:solidFill>
                  <a:schemeClr val="tx2"/>
                </a:solidFill>
              </a:rPr>
              <a:t>fase</a:t>
            </a:r>
            <a:r>
              <a:rPr lang="en-US" sz="3600" b="1" dirty="0">
                <a:solidFill>
                  <a:schemeClr val="tx2"/>
                </a:solidFill>
              </a:rPr>
              <a:t> </a:t>
            </a:r>
            <a:r>
              <a:rPr lang="en-US" sz="3600" b="1" dirty="0" err="1">
                <a:solidFill>
                  <a:schemeClr val="tx2"/>
                </a:solidFill>
              </a:rPr>
              <a:t>consolare</a:t>
            </a:r>
            <a:endParaRPr lang="en-US" sz="3600" dirty="0">
              <a:solidFill>
                <a:schemeClr val="tx2"/>
              </a:solidFill>
            </a:endParaRPr>
          </a:p>
        </p:txBody>
      </p:sp>
      <p:sp>
        <p:nvSpPr>
          <p:cNvPr id="3" name="Segnaposto testo 2">
            <a:extLst>
              <a:ext uri="{FF2B5EF4-FFF2-40B4-BE49-F238E27FC236}">
                <a16:creationId xmlns:a16="http://schemas.microsoft.com/office/drawing/2014/main" id="{8C9A2D94-60B6-A79F-2E01-21E13465EC63}"/>
              </a:ext>
            </a:extLst>
          </p:cNvPr>
          <p:cNvSpPr>
            <a:spLocks noGrp="1"/>
          </p:cNvSpPr>
          <p:nvPr>
            <p:ph type="body" idx="1"/>
          </p:nvPr>
        </p:nvSpPr>
        <p:spPr>
          <a:xfrm>
            <a:off x="6460917" y="4780200"/>
            <a:ext cx="4926411" cy="1509935"/>
          </a:xfrm>
        </p:spPr>
        <p:txBody>
          <a:bodyPr vert="horz" lIns="91440" tIns="45720" rIns="91440" bIns="45720" rtlCol="0" anchor="ctr">
            <a:normAutofit/>
          </a:bodyPr>
          <a:lstStyle/>
          <a:p>
            <a:pPr marL="0" indent="-228600">
              <a:spcAft>
                <a:spcPts val="600"/>
              </a:spcAft>
              <a:buFont typeface="Arial" panose="020B0604020202020204" pitchFamily="34" charset="0"/>
              <a:buChar char="•"/>
            </a:pPr>
            <a:r>
              <a:rPr lang="en-US" sz="2000" dirty="0" err="1">
                <a:solidFill>
                  <a:schemeClr val="tx2"/>
                </a:solidFill>
              </a:rPr>
              <a:t>comune</a:t>
            </a:r>
            <a:r>
              <a:rPr lang="en-US" sz="2000" dirty="0">
                <a:solidFill>
                  <a:schemeClr val="tx2"/>
                </a:solidFill>
              </a:rPr>
              <a:t> </a:t>
            </a:r>
            <a:r>
              <a:rPr lang="en-US" sz="2000" dirty="0" err="1">
                <a:solidFill>
                  <a:schemeClr val="tx2"/>
                </a:solidFill>
              </a:rPr>
              <a:t>affidato</a:t>
            </a:r>
            <a:r>
              <a:rPr lang="en-US" sz="2000" dirty="0">
                <a:solidFill>
                  <a:schemeClr val="tx2"/>
                </a:solidFill>
              </a:rPr>
              <a:t> ai </a:t>
            </a:r>
            <a:r>
              <a:rPr lang="en-US" sz="2000" dirty="0" err="1">
                <a:solidFill>
                  <a:schemeClr val="tx2"/>
                </a:solidFill>
              </a:rPr>
              <a:t>consoli</a:t>
            </a:r>
            <a:r>
              <a:rPr lang="en-US" sz="2000" dirty="0">
                <a:solidFill>
                  <a:schemeClr val="tx2"/>
                </a:solidFill>
              </a:rPr>
              <a:t> </a:t>
            </a:r>
          </a:p>
          <a:p>
            <a:pPr marL="0" indent="-228600">
              <a:spcAft>
                <a:spcPts val="600"/>
              </a:spcAft>
              <a:buFont typeface="Arial" panose="020B0604020202020204" pitchFamily="34" charset="0"/>
              <a:buChar char="•"/>
            </a:pPr>
            <a:endParaRPr lang="en-US" sz="2000" dirty="0">
              <a:solidFill>
                <a:schemeClr val="tx2"/>
              </a:solidFill>
            </a:endParaRPr>
          </a:p>
          <a:p>
            <a:pPr marL="0" indent="-228600">
              <a:spcAft>
                <a:spcPts val="600"/>
              </a:spcAft>
              <a:buFont typeface="Arial" panose="020B0604020202020204" pitchFamily="34" charset="0"/>
              <a:buChar char="•"/>
            </a:pPr>
            <a:r>
              <a:rPr lang="en-US" sz="2000" dirty="0" err="1">
                <a:solidFill>
                  <a:schemeClr val="tx2"/>
                </a:solidFill>
              </a:rPr>
              <a:t>classe</a:t>
            </a:r>
            <a:r>
              <a:rPr lang="en-US" sz="2000" dirty="0">
                <a:solidFill>
                  <a:schemeClr val="tx2"/>
                </a:solidFill>
              </a:rPr>
              <a:t> </a:t>
            </a:r>
            <a:r>
              <a:rPr lang="en-US" sz="2000" dirty="0" err="1">
                <a:solidFill>
                  <a:schemeClr val="tx2"/>
                </a:solidFill>
              </a:rPr>
              <a:t>dirigente</a:t>
            </a:r>
            <a:r>
              <a:rPr lang="en-US" sz="2000" dirty="0">
                <a:solidFill>
                  <a:schemeClr val="tx2"/>
                </a:solidFill>
              </a:rPr>
              <a:t> in </a:t>
            </a:r>
            <a:r>
              <a:rPr lang="en-US" sz="2000" dirty="0" err="1">
                <a:solidFill>
                  <a:schemeClr val="tx2"/>
                </a:solidFill>
              </a:rPr>
              <a:t>contrasto</a:t>
            </a:r>
            <a:r>
              <a:rPr lang="en-US" sz="2000" dirty="0">
                <a:solidFill>
                  <a:schemeClr val="tx2"/>
                </a:solidFill>
              </a:rPr>
              <a:t> col </a:t>
            </a:r>
            <a:r>
              <a:rPr lang="en-US" sz="2000" dirty="0" err="1">
                <a:solidFill>
                  <a:schemeClr val="tx2"/>
                </a:solidFill>
              </a:rPr>
              <a:t>popolo</a:t>
            </a:r>
            <a:endParaRPr lang="en-US" sz="2000" dirty="0">
              <a:solidFill>
                <a:schemeClr val="tx2"/>
              </a:solidFill>
            </a:endParaRPr>
          </a:p>
          <a:p>
            <a:pPr indent="-228600">
              <a:spcAft>
                <a:spcPts val="600"/>
              </a:spcAft>
              <a:buFont typeface="Arial" panose="020B0604020202020204" pitchFamily="34" charset="0"/>
              <a:buChar char="•"/>
            </a:pPr>
            <a:endParaRPr lang="en-US" sz="1800" dirty="0">
              <a:solidFill>
                <a:schemeClr val="tx2"/>
              </a:solidFill>
            </a:endParaRPr>
          </a:p>
        </p:txBody>
      </p:sp>
    </p:spTree>
    <p:extLst>
      <p:ext uri="{BB962C8B-B14F-4D97-AF65-F5344CB8AC3E}">
        <p14:creationId xmlns:p14="http://schemas.microsoft.com/office/powerpoint/2010/main" val="1561697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Età comunale - Wikipedia">
            <a:extLst>
              <a:ext uri="{FF2B5EF4-FFF2-40B4-BE49-F238E27FC236}">
                <a16:creationId xmlns:a16="http://schemas.microsoft.com/office/drawing/2014/main" id="{E153D889-6B5E-99A0-DD3E-A5DA521D77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863" r="-1" b="25207"/>
          <a:stretch/>
        </p:blipFill>
        <p:spPr bwMode="auto">
          <a:xfrm>
            <a:off x="-1" y="10"/>
            <a:ext cx="12228129" cy="4666928"/>
          </a:xfrm>
          <a:prstGeom prst="rect">
            <a:avLst/>
          </a:prstGeom>
          <a:noFill/>
          <a:extLst>
            <a:ext uri="{909E8E84-426E-40DD-AFC4-6F175D3DCCD1}">
              <a14:hiddenFill xmlns:a14="http://schemas.microsoft.com/office/drawing/2010/main">
                <a:solidFill>
                  <a:srgbClr val="FFFFFF"/>
                </a:solidFill>
              </a14:hiddenFill>
            </a:ext>
          </a:extLst>
        </p:spPr>
      </p:pic>
      <p:grpSp>
        <p:nvGrpSpPr>
          <p:cNvPr id="9225" name="Group 9224">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9226" name="Freeform: Shape 9225">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9227" name="Freeform: Shape 9226">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9228" name="Freeform: Shape 9227">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9229" name="Freeform: Shape 9228">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olo 1">
            <a:extLst>
              <a:ext uri="{FF2B5EF4-FFF2-40B4-BE49-F238E27FC236}">
                <a16:creationId xmlns:a16="http://schemas.microsoft.com/office/drawing/2014/main" id="{665317A4-4DE1-5739-DCBD-EDCB5F8DA465}"/>
              </a:ext>
            </a:extLst>
          </p:cNvPr>
          <p:cNvSpPr>
            <a:spLocks noGrp="1"/>
          </p:cNvSpPr>
          <p:nvPr>
            <p:ph type="title"/>
          </p:nvPr>
        </p:nvSpPr>
        <p:spPr>
          <a:xfrm>
            <a:off x="804672" y="4551037"/>
            <a:ext cx="5021782" cy="1509931"/>
          </a:xfrm>
        </p:spPr>
        <p:txBody>
          <a:bodyPr vert="horz" lIns="91440" tIns="45720" rIns="91440" bIns="45720" rtlCol="0" anchor="ctr">
            <a:normAutofit/>
          </a:bodyPr>
          <a:lstStyle/>
          <a:p>
            <a:pPr>
              <a:spcBef>
                <a:spcPct val="0"/>
              </a:spcBef>
            </a:pPr>
            <a:r>
              <a:rPr lang="en-US" sz="3600" b="1" dirty="0" err="1">
                <a:solidFill>
                  <a:schemeClr val="tx2"/>
                </a:solidFill>
              </a:rPr>
              <a:t>fase</a:t>
            </a:r>
            <a:r>
              <a:rPr lang="en-US" sz="3600" b="1" dirty="0">
                <a:solidFill>
                  <a:schemeClr val="tx2"/>
                </a:solidFill>
              </a:rPr>
              <a:t> </a:t>
            </a:r>
            <a:r>
              <a:rPr lang="en-US" sz="3600" b="1" dirty="0" err="1">
                <a:solidFill>
                  <a:schemeClr val="tx2"/>
                </a:solidFill>
              </a:rPr>
              <a:t>podestarile</a:t>
            </a:r>
            <a:endParaRPr lang="en-US" sz="3600" dirty="0">
              <a:solidFill>
                <a:schemeClr val="tx2"/>
              </a:solidFill>
            </a:endParaRPr>
          </a:p>
        </p:txBody>
      </p:sp>
      <p:sp>
        <p:nvSpPr>
          <p:cNvPr id="3" name="Segnaposto testo 2">
            <a:extLst>
              <a:ext uri="{FF2B5EF4-FFF2-40B4-BE49-F238E27FC236}">
                <a16:creationId xmlns:a16="http://schemas.microsoft.com/office/drawing/2014/main" id="{8C9A2D94-60B6-A79F-2E01-21E13465EC63}"/>
              </a:ext>
            </a:extLst>
          </p:cNvPr>
          <p:cNvSpPr>
            <a:spLocks noGrp="1"/>
          </p:cNvSpPr>
          <p:nvPr>
            <p:ph type="body" idx="1"/>
          </p:nvPr>
        </p:nvSpPr>
        <p:spPr>
          <a:xfrm>
            <a:off x="5353050" y="4773743"/>
            <a:ext cx="6257925" cy="1509935"/>
          </a:xfrm>
        </p:spPr>
        <p:txBody>
          <a:bodyPr vert="horz" lIns="91440" tIns="45720" rIns="91440" bIns="45720" rtlCol="0" anchor="ctr">
            <a:normAutofit/>
          </a:bodyPr>
          <a:lstStyle/>
          <a:p>
            <a:pPr marL="0" indent="-228600">
              <a:spcAft>
                <a:spcPts val="600"/>
              </a:spcAft>
              <a:buFont typeface="Arial" panose="020B0604020202020204" pitchFamily="34" charset="0"/>
              <a:buChar char="•"/>
            </a:pPr>
            <a:r>
              <a:rPr lang="en-US" sz="2000" dirty="0" err="1">
                <a:solidFill>
                  <a:schemeClr val="tx2"/>
                </a:solidFill>
              </a:rPr>
              <a:t>comune</a:t>
            </a:r>
            <a:r>
              <a:rPr lang="en-US" sz="2000" dirty="0">
                <a:solidFill>
                  <a:schemeClr val="tx2"/>
                </a:solidFill>
              </a:rPr>
              <a:t> </a:t>
            </a:r>
            <a:r>
              <a:rPr lang="en-US" sz="2000" dirty="0" err="1">
                <a:solidFill>
                  <a:schemeClr val="tx2"/>
                </a:solidFill>
              </a:rPr>
              <a:t>governato</a:t>
            </a:r>
            <a:r>
              <a:rPr lang="en-US" sz="2000" dirty="0">
                <a:solidFill>
                  <a:schemeClr val="tx2"/>
                </a:solidFill>
              </a:rPr>
              <a:t> dal </a:t>
            </a:r>
            <a:r>
              <a:rPr lang="en-US" sz="2000" dirty="0" err="1">
                <a:solidFill>
                  <a:schemeClr val="tx2"/>
                </a:solidFill>
              </a:rPr>
              <a:t>podestà</a:t>
            </a:r>
            <a:endParaRPr lang="en-US" sz="2000" dirty="0">
              <a:solidFill>
                <a:schemeClr val="tx2"/>
              </a:solidFill>
            </a:endParaRPr>
          </a:p>
          <a:p>
            <a:pPr marL="0" indent="-228600">
              <a:spcAft>
                <a:spcPts val="600"/>
              </a:spcAft>
              <a:buFont typeface="Arial" panose="020B0604020202020204" pitchFamily="34" charset="0"/>
              <a:buChar char="•"/>
            </a:pPr>
            <a:endParaRPr lang="en-US" sz="2000" dirty="0">
              <a:solidFill>
                <a:schemeClr val="tx2"/>
              </a:solidFill>
            </a:endParaRPr>
          </a:p>
          <a:p>
            <a:pPr marL="0" indent="-228600">
              <a:spcAft>
                <a:spcPts val="600"/>
              </a:spcAft>
              <a:buFont typeface="Arial" panose="020B0604020202020204" pitchFamily="34" charset="0"/>
              <a:buChar char="•"/>
            </a:pPr>
            <a:r>
              <a:rPr lang="en-US" sz="2000" dirty="0" err="1">
                <a:solidFill>
                  <a:schemeClr val="tx2"/>
                </a:solidFill>
              </a:rPr>
              <a:t>borghesia</a:t>
            </a:r>
            <a:r>
              <a:rPr lang="en-US" sz="2000" dirty="0">
                <a:solidFill>
                  <a:schemeClr val="tx2"/>
                </a:solidFill>
              </a:rPr>
              <a:t> </a:t>
            </a:r>
            <a:r>
              <a:rPr lang="en-US" sz="2000" dirty="0" err="1">
                <a:solidFill>
                  <a:schemeClr val="tx2"/>
                </a:solidFill>
              </a:rPr>
              <a:t>cittadina</a:t>
            </a:r>
            <a:r>
              <a:rPr lang="en-US" sz="2000" dirty="0">
                <a:solidFill>
                  <a:schemeClr val="tx2"/>
                </a:solidFill>
              </a:rPr>
              <a:t> </a:t>
            </a:r>
            <a:r>
              <a:rPr lang="en-US" sz="1800" dirty="0" err="1">
                <a:solidFill>
                  <a:schemeClr val="tx2"/>
                </a:solidFill>
              </a:rPr>
              <a:t>prevalente</a:t>
            </a:r>
            <a:r>
              <a:rPr lang="en-US" sz="1800" dirty="0">
                <a:solidFill>
                  <a:schemeClr val="tx2"/>
                </a:solidFill>
              </a:rPr>
              <a:t> porta </a:t>
            </a:r>
            <a:r>
              <a:rPr lang="en-US" sz="1800" dirty="0" err="1">
                <a:solidFill>
                  <a:schemeClr val="tx2"/>
                </a:solidFill>
              </a:rPr>
              <a:t>contrasti</a:t>
            </a:r>
            <a:r>
              <a:rPr lang="en-US" sz="1800" dirty="0">
                <a:solidFill>
                  <a:schemeClr val="tx2"/>
                </a:solidFill>
              </a:rPr>
              <a:t> </a:t>
            </a:r>
            <a:r>
              <a:rPr lang="en-US" sz="1800" dirty="0" err="1">
                <a:solidFill>
                  <a:schemeClr val="tx2"/>
                </a:solidFill>
              </a:rPr>
              <a:t>sociali</a:t>
            </a:r>
            <a:endParaRPr lang="en-US" sz="1800" dirty="0">
              <a:solidFill>
                <a:schemeClr val="tx2"/>
              </a:solidFill>
            </a:endParaRPr>
          </a:p>
          <a:p>
            <a:pPr indent="-228600">
              <a:spcAft>
                <a:spcPts val="600"/>
              </a:spcAft>
              <a:buFont typeface="Arial" panose="020B0604020202020204" pitchFamily="34" charset="0"/>
              <a:buChar char="•"/>
            </a:pPr>
            <a:endParaRPr lang="en-US" sz="1800" dirty="0">
              <a:solidFill>
                <a:schemeClr val="tx2"/>
              </a:solidFill>
            </a:endParaRPr>
          </a:p>
        </p:txBody>
      </p:sp>
    </p:spTree>
    <p:extLst>
      <p:ext uri="{BB962C8B-B14F-4D97-AF65-F5344CB8AC3E}">
        <p14:creationId xmlns:p14="http://schemas.microsoft.com/office/powerpoint/2010/main" val="907394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Nascita e sviluppo dei comuni italiani – Platone 2.0 – Storia tardo-antica  e medioevale">
            <a:extLst>
              <a:ext uri="{FF2B5EF4-FFF2-40B4-BE49-F238E27FC236}">
                <a16:creationId xmlns:a16="http://schemas.microsoft.com/office/drawing/2014/main" id="{29E098AC-A498-92A9-1E90-F043E41A1E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785" r="2" b="27034"/>
          <a:stretch/>
        </p:blipFill>
        <p:spPr bwMode="auto">
          <a:xfrm>
            <a:off x="-1" y="10"/>
            <a:ext cx="12228129" cy="4666928"/>
          </a:xfrm>
          <a:prstGeom prst="rect">
            <a:avLst/>
          </a:prstGeom>
          <a:noFill/>
          <a:extLst>
            <a:ext uri="{909E8E84-426E-40DD-AFC4-6F175D3DCCD1}">
              <a14:hiddenFill xmlns:a14="http://schemas.microsoft.com/office/drawing/2010/main">
                <a:solidFill>
                  <a:srgbClr val="FFFFFF"/>
                </a:solidFill>
              </a14:hiddenFill>
            </a:ext>
          </a:extLst>
        </p:spPr>
      </p:pic>
      <p:grpSp>
        <p:nvGrpSpPr>
          <p:cNvPr id="10249" name="Group 10248">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10250" name="Freeform: Shape 10249">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0251" name="Freeform: Shape 10250">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0252" name="Freeform: Shape 10251">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0253" name="Freeform: Shape 10252">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olo 1">
            <a:extLst>
              <a:ext uri="{FF2B5EF4-FFF2-40B4-BE49-F238E27FC236}">
                <a16:creationId xmlns:a16="http://schemas.microsoft.com/office/drawing/2014/main" id="{665317A4-4DE1-5739-DCBD-EDCB5F8DA465}"/>
              </a:ext>
            </a:extLst>
          </p:cNvPr>
          <p:cNvSpPr>
            <a:spLocks noGrp="1"/>
          </p:cNvSpPr>
          <p:nvPr>
            <p:ph type="title"/>
          </p:nvPr>
        </p:nvSpPr>
        <p:spPr>
          <a:xfrm>
            <a:off x="804672" y="4551037"/>
            <a:ext cx="5021782" cy="1509931"/>
          </a:xfrm>
        </p:spPr>
        <p:txBody>
          <a:bodyPr vert="horz" lIns="91440" tIns="45720" rIns="91440" bIns="45720" rtlCol="0" anchor="ctr">
            <a:normAutofit/>
          </a:bodyPr>
          <a:lstStyle/>
          <a:p>
            <a:pPr>
              <a:spcBef>
                <a:spcPct val="0"/>
              </a:spcBef>
            </a:pPr>
            <a:r>
              <a:rPr lang="en-US" sz="3600" b="1" dirty="0" err="1">
                <a:solidFill>
                  <a:schemeClr val="tx2"/>
                </a:solidFill>
              </a:rPr>
              <a:t>fase</a:t>
            </a:r>
            <a:r>
              <a:rPr lang="en-US" sz="3600" b="1" dirty="0">
                <a:solidFill>
                  <a:schemeClr val="tx2"/>
                </a:solidFill>
              </a:rPr>
              <a:t> </a:t>
            </a:r>
            <a:r>
              <a:rPr lang="en-US" sz="3600" b="1" dirty="0" err="1">
                <a:solidFill>
                  <a:schemeClr val="tx2"/>
                </a:solidFill>
              </a:rPr>
              <a:t>popolare</a:t>
            </a:r>
            <a:endParaRPr lang="en-US" sz="3600" dirty="0">
              <a:solidFill>
                <a:schemeClr val="tx2"/>
              </a:solidFill>
            </a:endParaRPr>
          </a:p>
        </p:txBody>
      </p:sp>
      <p:sp>
        <p:nvSpPr>
          <p:cNvPr id="3" name="Segnaposto testo 2">
            <a:extLst>
              <a:ext uri="{FF2B5EF4-FFF2-40B4-BE49-F238E27FC236}">
                <a16:creationId xmlns:a16="http://schemas.microsoft.com/office/drawing/2014/main" id="{8C9A2D94-60B6-A79F-2E01-21E13465EC63}"/>
              </a:ext>
            </a:extLst>
          </p:cNvPr>
          <p:cNvSpPr>
            <a:spLocks noGrp="1"/>
          </p:cNvSpPr>
          <p:nvPr>
            <p:ph type="body" idx="1"/>
          </p:nvPr>
        </p:nvSpPr>
        <p:spPr>
          <a:xfrm>
            <a:off x="5194881" y="4647821"/>
            <a:ext cx="6810375" cy="1811663"/>
          </a:xfrm>
        </p:spPr>
        <p:txBody>
          <a:bodyPr vert="horz" lIns="91440" tIns="45720" rIns="91440" bIns="45720" rtlCol="0" anchor="ctr">
            <a:normAutofit lnSpcReduction="10000"/>
          </a:bodyPr>
          <a:lstStyle/>
          <a:p>
            <a:pPr marL="0" indent="-228600">
              <a:spcAft>
                <a:spcPts val="600"/>
              </a:spcAft>
              <a:buFont typeface="Arial" panose="020B0604020202020204" pitchFamily="34" charset="0"/>
              <a:buChar char="•"/>
            </a:pPr>
            <a:r>
              <a:rPr lang="en-US" sz="2000" dirty="0" err="1">
                <a:solidFill>
                  <a:schemeClr val="tx2"/>
                </a:solidFill>
              </a:rPr>
              <a:t>tensioni</a:t>
            </a:r>
            <a:r>
              <a:rPr lang="en-US" sz="2000" dirty="0">
                <a:solidFill>
                  <a:schemeClr val="tx2"/>
                </a:solidFill>
              </a:rPr>
              <a:t> </a:t>
            </a:r>
            <a:r>
              <a:rPr lang="en-US" sz="2000" dirty="0" err="1">
                <a:solidFill>
                  <a:schemeClr val="tx2"/>
                </a:solidFill>
              </a:rPr>
              <a:t>sociali</a:t>
            </a:r>
            <a:r>
              <a:rPr lang="en-US" sz="2000" dirty="0">
                <a:solidFill>
                  <a:schemeClr val="tx2"/>
                </a:solidFill>
              </a:rPr>
              <a:t> </a:t>
            </a:r>
            <a:r>
              <a:rPr lang="en-US" sz="2000" dirty="0" err="1">
                <a:solidFill>
                  <a:schemeClr val="tx2"/>
                </a:solidFill>
              </a:rPr>
              <a:t>più</a:t>
            </a:r>
            <a:r>
              <a:rPr lang="en-US" sz="2000" dirty="0">
                <a:solidFill>
                  <a:schemeClr val="tx2"/>
                </a:solidFill>
              </a:rPr>
              <a:t> </a:t>
            </a:r>
            <a:r>
              <a:rPr lang="en-US" sz="2000" dirty="0" err="1">
                <a:solidFill>
                  <a:schemeClr val="tx2"/>
                </a:solidFill>
              </a:rPr>
              <a:t>forti</a:t>
            </a:r>
            <a:r>
              <a:rPr lang="en-US" sz="2000" dirty="0">
                <a:solidFill>
                  <a:schemeClr val="tx2"/>
                </a:solidFill>
              </a:rPr>
              <a:t> </a:t>
            </a:r>
            <a:r>
              <a:rPr lang="en-US" sz="2000" dirty="0" err="1">
                <a:solidFill>
                  <a:schemeClr val="tx2"/>
                </a:solidFill>
              </a:rPr>
              <a:t>tra</a:t>
            </a:r>
            <a:r>
              <a:rPr lang="en-US" sz="2000" dirty="0">
                <a:solidFill>
                  <a:schemeClr val="tx2"/>
                </a:solidFill>
              </a:rPr>
              <a:t> il Popolo</a:t>
            </a:r>
          </a:p>
          <a:p>
            <a:pPr marL="0" indent="-228600">
              <a:spcAft>
                <a:spcPts val="600"/>
              </a:spcAft>
              <a:buFont typeface="Arial" panose="020B0604020202020204" pitchFamily="34" charset="0"/>
              <a:buChar char="•"/>
            </a:pPr>
            <a:endParaRPr lang="en-US" sz="2000" dirty="0">
              <a:solidFill>
                <a:schemeClr val="tx2"/>
              </a:solidFill>
            </a:endParaRPr>
          </a:p>
          <a:p>
            <a:pPr marL="0" indent="-228600">
              <a:spcAft>
                <a:spcPts val="600"/>
              </a:spcAft>
              <a:buFont typeface="Arial" panose="020B0604020202020204" pitchFamily="34" charset="0"/>
              <a:buChar char="•"/>
            </a:pPr>
            <a:r>
              <a:rPr lang="en-US" sz="2000" dirty="0" err="1">
                <a:solidFill>
                  <a:schemeClr val="tx2"/>
                </a:solidFill>
              </a:rPr>
              <a:t>divisione</a:t>
            </a:r>
            <a:r>
              <a:rPr lang="en-US" sz="2000" dirty="0">
                <a:solidFill>
                  <a:schemeClr val="tx2"/>
                </a:solidFill>
              </a:rPr>
              <a:t> del </a:t>
            </a:r>
            <a:r>
              <a:rPr lang="en-US" sz="2000" dirty="0" err="1">
                <a:solidFill>
                  <a:schemeClr val="tx2"/>
                </a:solidFill>
              </a:rPr>
              <a:t>popolo</a:t>
            </a:r>
            <a:r>
              <a:rPr lang="en-US" sz="2000" dirty="0">
                <a:solidFill>
                  <a:schemeClr val="tx2"/>
                </a:solidFill>
              </a:rPr>
              <a:t> </a:t>
            </a:r>
            <a:r>
              <a:rPr lang="en-US" sz="2000" dirty="0" err="1">
                <a:solidFill>
                  <a:schemeClr val="tx2"/>
                </a:solidFill>
              </a:rPr>
              <a:t>grasso</a:t>
            </a:r>
            <a:r>
              <a:rPr lang="en-US" sz="2000" dirty="0">
                <a:solidFill>
                  <a:schemeClr val="tx2"/>
                </a:solidFill>
              </a:rPr>
              <a:t> e </a:t>
            </a:r>
            <a:r>
              <a:rPr lang="en-US" sz="2000" dirty="0" err="1">
                <a:solidFill>
                  <a:schemeClr val="tx2"/>
                </a:solidFill>
              </a:rPr>
              <a:t>quello</a:t>
            </a:r>
            <a:r>
              <a:rPr lang="en-US" sz="2000" dirty="0">
                <a:solidFill>
                  <a:schemeClr val="tx2"/>
                </a:solidFill>
              </a:rPr>
              <a:t> minute</a:t>
            </a:r>
          </a:p>
          <a:p>
            <a:pPr marL="0" indent="-228600">
              <a:spcAft>
                <a:spcPts val="600"/>
              </a:spcAft>
              <a:buFont typeface="Arial" panose="020B0604020202020204" pitchFamily="34" charset="0"/>
              <a:buChar char="•"/>
            </a:pPr>
            <a:endParaRPr lang="en-US" sz="2000" dirty="0">
              <a:solidFill>
                <a:schemeClr val="tx2"/>
              </a:solidFill>
            </a:endParaRPr>
          </a:p>
          <a:p>
            <a:pPr marL="0" indent="-228600">
              <a:spcAft>
                <a:spcPts val="600"/>
              </a:spcAft>
              <a:buFont typeface="Arial" panose="020B0604020202020204" pitchFamily="34" charset="0"/>
              <a:buChar char="•"/>
            </a:pPr>
            <a:r>
              <a:rPr lang="en-US" sz="2000" dirty="0">
                <a:solidFill>
                  <a:schemeClr val="tx2"/>
                </a:solidFill>
              </a:rPr>
              <a:t>capitano del </a:t>
            </a:r>
            <a:r>
              <a:rPr lang="en-US" sz="2000" dirty="0" err="1">
                <a:solidFill>
                  <a:schemeClr val="tx2"/>
                </a:solidFill>
              </a:rPr>
              <a:t>popolo</a:t>
            </a:r>
            <a:endParaRPr lang="en-US" sz="2000" dirty="0">
              <a:solidFill>
                <a:schemeClr val="tx2"/>
              </a:solidFill>
            </a:endParaRPr>
          </a:p>
          <a:p>
            <a:pPr indent="-228600">
              <a:spcAft>
                <a:spcPts val="600"/>
              </a:spcAft>
              <a:buFont typeface="Arial" panose="020B0604020202020204" pitchFamily="34" charset="0"/>
              <a:buChar char="•"/>
            </a:pPr>
            <a:endParaRPr lang="en-US" sz="1400" dirty="0">
              <a:solidFill>
                <a:schemeClr val="tx2"/>
              </a:solidFill>
            </a:endParaRPr>
          </a:p>
        </p:txBody>
      </p:sp>
    </p:spTree>
    <p:extLst>
      <p:ext uri="{BB962C8B-B14F-4D97-AF65-F5344CB8AC3E}">
        <p14:creationId xmlns:p14="http://schemas.microsoft.com/office/powerpoint/2010/main" val="1421826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ED7FC9-065E-68C3-EDA7-8A496CC9D340}"/>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cavallo, dipinto, arte, Arti visive&#10;&#10;Descrizione generata automaticamente">
            <a:extLst>
              <a:ext uri="{FF2B5EF4-FFF2-40B4-BE49-F238E27FC236}">
                <a16:creationId xmlns:a16="http://schemas.microsoft.com/office/drawing/2014/main" id="{30A7A112-E532-7B3F-8250-E24A5543EDFB}"/>
              </a:ext>
            </a:extLst>
          </p:cNvPr>
          <p:cNvPicPr>
            <a:picLocks noChangeAspect="1"/>
          </p:cNvPicPr>
          <p:nvPr/>
        </p:nvPicPr>
        <p:blipFill>
          <a:blip r:embed="rId2"/>
          <a:srcRect l="6831" t="6484" r="26678" b="-1"/>
          <a:stretch/>
        </p:blipFill>
        <p:spPr>
          <a:xfrm>
            <a:off x="3523488" y="10"/>
            <a:ext cx="8668512" cy="6857990"/>
          </a:xfrm>
          <a:prstGeom prst="rect">
            <a:avLst/>
          </a:prstGeom>
        </p:spPr>
      </p:pic>
      <p:sp>
        <p:nvSpPr>
          <p:cNvPr id="25" name="Rectangle 24">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5056C25D-6176-9727-0C45-39C970DF8C7D}"/>
              </a:ext>
            </a:extLst>
          </p:cNvPr>
          <p:cNvSpPr>
            <a:spLocks noGrp="1"/>
          </p:cNvSpPr>
          <p:nvPr>
            <p:ph type="ctrTitle"/>
          </p:nvPr>
        </p:nvSpPr>
        <p:spPr>
          <a:xfrm>
            <a:off x="371094" y="1161288"/>
            <a:ext cx="5153406" cy="1124712"/>
          </a:xfrm>
        </p:spPr>
        <p:txBody>
          <a:bodyPr vert="horz" lIns="91440" tIns="45720" rIns="91440" bIns="45720" rtlCol="0" anchor="b">
            <a:normAutofit/>
          </a:bodyPr>
          <a:lstStyle/>
          <a:p>
            <a:pPr algn="l"/>
            <a:r>
              <a:rPr lang="en-US" sz="3600" b="1" dirty="0"/>
              <a:t>Una </a:t>
            </a:r>
            <a:r>
              <a:rPr lang="en-US" sz="3600" b="1" dirty="0" err="1"/>
              <a:t>civiltà</a:t>
            </a:r>
            <a:r>
              <a:rPr lang="en-US" sz="3600" b="1" dirty="0"/>
              <a:t> </a:t>
            </a:r>
            <a:r>
              <a:rPr lang="en-US" sz="3600" b="1" dirty="0" err="1"/>
              <a:t>cavalleresca</a:t>
            </a:r>
            <a:endParaRPr lang="en-US" sz="3600" b="1" dirty="0"/>
          </a:p>
        </p:txBody>
      </p:sp>
      <p:sp>
        <p:nvSpPr>
          <p:cNvPr id="27" name="Rectangle 2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ottotitolo 2">
            <a:extLst>
              <a:ext uri="{FF2B5EF4-FFF2-40B4-BE49-F238E27FC236}">
                <a16:creationId xmlns:a16="http://schemas.microsoft.com/office/drawing/2014/main" id="{805EABF9-5FCD-2165-1210-E269979797D2}"/>
              </a:ext>
            </a:extLst>
          </p:cNvPr>
          <p:cNvSpPr>
            <a:spLocks noGrp="1"/>
          </p:cNvSpPr>
          <p:nvPr>
            <p:ph type="subTitle" idx="1"/>
          </p:nvPr>
        </p:nvSpPr>
        <p:spPr>
          <a:xfrm>
            <a:off x="371094" y="2718054"/>
            <a:ext cx="5820156" cy="3207258"/>
          </a:xfrm>
        </p:spPr>
        <p:txBody>
          <a:bodyPr vert="horz" lIns="91440" tIns="45720" rIns="91440" bIns="45720" rtlCol="0" anchor="t">
            <a:normAutofit/>
          </a:bodyPr>
          <a:lstStyle/>
          <a:p>
            <a:pPr marL="571500" indent="-228600" algn="l">
              <a:buFont typeface="Arial" panose="020B0604020202020204" pitchFamily="34" charset="0"/>
              <a:buChar char="•"/>
            </a:pPr>
            <a:r>
              <a:rPr lang="en-US" sz="2000" dirty="0" err="1"/>
              <a:t>Origini</a:t>
            </a:r>
            <a:r>
              <a:rPr lang="en-US" sz="2000" dirty="0"/>
              <a:t> </a:t>
            </a:r>
            <a:r>
              <a:rPr lang="en-US" sz="2000" dirty="0" err="1"/>
              <a:t>germaniche</a:t>
            </a:r>
            <a:r>
              <a:rPr lang="en-US" sz="2000" dirty="0"/>
              <a:t>: </a:t>
            </a:r>
            <a:r>
              <a:rPr lang="en-US" sz="2000" dirty="0" err="1"/>
              <a:t>arimanni</a:t>
            </a:r>
            <a:r>
              <a:rPr lang="en-US" sz="2000" dirty="0"/>
              <a:t> ("</a:t>
            </a:r>
            <a:r>
              <a:rPr lang="en-US" sz="2000" dirty="0" err="1"/>
              <a:t>portatori</a:t>
            </a:r>
            <a:r>
              <a:rPr lang="en-US" sz="2000" dirty="0"/>
              <a:t> di </a:t>
            </a:r>
            <a:r>
              <a:rPr lang="en-US" sz="2000" dirty="0" err="1"/>
              <a:t>armi</a:t>
            </a:r>
            <a:r>
              <a:rPr lang="en-US" sz="2000" dirty="0"/>
              <a:t>"), </a:t>
            </a:r>
            <a:r>
              <a:rPr lang="en-US" sz="2000" dirty="0" err="1"/>
              <a:t>che</a:t>
            </a:r>
            <a:r>
              <a:rPr lang="en-US" sz="2000" dirty="0"/>
              <a:t> </a:t>
            </a:r>
            <a:r>
              <a:rPr lang="en-US" sz="2000" dirty="0" err="1"/>
              <a:t>costituivano</a:t>
            </a:r>
            <a:r>
              <a:rPr lang="en-US" sz="2000" dirty="0"/>
              <a:t> la </a:t>
            </a:r>
            <a:r>
              <a:rPr lang="en-US" sz="2000" dirty="0" err="1"/>
              <a:t>classe</a:t>
            </a:r>
            <a:r>
              <a:rPr lang="en-US" sz="2000" dirty="0"/>
              <a:t> </a:t>
            </a:r>
            <a:r>
              <a:rPr lang="en-US" sz="2000" dirty="0" err="1"/>
              <a:t>dominante</a:t>
            </a:r>
            <a:r>
              <a:rPr lang="en-US" sz="2000" dirty="0"/>
              <a:t> </a:t>
            </a:r>
            <a:r>
              <a:rPr lang="en-US" sz="2000" dirty="0" err="1"/>
              <a:t>dei</a:t>
            </a:r>
            <a:r>
              <a:rPr lang="en-US" sz="2000" dirty="0"/>
              <a:t> </a:t>
            </a:r>
            <a:r>
              <a:rPr lang="en-US" sz="2000" dirty="0" err="1"/>
              <a:t>combattenti</a:t>
            </a:r>
            <a:r>
              <a:rPr lang="en-US" sz="2000" dirty="0"/>
              <a:t>. </a:t>
            </a:r>
          </a:p>
          <a:p>
            <a:pPr marL="571500" indent="-228600" algn="l">
              <a:buFont typeface="Arial" panose="020B0604020202020204" pitchFamily="34" charset="0"/>
              <a:buChar char="•"/>
            </a:pPr>
            <a:r>
              <a:rPr lang="en-US" sz="2000" dirty="0"/>
              <a:t>Cavalieri come </a:t>
            </a:r>
            <a:r>
              <a:rPr lang="en-US" sz="2000" dirty="0" err="1"/>
              <a:t>combattenti</a:t>
            </a:r>
            <a:r>
              <a:rPr lang="en-US" sz="2000" dirty="0"/>
              <a:t> </a:t>
            </a:r>
            <a:r>
              <a:rPr lang="en-US" sz="2000" dirty="0" err="1"/>
              <a:t>specializzati</a:t>
            </a:r>
            <a:endParaRPr lang="en-US" sz="2000" dirty="0"/>
          </a:p>
          <a:p>
            <a:pPr algn="l"/>
            <a:endParaRPr lang="en-US" sz="2000" dirty="0"/>
          </a:p>
          <a:p>
            <a:pPr algn="l"/>
            <a:r>
              <a:rPr lang="en-US" sz="2000" dirty="0" err="1"/>
              <a:t>Cambiamenti</a:t>
            </a:r>
            <a:r>
              <a:rPr lang="en-US" sz="2000" dirty="0"/>
              <a:t> </a:t>
            </a:r>
            <a:r>
              <a:rPr lang="en-US" sz="2000" dirty="0" err="1"/>
              <a:t>nell'XI</a:t>
            </a:r>
            <a:r>
              <a:rPr lang="en-US" sz="2000" dirty="0"/>
              <a:t> </a:t>
            </a:r>
            <a:r>
              <a:rPr lang="en-US" sz="2000" dirty="0" err="1"/>
              <a:t>secolo</a:t>
            </a:r>
            <a:r>
              <a:rPr lang="en-US" sz="2000" dirty="0"/>
              <a:t>:</a:t>
            </a:r>
          </a:p>
          <a:p>
            <a:pPr marL="571500" indent="-228600" algn="l">
              <a:buFont typeface="Arial" panose="020B0604020202020204" pitchFamily="34" charset="0"/>
              <a:buChar char="•"/>
            </a:pPr>
            <a:r>
              <a:rPr lang="en-US" sz="2000" dirty="0"/>
              <a:t>La </a:t>
            </a:r>
            <a:r>
              <a:rPr lang="en-US" sz="2000" dirty="0" err="1"/>
              <a:t>cavalleria</a:t>
            </a:r>
            <a:r>
              <a:rPr lang="en-US" sz="2000" dirty="0"/>
              <a:t> assume un </a:t>
            </a:r>
            <a:r>
              <a:rPr lang="en-US" sz="2000" dirty="0" err="1"/>
              <a:t>ruolo</a:t>
            </a:r>
            <a:r>
              <a:rPr lang="en-US" sz="2000" dirty="0"/>
              <a:t> </a:t>
            </a:r>
            <a:r>
              <a:rPr lang="en-US" sz="2000" dirty="0" err="1"/>
              <a:t>più</a:t>
            </a:r>
            <a:r>
              <a:rPr lang="en-US" sz="2000" dirty="0"/>
              <a:t> </a:t>
            </a:r>
            <a:r>
              <a:rPr lang="en-US" sz="2000" dirty="0" err="1"/>
              <a:t>organizzato</a:t>
            </a:r>
            <a:r>
              <a:rPr lang="en-US" sz="2000" dirty="0"/>
              <a:t> con </a:t>
            </a:r>
            <a:r>
              <a:rPr lang="en-US" sz="2000" dirty="0" err="1"/>
              <a:t>l'inizio</a:t>
            </a:r>
            <a:r>
              <a:rPr lang="en-US" sz="2000" dirty="0"/>
              <a:t> del </a:t>
            </a:r>
            <a:r>
              <a:rPr lang="en-US" sz="2000" dirty="0" err="1"/>
              <a:t>cerimoniale</a:t>
            </a:r>
            <a:r>
              <a:rPr lang="en-US" sz="2000" dirty="0"/>
              <a:t> </a:t>
            </a:r>
            <a:r>
              <a:rPr lang="en-US" sz="2000" dirty="0" err="1"/>
              <a:t>dell'investitura</a:t>
            </a:r>
            <a:r>
              <a:rPr lang="en-US" sz="2000" dirty="0"/>
              <a:t>.</a:t>
            </a:r>
          </a:p>
          <a:p>
            <a:pPr indent="-228600" algn="l">
              <a:buFont typeface="Arial" panose="020B0604020202020204" pitchFamily="34" charset="0"/>
              <a:buChar char="•"/>
            </a:pPr>
            <a:endParaRPr lang="en-US" sz="1400" dirty="0"/>
          </a:p>
        </p:txBody>
      </p:sp>
    </p:spTree>
    <p:extLst>
      <p:ext uri="{BB962C8B-B14F-4D97-AF65-F5344CB8AC3E}">
        <p14:creationId xmlns:p14="http://schemas.microsoft.com/office/powerpoint/2010/main" val="1671014608"/>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DE85A3-0E75-59B0-702A-B119CC5BCACC}"/>
            </a:ext>
          </a:extLst>
        </p:cNvPr>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94E4D846-3AFC-4F86-8C35-24B0542A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Segnaposto contenuto 5" descr="Immagine che contiene cavallo, testo, poster, Redini&#10;&#10;Descrizione generata automaticamente">
            <a:extLst>
              <a:ext uri="{FF2B5EF4-FFF2-40B4-BE49-F238E27FC236}">
                <a16:creationId xmlns:a16="http://schemas.microsoft.com/office/drawing/2014/main" id="{FAE3E791-3FFD-61F2-ECC4-F43C35D974B6}"/>
              </a:ext>
            </a:extLst>
          </p:cNvPr>
          <p:cNvPicPr>
            <a:picLocks noChangeAspect="1"/>
          </p:cNvPicPr>
          <p:nvPr/>
        </p:nvPicPr>
        <p:blipFill>
          <a:blip r:embed="rId2">
            <a:extLst>
              <a:ext uri="{28A0092B-C50C-407E-A947-70E740481C1C}">
                <a14:useLocalDpi xmlns:a14="http://schemas.microsoft.com/office/drawing/2010/main" val="0"/>
              </a:ext>
            </a:extLst>
          </a:blip>
          <a:srcRect l="9091" t="8786" r="-1" b="19291"/>
          <a:stretch/>
        </p:blipFill>
        <p:spPr>
          <a:xfrm>
            <a:off x="20" y="10"/>
            <a:ext cx="8668492" cy="6857990"/>
          </a:xfrm>
          <a:prstGeom prst="rect">
            <a:avLst/>
          </a:prstGeom>
          <a:scene3d>
            <a:camera prst="orthographicFront">
              <a:rot lat="0" lon="10800000" rev="0"/>
            </a:camera>
            <a:lightRig rig="threePt" dir="t"/>
          </a:scene3d>
        </p:spPr>
      </p:pic>
      <p:sp>
        <p:nvSpPr>
          <p:cNvPr id="55" name="Rectangle 54">
            <a:extLst>
              <a:ext uri="{FF2B5EF4-FFF2-40B4-BE49-F238E27FC236}">
                <a16:creationId xmlns:a16="http://schemas.microsoft.com/office/drawing/2014/main" id="{284781B9-12CB-45C3-907A-9ED93FF72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97B16B89-7B38-0293-6D0C-440A4D1862FF}"/>
              </a:ext>
            </a:extLst>
          </p:cNvPr>
          <p:cNvSpPr>
            <a:spLocks noGrp="1"/>
          </p:cNvSpPr>
          <p:nvPr>
            <p:ph type="ctrTitle"/>
          </p:nvPr>
        </p:nvSpPr>
        <p:spPr>
          <a:xfrm>
            <a:off x="8370470" y="1161288"/>
            <a:ext cx="3821510" cy="1124712"/>
          </a:xfrm>
        </p:spPr>
        <p:txBody>
          <a:bodyPr vert="horz" lIns="91440" tIns="45720" rIns="91440" bIns="45720" rtlCol="0" anchor="b">
            <a:noAutofit/>
          </a:bodyPr>
          <a:lstStyle/>
          <a:p>
            <a:pPr algn="l"/>
            <a:r>
              <a:rPr lang="en-US" sz="3600" b="1" dirty="0"/>
              <a:t>La </a:t>
            </a:r>
            <a:r>
              <a:rPr lang="en-US" sz="3600" b="1" dirty="0" err="1"/>
              <a:t>poesia</a:t>
            </a:r>
            <a:r>
              <a:rPr lang="en-US" sz="3600" b="1" dirty="0"/>
              <a:t> e </a:t>
            </a:r>
            <a:r>
              <a:rPr lang="en-US" sz="3600" b="1" dirty="0" err="1"/>
              <a:t>l’epica</a:t>
            </a:r>
            <a:r>
              <a:rPr lang="en-US" sz="3600" b="1" dirty="0"/>
              <a:t> </a:t>
            </a:r>
            <a:r>
              <a:rPr lang="en-US" sz="3600" b="1" dirty="0" err="1"/>
              <a:t>cavalleresca</a:t>
            </a:r>
            <a:endParaRPr lang="en-US" sz="3600" b="1" dirty="0"/>
          </a:p>
        </p:txBody>
      </p:sp>
      <p:sp>
        <p:nvSpPr>
          <p:cNvPr id="57" name="Rectangle 5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9" name="Rectangle 5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ottotitolo 2">
            <a:extLst>
              <a:ext uri="{FF2B5EF4-FFF2-40B4-BE49-F238E27FC236}">
                <a16:creationId xmlns:a16="http://schemas.microsoft.com/office/drawing/2014/main" id="{EB80E125-4075-73B0-0E8E-DEF6ED027902}"/>
              </a:ext>
            </a:extLst>
          </p:cNvPr>
          <p:cNvSpPr>
            <a:spLocks noGrp="1"/>
          </p:cNvSpPr>
          <p:nvPr>
            <p:ph type="subTitle" idx="1"/>
          </p:nvPr>
        </p:nvSpPr>
        <p:spPr>
          <a:xfrm>
            <a:off x="8370470" y="2718053"/>
            <a:ext cx="3438906" cy="3749421"/>
          </a:xfrm>
        </p:spPr>
        <p:txBody>
          <a:bodyPr vert="horz" lIns="91440" tIns="45720" rIns="91440" bIns="45720" rtlCol="0" anchor="t">
            <a:normAutofit/>
          </a:bodyPr>
          <a:lstStyle/>
          <a:p>
            <a:pPr indent="-228600" algn="l">
              <a:buFont typeface="Arial" panose="020B0604020202020204" pitchFamily="34" charset="0"/>
              <a:buChar char="•"/>
            </a:pPr>
            <a:r>
              <a:rPr lang="en-US" sz="2000" b="1" dirty="0" err="1"/>
              <a:t>Poesia</a:t>
            </a:r>
            <a:r>
              <a:rPr lang="en-US" sz="2000" b="1" dirty="0"/>
              <a:t> </a:t>
            </a:r>
            <a:r>
              <a:rPr lang="en-US" sz="2000" b="1" dirty="0" err="1"/>
              <a:t>Trobadorica</a:t>
            </a:r>
            <a:r>
              <a:rPr lang="en-US" sz="2000" b="1" dirty="0"/>
              <a:t>:</a:t>
            </a:r>
          </a:p>
          <a:p>
            <a:pPr lvl="1" indent="-228600" algn="l">
              <a:buFont typeface="Arial" panose="020B0604020202020204" pitchFamily="34" charset="0"/>
              <a:buChar char="•"/>
            </a:pPr>
            <a:r>
              <a:rPr lang="en-US" dirty="0" err="1"/>
              <a:t>Derivata</a:t>
            </a:r>
            <a:r>
              <a:rPr lang="en-US" dirty="0"/>
              <a:t> </a:t>
            </a:r>
            <a:r>
              <a:rPr lang="en-US" dirty="0" err="1"/>
              <a:t>dalla</a:t>
            </a:r>
            <a:r>
              <a:rPr lang="en-US" dirty="0"/>
              <a:t> </a:t>
            </a:r>
            <a:r>
              <a:rPr lang="en-US" dirty="0" err="1"/>
              <a:t>Provenza</a:t>
            </a:r>
            <a:r>
              <a:rPr lang="en-US" dirty="0"/>
              <a:t>, la </a:t>
            </a:r>
            <a:r>
              <a:rPr lang="en-US" dirty="0" err="1"/>
              <a:t>poesia</a:t>
            </a:r>
            <a:r>
              <a:rPr lang="en-US" dirty="0"/>
              <a:t> d'amore </a:t>
            </a:r>
            <a:r>
              <a:rPr lang="en-US" dirty="0" err="1"/>
              <a:t>trobadorica</a:t>
            </a:r>
            <a:r>
              <a:rPr lang="en-US" dirty="0"/>
              <a:t> </a:t>
            </a:r>
            <a:r>
              <a:rPr lang="en-US" dirty="0" err="1"/>
              <a:t>esprimeva</a:t>
            </a:r>
            <a:r>
              <a:rPr lang="en-US" dirty="0"/>
              <a:t> </a:t>
            </a:r>
            <a:r>
              <a:rPr lang="en-US" dirty="0" err="1"/>
              <a:t>sentimenti</a:t>
            </a:r>
            <a:r>
              <a:rPr lang="en-US" dirty="0"/>
              <a:t> e </a:t>
            </a:r>
            <a:r>
              <a:rPr lang="en-US" dirty="0" err="1"/>
              <a:t>ideali</a:t>
            </a:r>
            <a:r>
              <a:rPr lang="en-US" dirty="0"/>
              <a:t> </a:t>
            </a:r>
            <a:r>
              <a:rPr lang="en-US" dirty="0" err="1"/>
              <a:t>legati</a:t>
            </a:r>
            <a:r>
              <a:rPr lang="en-US" dirty="0"/>
              <a:t> </a:t>
            </a:r>
            <a:r>
              <a:rPr lang="en-US" dirty="0" err="1"/>
              <a:t>all'amore</a:t>
            </a:r>
            <a:r>
              <a:rPr lang="en-US" dirty="0"/>
              <a:t> </a:t>
            </a:r>
            <a:r>
              <a:rPr lang="en-US" dirty="0" err="1"/>
              <a:t>cortese</a:t>
            </a:r>
            <a:r>
              <a:rPr lang="en-US" dirty="0"/>
              <a:t>.</a:t>
            </a:r>
          </a:p>
          <a:p>
            <a:pPr lvl="1" indent="-228600" algn="l">
              <a:buFont typeface="Arial" panose="020B0604020202020204" pitchFamily="34" charset="0"/>
              <a:buChar char="•"/>
            </a:pPr>
            <a:endParaRPr lang="en-US" dirty="0"/>
          </a:p>
          <a:p>
            <a:pPr indent="-228600" algn="l">
              <a:buFont typeface="Arial" panose="020B0604020202020204" pitchFamily="34" charset="0"/>
              <a:buChar char="•"/>
            </a:pPr>
            <a:r>
              <a:rPr lang="en-US" sz="2000" b="1" dirty="0" err="1"/>
              <a:t>Epica</a:t>
            </a:r>
            <a:r>
              <a:rPr lang="en-US" sz="2000" b="1" dirty="0"/>
              <a:t> </a:t>
            </a:r>
            <a:r>
              <a:rPr lang="en-US" sz="2000" b="1" dirty="0" err="1"/>
              <a:t>cavalleresca</a:t>
            </a:r>
            <a:r>
              <a:rPr lang="en-US" sz="2000" b="1" dirty="0"/>
              <a:t>:</a:t>
            </a:r>
          </a:p>
          <a:p>
            <a:pPr marL="742950" lvl="1" indent="-285750" algn="l">
              <a:buFont typeface="Arial" panose="020B0604020202020204" pitchFamily="34" charset="0"/>
              <a:buChar char="•"/>
            </a:pPr>
            <a:r>
              <a:rPr lang="en-US" b="1" dirty="0"/>
              <a:t>	</a:t>
            </a:r>
            <a:r>
              <a:rPr lang="en-US" dirty="0" err="1"/>
              <a:t>Ciclo</a:t>
            </a:r>
            <a:r>
              <a:rPr lang="en-US" dirty="0"/>
              <a:t> </a:t>
            </a:r>
            <a:r>
              <a:rPr lang="en-US" dirty="0" err="1"/>
              <a:t>carolingio</a:t>
            </a:r>
            <a:endParaRPr lang="en-US" dirty="0"/>
          </a:p>
          <a:p>
            <a:pPr marL="742950" lvl="1" indent="-285750" algn="l">
              <a:buFont typeface="Arial" panose="020B0604020202020204" pitchFamily="34" charset="0"/>
              <a:buChar char="•"/>
            </a:pPr>
            <a:r>
              <a:rPr lang="en-US" dirty="0"/>
              <a:t>	</a:t>
            </a:r>
            <a:r>
              <a:rPr lang="en-US" dirty="0" err="1"/>
              <a:t>Ciclo</a:t>
            </a:r>
            <a:r>
              <a:rPr lang="en-US" dirty="0"/>
              <a:t> </a:t>
            </a:r>
            <a:r>
              <a:rPr lang="en-US" dirty="0" err="1"/>
              <a:t>bretone</a:t>
            </a:r>
            <a:endParaRPr lang="en-US" dirty="0"/>
          </a:p>
        </p:txBody>
      </p:sp>
    </p:spTree>
    <p:extLst>
      <p:ext uri="{BB962C8B-B14F-4D97-AF65-F5344CB8AC3E}">
        <p14:creationId xmlns:p14="http://schemas.microsoft.com/office/powerpoint/2010/main" val="851938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B1F713-25AA-4369-9242-9AD544A351CF}"/>
            </a:ext>
          </a:extLst>
        </p:cNvPr>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descr="Immagine che contiene arte, dipinto, chiesa, luogo di culto&#10;&#10;Descrizione generata automaticamente">
            <a:extLst>
              <a:ext uri="{FF2B5EF4-FFF2-40B4-BE49-F238E27FC236}">
                <a16:creationId xmlns:a16="http://schemas.microsoft.com/office/drawing/2014/main" id="{AEA28561-DD04-5F2C-E2AB-157D11DF5755}"/>
              </a:ext>
            </a:extLst>
          </p:cNvPr>
          <p:cNvPicPr>
            <a:picLocks noChangeAspect="1"/>
          </p:cNvPicPr>
          <p:nvPr/>
        </p:nvPicPr>
        <p:blipFill>
          <a:blip r:embed="rId2">
            <a:extLst>
              <a:ext uri="{28A0092B-C50C-407E-A947-70E740481C1C}">
                <a14:useLocalDpi xmlns:a14="http://schemas.microsoft.com/office/drawing/2010/main" val="0"/>
              </a:ext>
            </a:extLst>
          </a:blip>
          <a:srcRect t="21998" r="9089" b="6079"/>
          <a:stretch/>
        </p:blipFill>
        <p:spPr>
          <a:xfrm>
            <a:off x="3523488" y="10"/>
            <a:ext cx="8668512" cy="6857990"/>
          </a:xfrm>
          <a:prstGeom prst="rect">
            <a:avLst/>
          </a:prstGeom>
        </p:spPr>
      </p:pic>
      <p:sp>
        <p:nvSpPr>
          <p:cNvPr id="44" name="Rectangle 4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3B706931-11CA-80E8-ABC4-FA5D11CDA309}"/>
              </a:ext>
            </a:extLst>
          </p:cNvPr>
          <p:cNvSpPr>
            <a:spLocks noGrp="1"/>
          </p:cNvSpPr>
          <p:nvPr>
            <p:ph type="ctrTitle"/>
          </p:nvPr>
        </p:nvSpPr>
        <p:spPr>
          <a:xfrm>
            <a:off x="371094" y="1161288"/>
            <a:ext cx="4372356" cy="1124712"/>
          </a:xfrm>
        </p:spPr>
        <p:txBody>
          <a:bodyPr vert="horz" lIns="91440" tIns="45720" rIns="91440" bIns="45720" rtlCol="0" anchor="b">
            <a:normAutofit/>
          </a:bodyPr>
          <a:lstStyle/>
          <a:p>
            <a:pPr algn="l"/>
            <a:r>
              <a:rPr lang="en-US" sz="3600" b="1" dirty="0"/>
              <a:t>La </a:t>
            </a:r>
            <a:r>
              <a:rPr lang="en-US" sz="3600" b="1" dirty="0" err="1"/>
              <a:t>grande</a:t>
            </a:r>
            <a:r>
              <a:rPr lang="en-US" sz="3600" b="1" dirty="0"/>
              <a:t> </a:t>
            </a:r>
            <a:r>
              <a:rPr lang="en-US" sz="3600" b="1" dirty="0" err="1"/>
              <a:t>paura</a:t>
            </a:r>
            <a:r>
              <a:rPr lang="en-US" sz="3600" b="1" dirty="0"/>
              <a:t> </a:t>
            </a:r>
            <a:r>
              <a:rPr lang="en-US" sz="3600" b="1" dirty="0" err="1"/>
              <a:t>dell’anno</a:t>
            </a:r>
            <a:r>
              <a:rPr lang="en-US" sz="3600" b="1" dirty="0"/>
              <a:t> Mille</a:t>
            </a:r>
          </a:p>
        </p:txBody>
      </p:sp>
      <p:sp>
        <p:nvSpPr>
          <p:cNvPr id="46" name="Rectangle 4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8" name="Rectangle 4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ottotitolo 2">
            <a:extLst>
              <a:ext uri="{FF2B5EF4-FFF2-40B4-BE49-F238E27FC236}">
                <a16:creationId xmlns:a16="http://schemas.microsoft.com/office/drawing/2014/main" id="{2BBE7C52-7F10-C8D9-3B0C-D3FAE411D196}"/>
              </a:ext>
            </a:extLst>
          </p:cNvPr>
          <p:cNvSpPr>
            <a:spLocks noGrp="1"/>
          </p:cNvSpPr>
          <p:nvPr>
            <p:ph type="subTitle" idx="1"/>
          </p:nvPr>
        </p:nvSpPr>
        <p:spPr>
          <a:xfrm>
            <a:off x="1" y="2718054"/>
            <a:ext cx="4924424" cy="3207258"/>
          </a:xfrm>
        </p:spPr>
        <p:txBody>
          <a:bodyPr vert="horz" lIns="91440" tIns="45720" rIns="91440" bIns="45720" rtlCol="0" anchor="t">
            <a:normAutofit/>
          </a:bodyPr>
          <a:lstStyle/>
          <a:p>
            <a:pPr marL="685800" indent="-342900" algn="just">
              <a:buFont typeface="Arial" panose="020B0604020202020204" pitchFamily="34" charset="0"/>
              <a:buChar char="•"/>
            </a:pPr>
            <a:r>
              <a:rPr lang="en-US" sz="2000" dirty="0"/>
              <a:t>X </a:t>
            </a:r>
            <a:r>
              <a:rPr lang="en-US" sz="2000" dirty="0" err="1"/>
              <a:t>secolo</a:t>
            </a:r>
            <a:r>
              <a:rPr lang="en-US" sz="2000" dirty="0"/>
              <a:t> </a:t>
            </a:r>
            <a:r>
              <a:rPr lang="en-US" sz="2000" dirty="0" err="1"/>
              <a:t>si</a:t>
            </a:r>
            <a:r>
              <a:rPr lang="en-US" sz="2000" dirty="0"/>
              <a:t> diffuse la </a:t>
            </a:r>
            <a:r>
              <a:rPr lang="en-US" sz="2000" dirty="0" err="1"/>
              <a:t>convinzione</a:t>
            </a:r>
            <a:r>
              <a:rPr lang="en-US" sz="2000" dirty="0"/>
              <a:t> </a:t>
            </a:r>
            <a:r>
              <a:rPr lang="en-US" sz="2000" dirty="0" err="1"/>
              <a:t>che</a:t>
            </a:r>
            <a:r>
              <a:rPr lang="en-US" sz="2000" dirty="0"/>
              <a:t> </a:t>
            </a:r>
            <a:r>
              <a:rPr lang="en-US" sz="2000" dirty="0" err="1"/>
              <a:t>l'anno</a:t>
            </a:r>
            <a:r>
              <a:rPr lang="en-US" sz="2000" dirty="0"/>
              <a:t> Mille </a:t>
            </a:r>
            <a:r>
              <a:rPr lang="en-US" sz="2000" dirty="0" err="1"/>
              <a:t>avrebbe</a:t>
            </a:r>
            <a:r>
              <a:rPr lang="en-US" sz="2000" dirty="0"/>
              <a:t> </a:t>
            </a:r>
            <a:r>
              <a:rPr lang="en-US" sz="2000" dirty="0" err="1"/>
              <a:t>segnato</a:t>
            </a:r>
            <a:r>
              <a:rPr lang="en-US" sz="2000" dirty="0"/>
              <a:t> la fine del mondo</a:t>
            </a:r>
          </a:p>
          <a:p>
            <a:pPr marL="1028700" lvl="1" indent="-228600" algn="just">
              <a:buFont typeface="Arial" panose="020B0604020202020204" pitchFamily="34" charset="0"/>
              <a:buChar char="•"/>
            </a:pPr>
            <a:r>
              <a:rPr lang="en-US" dirty="0" err="1"/>
              <a:t>Religiosità</a:t>
            </a:r>
            <a:r>
              <a:rPr lang="en-US" dirty="0"/>
              <a:t> </a:t>
            </a:r>
            <a:r>
              <a:rPr lang="en-US" dirty="0" err="1"/>
              <a:t>diffusa</a:t>
            </a:r>
            <a:endParaRPr lang="en-US" dirty="0"/>
          </a:p>
          <a:p>
            <a:pPr marL="571500" indent="-228600" algn="l">
              <a:buFont typeface="Arial" panose="020B0604020202020204" pitchFamily="34" charset="0"/>
              <a:buChar char="•"/>
            </a:pPr>
            <a:endParaRPr lang="en-US" sz="1700" dirty="0"/>
          </a:p>
          <a:p>
            <a:pPr marL="571500" indent="-228600" algn="l">
              <a:buFont typeface="Arial" panose="020B0604020202020204" pitchFamily="34" charset="0"/>
              <a:buChar char="•"/>
            </a:pPr>
            <a:r>
              <a:rPr lang="en-US" sz="2000" dirty="0"/>
              <a:t>XI: </a:t>
            </a:r>
            <a:r>
              <a:rPr lang="en-US" sz="2000" dirty="0" err="1"/>
              <a:t>Rinascita</a:t>
            </a:r>
            <a:r>
              <a:rPr lang="en-US" sz="2000" dirty="0"/>
              <a:t>: </a:t>
            </a:r>
          </a:p>
          <a:p>
            <a:pPr lvl="2" indent="-228600" algn="l">
              <a:buFont typeface="Arial" panose="020B0604020202020204" pitchFamily="34" charset="0"/>
              <a:buChar char="•"/>
            </a:pPr>
            <a:r>
              <a:rPr lang="en-US" sz="2000" dirty="0" err="1"/>
              <a:t>Aumento</a:t>
            </a:r>
            <a:r>
              <a:rPr lang="en-US" sz="2000" dirty="0"/>
              <a:t> </a:t>
            </a:r>
            <a:r>
              <a:rPr lang="en-US" sz="2000" dirty="0" err="1"/>
              <a:t>della</a:t>
            </a:r>
            <a:r>
              <a:rPr lang="en-US" sz="2000" dirty="0"/>
              <a:t> </a:t>
            </a:r>
            <a:r>
              <a:rPr lang="en-US" sz="2000" dirty="0" err="1"/>
              <a:t>popolazione</a:t>
            </a:r>
            <a:endParaRPr lang="en-US" sz="2000" dirty="0"/>
          </a:p>
          <a:p>
            <a:pPr lvl="2" indent="-228600" algn="l">
              <a:buFont typeface="Arial" panose="020B0604020202020204" pitchFamily="34" charset="0"/>
              <a:buChar char="•"/>
            </a:pPr>
            <a:r>
              <a:rPr lang="en-US" sz="2000" dirty="0" err="1"/>
              <a:t>Espansione</a:t>
            </a:r>
            <a:r>
              <a:rPr lang="en-US" sz="2000" dirty="0"/>
              <a:t> </a:t>
            </a:r>
            <a:r>
              <a:rPr lang="en-US" sz="2000" dirty="0" err="1"/>
              <a:t>agricola</a:t>
            </a:r>
            <a:endParaRPr lang="en-US" sz="2000" dirty="0"/>
          </a:p>
          <a:p>
            <a:pPr lvl="2" indent="-228600" algn="l">
              <a:buFont typeface="Arial" panose="020B0604020202020204" pitchFamily="34" charset="0"/>
              <a:buChar char="•"/>
            </a:pPr>
            <a:r>
              <a:rPr lang="en-US" sz="2000" dirty="0" err="1"/>
              <a:t>Tecnologie</a:t>
            </a:r>
            <a:r>
              <a:rPr lang="en-US" sz="2000" dirty="0"/>
              <a:t> </a:t>
            </a:r>
            <a:r>
              <a:rPr lang="en-US" sz="2000" dirty="0" err="1"/>
              <a:t>agricole</a:t>
            </a:r>
            <a:endParaRPr lang="en-US" sz="2000" dirty="0"/>
          </a:p>
        </p:txBody>
      </p:sp>
    </p:spTree>
    <p:extLst>
      <p:ext uri="{BB962C8B-B14F-4D97-AF65-F5344CB8AC3E}">
        <p14:creationId xmlns:p14="http://schemas.microsoft.com/office/powerpoint/2010/main" val="4110530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E60936-F5D6-B45F-2E35-E3021484FFC3}"/>
            </a:ext>
          </a:extLst>
        </p:cNvPr>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1000 - Verso il Mille : l'Europa torna a crescere">
            <a:extLst>
              <a:ext uri="{FF2B5EF4-FFF2-40B4-BE49-F238E27FC236}">
                <a16:creationId xmlns:a16="http://schemas.microsoft.com/office/drawing/2014/main" id="{A45F44DD-5CEF-A45F-6CD6-84C3219439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808" t="9091" r="18406"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3" name="Rectangle 308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75FB6A19-501F-DB27-EFC4-73EE09B383D6}"/>
              </a:ext>
            </a:extLst>
          </p:cNvPr>
          <p:cNvSpPr>
            <a:spLocks noGrp="1"/>
          </p:cNvSpPr>
          <p:nvPr>
            <p:ph type="ctrTitle"/>
          </p:nvPr>
        </p:nvSpPr>
        <p:spPr>
          <a:xfrm>
            <a:off x="371094" y="1161288"/>
            <a:ext cx="5058156" cy="1124712"/>
          </a:xfrm>
        </p:spPr>
        <p:txBody>
          <a:bodyPr vert="horz" lIns="91440" tIns="45720" rIns="91440" bIns="45720" rtlCol="0" anchor="b">
            <a:noAutofit/>
          </a:bodyPr>
          <a:lstStyle/>
          <a:p>
            <a:pPr algn="l"/>
            <a:r>
              <a:rPr lang="en-US" sz="3600" b="1" dirty="0" err="1"/>
              <a:t>Sviluppo</a:t>
            </a:r>
            <a:r>
              <a:rPr lang="en-US" sz="3600" b="1" dirty="0"/>
              <a:t> </a:t>
            </a:r>
            <a:r>
              <a:rPr lang="en-US" sz="3600" b="1" dirty="0" err="1"/>
              <a:t>demografico</a:t>
            </a:r>
            <a:r>
              <a:rPr lang="en-US" sz="3600" b="1" dirty="0"/>
              <a:t> e </a:t>
            </a:r>
            <a:r>
              <a:rPr lang="en-US" sz="3600" b="1" dirty="0" err="1"/>
              <a:t>rivoluzione</a:t>
            </a:r>
            <a:r>
              <a:rPr lang="en-US" sz="3600" b="1" dirty="0"/>
              <a:t> </a:t>
            </a:r>
            <a:r>
              <a:rPr lang="en-US" sz="3600" b="1" dirty="0" err="1"/>
              <a:t>agricola</a:t>
            </a:r>
            <a:endParaRPr lang="en-US" sz="3600" b="1" dirty="0"/>
          </a:p>
        </p:txBody>
      </p:sp>
      <p:sp>
        <p:nvSpPr>
          <p:cNvPr id="3085" name="Rectangle 308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87" name="Rectangle 308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ottotitolo 2">
            <a:extLst>
              <a:ext uri="{FF2B5EF4-FFF2-40B4-BE49-F238E27FC236}">
                <a16:creationId xmlns:a16="http://schemas.microsoft.com/office/drawing/2014/main" id="{829F741B-5961-A182-9599-2F3AFB4A85A3}"/>
              </a:ext>
            </a:extLst>
          </p:cNvPr>
          <p:cNvSpPr>
            <a:spLocks noGrp="1"/>
          </p:cNvSpPr>
          <p:nvPr>
            <p:ph type="subTitle" idx="1"/>
          </p:nvPr>
        </p:nvSpPr>
        <p:spPr>
          <a:xfrm>
            <a:off x="371093" y="2718054"/>
            <a:ext cx="5058155" cy="3978782"/>
          </a:xfrm>
        </p:spPr>
        <p:txBody>
          <a:bodyPr vert="horz" lIns="91440" tIns="45720" rIns="91440" bIns="45720" rtlCol="0" anchor="t">
            <a:normAutofit/>
          </a:bodyPr>
          <a:lstStyle/>
          <a:p>
            <a:pPr marL="571500" indent="-228600" algn="just">
              <a:buFont typeface="Arial" panose="020B0604020202020204" pitchFamily="34" charset="0"/>
              <a:buChar char="•"/>
            </a:pPr>
            <a:r>
              <a:rPr lang="en-US" sz="2000" b="1" dirty="0"/>
              <a:t>Boom </a:t>
            </a:r>
            <a:r>
              <a:rPr lang="en-US" sz="2000" b="1" dirty="0" err="1"/>
              <a:t>agricolo</a:t>
            </a:r>
            <a:endParaRPr lang="en-US" sz="2000" b="1" dirty="0"/>
          </a:p>
          <a:p>
            <a:pPr marL="571500" indent="-228600" algn="l">
              <a:buFont typeface="Arial" panose="020B0604020202020204" pitchFamily="34" charset="0"/>
              <a:buChar char="•"/>
            </a:pPr>
            <a:r>
              <a:rPr lang="en-US" sz="2000" b="1" dirty="0" err="1"/>
              <a:t>Nuove</a:t>
            </a:r>
            <a:r>
              <a:rPr lang="en-US" sz="2000" b="1" dirty="0"/>
              <a:t> </a:t>
            </a:r>
            <a:r>
              <a:rPr lang="en-US" sz="2000" b="1" dirty="0" err="1"/>
              <a:t>colonizzazioni</a:t>
            </a:r>
            <a:r>
              <a:rPr lang="en-US" sz="2000" b="1" dirty="0"/>
              <a:t>: </a:t>
            </a:r>
            <a:r>
              <a:rPr lang="en-US" sz="2000" dirty="0" err="1"/>
              <a:t>Nei</a:t>
            </a:r>
            <a:r>
              <a:rPr lang="en-US" sz="2000" dirty="0"/>
              <a:t> </a:t>
            </a:r>
            <a:r>
              <a:rPr lang="en-US" sz="2000" dirty="0" err="1"/>
              <a:t>Paesi</a:t>
            </a:r>
            <a:r>
              <a:rPr lang="en-US" sz="2000" dirty="0"/>
              <a:t> Bassi, </a:t>
            </a:r>
            <a:r>
              <a:rPr lang="en-US" sz="2000" dirty="0" err="1"/>
              <a:t>vennero</a:t>
            </a:r>
            <a:r>
              <a:rPr lang="en-US" sz="2000" dirty="0"/>
              <a:t> </a:t>
            </a:r>
            <a:r>
              <a:rPr lang="en-US" sz="2000" dirty="0" err="1"/>
              <a:t>prosciugate</a:t>
            </a:r>
            <a:r>
              <a:rPr lang="en-US" sz="2000" dirty="0"/>
              <a:t> le zone </a:t>
            </a:r>
            <a:r>
              <a:rPr lang="en-US" sz="2000" dirty="0" err="1"/>
              <a:t>costiere</a:t>
            </a:r>
            <a:r>
              <a:rPr lang="en-US" sz="2000" dirty="0"/>
              <a:t> per </a:t>
            </a:r>
            <a:r>
              <a:rPr lang="en-US" sz="2000" dirty="0" err="1"/>
              <a:t>creare</a:t>
            </a:r>
            <a:r>
              <a:rPr lang="en-US" sz="2000" dirty="0"/>
              <a:t> </a:t>
            </a:r>
            <a:r>
              <a:rPr lang="en-US" sz="2000" dirty="0" err="1"/>
              <a:t>nuove</a:t>
            </a:r>
            <a:r>
              <a:rPr lang="en-US" sz="2000" dirty="0"/>
              <a:t> terre </a:t>
            </a:r>
            <a:r>
              <a:rPr lang="en-US" sz="2000" dirty="0" err="1"/>
              <a:t>coltivabili</a:t>
            </a:r>
            <a:r>
              <a:rPr lang="en-US" sz="2000" dirty="0"/>
              <a:t>.</a:t>
            </a:r>
          </a:p>
          <a:p>
            <a:pPr marL="571500" indent="-228600" algn="l">
              <a:buFont typeface="Arial" panose="020B0604020202020204" pitchFamily="34" charset="0"/>
              <a:buChar char="•"/>
            </a:pPr>
            <a:r>
              <a:rPr lang="en-US" sz="2000" b="1" dirty="0"/>
              <a:t>In Germania orientale:</a:t>
            </a:r>
            <a:r>
              <a:rPr lang="en-US" sz="2000" dirty="0"/>
              <a:t> vi fu </a:t>
            </a:r>
            <a:r>
              <a:rPr lang="en-US" sz="2000" dirty="0" err="1"/>
              <a:t>una</a:t>
            </a:r>
            <a:r>
              <a:rPr lang="en-US" sz="2000" dirty="0"/>
              <a:t> </a:t>
            </a:r>
            <a:r>
              <a:rPr lang="en-US" sz="2000" dirty="0" err="1"/>
              <a:t>migrazione</a:t>
            </a:r>
            <a:r>
              <a:rPr lang="en-US" sz="2000" dirty="0"/>
              <a:t> di </a:t>
            </a:r>
            <a:r>
              <a:rPr lang="en-US" sz="2000" dirty="0" err="1"/>
              <a:t>contadini</a:t>
            </a:r>
            <a:r>
              <a:rPr lang="en-US" sz="2000" dirty="0"/>
              <a:t> per </a:t>
            </a:r>
            <a:r>
              <a:rPr lang="en-US" sz="2000" dirty="0" err="1"/>
              <a:t>dissodare</a:t>
            </a:r>
            <a:r>
              <a:rPr lang="en-US" sz="2000" dirty="0"/>
              <a:t> </a:t>
            </a:r>
            <a:r>
              <a:rPr lang="en-US" sz="2000" dirty="0" err="1"/>
              <a:t>nuove</a:t>
            </a:r>
            <a:r>
              <a:rPr lang="en-US" sz="2000" dirty="0"/>
              <a:t> terre e </a:t>
            </a:r>
            <a:r>
              <a:rPr lang="en-US" sz="2000" dirty="0" err="1"/>
              <a:t>colonizzarle</a:t>
            </a:r>
            <a:r>
              <a:rPr lang="en-US" sz="2000" dirty="0"/>
              <a:t>, </a:t>
            </a:r>
            <a:r>
              <a:rPr lang="en-US" sz="2000" dirty="0" err="1"/>
              <a:t>estendendo</a:t>
            </a:r>
            <a:r>
              <a:rPr lang="en-US" sz="2000" dirty="0"/>
              <a:t> </a:t>
            </a:r>
            <a:r>
              <a:rPr lang="en-US" sz="2000" dirty="0" err="1"/>
              <a:t>così</a:t>
            </a:r>
            <a:r>
              <a:rPr lang="en-US" sz="2000" dirty="0"/>
              <a:t> la </a:t>
            </a:r>
            <a:r>
              <a:rPr lang="en-US" sz="2000" dirty="0" err="1"/>
              <a:t>produzione</a:t>
            </a:r>
            <a:r>
              <a:rPr lang="en-US" sz="2000" dirty="0"/>
              <a:t> </a:t>
            </a:r>
            <a:r>
              <a:rPr lang="en-US" sz="2000" dirty="0" err="1"/>
              <a:t>agricola</a:t>
            </a:r>
            <a:r>
              <a:rPr lang="en-US" sz="2000" dirty="0"/>
              <a:t>.</a:t>
            </a:r>
          </a:p>
          <a:p>
            <a:pPr marL="571500" indent="-228600" algn="l">
              <a:buFont typeface="Arial" panose="020B0604020202020204" pitchFamily="34" charset="0"/>
              <a:buChar char="•"/>
            </a:pPr>
            <a:r>
              <a:rPr lang="en-US" sz="2000" dirty="0" err="1"/>
              <a:t>Rotazione</a:t>
            </a:r>
            <a:r>
              <a:rPr lang="en-US" sz="2000" dirty="0"/>
              <a:t> </a:t>
            </a:r>
            <a:r>
              <a:rPr lang="en-US" sz="2000" dirty="0" err="1"/>
              <a:t>triennale</a:t>
            </a:r>
            <a:r>
              <a:rPr lang="en-US" sz="2000" dirty="0"/>
              <a:t> / </a:t>
            </a:r>
            <a:r>
              <a:rPr lang="en-US" sz="2000" dirty="0" err="1"/>
              <a:t>Innovazione</a:t>
            </a:r>
            <a:r>
              <a:rPr lang="en-US" sz="2000" dirty="0"/>
              <a:t> </a:t>
            </a:r>
            <a:r>
              <a:rPr lang="en-US" sz="2000" dirty="0" err="1"/>
              <a:t>tecnologica</a:t>
            </a:r>
            <a:endParaRPr lang="en-US" sz="2000" dirty="0"/>
          </a:p>
          <a:p>
            <a:pPr marL="571500" indent="-228600" algn="l">
              <a:buFont typeface="Arial" panose="020B0604020202020204" pitchFamily="34" charset="0"/>
              <a:buChar char="•"/>
            </a:pPr>
            <a:endParaRPr lang="en-US" sz="1400" dirty="0"/>
          </a:p>
        </p:txBody>
      </p:sp>
    </p:spTree>
    <p:extLst>
      <p:ext uri="{BB962C8B-B14F-4D97-AF65-F5344CB8AC3E}">
        <p14:creationId xmlns:p14="http://schemas.microsoft.com/office/powerpoint/2010/main" val="4241618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4BA40F49-6490-49E1-AB89-4B5946083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30" y="1"/>
            <a:ext cx="12191695" cy="68474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040BD35E-9DAA-5437-20E1-26F5BB2819BC}"/>
              </a:ext>
            </a:extLst>
          </p:cNvPr>
          <p:cNvSpPr>
            <a:spLocks noGrp="1"/>
          </p:cNvSpPr>
          <p:nvPr>
            <p:ph type="title"/>
          </p:nvPr>
        </p:nvSpPr>
        <p:spPr>
          <a:xfrm>
            <a:off x="804672" y="798445"/>
            <a:ext cx="4803636" cy="1311664"/>
          </a:xfrm>
        </p:spPr>
        <p:txBody>
          <a:bodyPr anchor="b">
            <a:normAutofit/>
          </a:bodyPr>
          <a:lstStyle/>
          <a:p>
            <a:br>
              <a:rPr lang="it-IT" sz="3600">
                <a:solidFill>
                  <a:schemeClr val="tx2"/>
                </a:solidFill>
              </a:rPr>
            </a:br>
            <a:endParaRPr lang="it-IT" sz="3600">
              <a:solidFill>
                <a:schemeClr val="tx2"/>
              </a:solidFill>
            </a:endParaRPr>
          </a:p>
        </p:txBody>
      </p:sp>
      <p:pic>
        <p:nvPicPr>
          <p:cNvPr id="4" name="Segnaposto contenuto 3">
            <a:extLst>
              <a:ext uri="{FF2B5EF4-FFF2-40B4-BE49-F238E27FC236}">
                <a16:creationId xmlns:a16="http://schemas.microsoft.com/office/drawing/2014/main" id="{EBFBB088-CE4C-22CD-5F10-8E23E91E936A}"/>
              </a:ext>
            </a:extLst>
          </p:cNvPr>
          <p:cNvPicPr>
            <a:picLocks noChangeAspect="1"/>
          </p:cNvPicPr>
          <p:nvPr/>
        </p:nvPicPr>
        <p:blipFill>
          <a:blip r:embed="rId2"/>
          <a:srcRect t="20002" r="-1" b="20380"/>
          <a:stretch/>
        </p:blipFill>
        <p:spPr>
          <a:xfrm>
            <a:off x="6181744" y="136525"/>
            <a:ext cx="6010069" cy="3359093"/>
          </a:xfrm>
          <a:prstGeom prst="rect">
            <a:avLst/>
          </a:prstGeom>
        </p:spPr>
      </p:pic>
      <p:pic>
        <p:nvPicPr>
          <p:cNvPr id="7" name="Immagine 6">
            <a:extLst>
              <a:ext uri="{FF2B5EF4-FFF2-40B4-BE49-F238E27FC236}">
                <a16:creationId xmlns:a16="http://schemas.microsoft.com/office/drawing/2014/main" id="{2C413A65-34A5-5B43-D92A-6285B91277F9}"/>
              </a:ext>
            </a:extLst>
          </p:cNvPr>
          <p:cNvPicPr>
            <a:picLocks noChangeAspect="1"/>
          </p:cNvPicPr>
          <p:nvPr/>
        </p:nvPicPr>
        <p:blipFill>
          <a:blip r:embed="rId3"/>
          <a:srcRect t="9190" r="-1" b="16288"/>
          <a:stretch/>
        </p:blipFill>
        <p:spPr>
          <a:xfrm>
            <a:off x="6181744" y="3495618"/>
            <a:ext cx="6010069" cy="3359093"/>
          </a:xfrm>
          <a:prstGeom prst="rect">
            <a:avLst/>
          </a:prstGeom>
        </p:spPr>
      </p:pic>
      <p:grpSp>
        <p:nvGrpSpPr>
          <p:cNvPr id="47" name="Group 46">
            <a:extLst>
              <a:ext uri="{FF2B5EF4-FFF2-40B4-BE49-F238E27FC236}">
                <a16:creationId xmlns:a16="http://schemas.microsoft.com/office/drawing/2014/main" id="{DC406F5B-6AB1-4F59-BBBB-3488A390D7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68760" y="15796"/>
            <a:ext cx="6423053" cy="6838915"/>
            <a:chOff x="5742280" y="15796"/>
            <a:chExt cx="6423053" cy="6838915"/>
          </a:xfrm>
        </p:grpSpPr>
        <p:sp>
          <p:nvSpPr>
            <p:cNvPr id="48" name="Freeform: Shape 47">
              <a:extLst>
                <a:ext uri="{FF2B5EF4-FFF2-40B4-BE49-F238E27FC236}">
                  <a16:creationId xmlns:a16="http://schemas.microsoft.com/office/drawing/2014/main" id="{C3E373B8-6DB0-44E7-9D9A-501B6FDFC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57719" y="75800"/>
              <a:ext cx="6007612" cy="6778911"/>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49" name="Freeform: Shape 48">
              <a:extLst>
                <a:ext uri="{FF2B5EF4-FFF2-40B4-BE49-F238E27FC236}">
                  <a16:creationId xmlns:a16="http://schemas.microsoft.com/office/drawing/2014/main" id="{32B7F0B0-E102-4757-9055-800A572A47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9360" y="75800"/>
              <a:ext cx="6025971" cy="6778911"/>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0" name="Freeform: Shape 49">
              <a:extLst>
                <a:ext uri="{FF2B5EF4-FFF2-40B4-BE49-F238E27FC236}">
                  <a16:creationId xmlns:a16="http://schemas.microsoft.com/office/drawing/2014/main" id="{5AB4BAB0-028A-4315-907B-73C93ECCB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6634" y="56513"/>
              <a:ext cx="6028697" cy="679819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useBgFill="1">
          <p:nvSpPr>
            <p:cNvPr id="51" name="Freeform: Shape 50">
              <a:extLst>
                <a:ext uri="{FF2B5EF4-FFF2-40B4-BE49-F238E27FC236}">
                  <a16:creationId xmlns:a16="http://schemas.microsoft.com/office/drawing/2014/main" id="{D9C0146C-E4E0-4055-8429-E93F25CA6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00215" y="15796"/>
              <a:ext cx="6165116" cy="6838915"/>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useBgFill="1">
          <p:nvSpPr>
            <p:cNvPr id="52" name="Freeform: Shape 51">
              <a:extLst>
                <a:ext uri="{FF2B5EF4-FFF2-40B4-BE49-F238E27FC236}">
                  <a16:creationId xmlns:a16="http://schemas.microsoft.com/office/drawing/2014/main" id="{4D7E2836-120A-433B-84C1-FA3AC0D65E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42280" y="15796"/>
              <a:ext cx="6423053" cy="6838915"/>
            </a:xfrm>
            <a:custGeom>
              <a:avLst/>
              <a:gdLst>
                <a:gd name="connsiteX0" fmla="*/ 5953481 w 6423053"/>
                <a:gd name="connsiteY0" fmla="*/ 0 h 6858000"/>
                <a:gd name="connsiteX1" fmla="*/ 6423053 w 6423053"/>
                <a:gd name="connsiteY1" fmla="*/ 0 h 6858000"/>
                <a:gd name="connsiteX2" fmla="*/ 6423053 w 6423053"/>
                <a:gd name="connsiteY2" fmla="*/ 198945 h 6858000"/>
                <a:gd name="connsiteX3" fmla="*/ 6376812 w 6423053"/>
                <a:gd name="connsiteY3" fmla="*/ 175262 h 6858000"/>
                <a:gd name="connsiteX4" fmla="*/ 5997696 w 6423053"/>
                <a:gd name="connsiteY4" fmla="*/ 14961 h 6858000"/>
                <a:gd name="connsiteX5" fmla="*/ 0 w 6423053"/>
                <a:gd name="connsiteY5" fmla="*/ 0 h 6858000"/>
                <a:gd name="connsiteX6" fmla="*/ 3135749 w 6423053"/>
                <a:gd name="connsiteY6" fmla="*/ 0 h 6858000"/>
                <a:gd name="connsiteX7" fmla="*/ 3091534 w 6423053"/>
                <a:gd name="connsiteY7" fmla="*/ 14961 h 6858000"/>
                <a:gd name="connsiteX8" fmla="*/ 318496 w 6423053"/>
                <a:gd name="connsiteY8" fmla="*/ 3984640 h 6858000"/>
                <a:gd name="connsiteX9" fmla="*/ 1283537 w 6423053"/>
                <a:gd name="connsiteY9" fmla="*/ 6672844 h 6858000"/>
                <a:gd name="connsiteX10" fmla="*/ 1451818 w 6423053"/>
                <a:gd name="connsiteY10" fmla="*/ 6858000 h 6858000"/>
                <a:gd name="connsiteX11" fmla="*/ 0 w 6423053"/>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3053" h="6858000">
                  <a:moveTo>
                    <a:pt x="5953481" y="0"/>
                  </a:moveTo>
                  <a:lnTo>
                    <a:pt x="6423053" y="0"/>
                  </a:lnTo>
                  <a:lnTo>
                    <a:pt x="6423053" y="198945"/>
                  </a:lnTo>
                  <a:lnTo>
                    <a:pt x="6376812" y="175262"/>
                  </a:lnTo>
                  <a:cubicBezTo>
                    <a:pt x="6253642" y="115913"/>
                    <a:pt x="6127152" y="62361"/>
                    <a:pt x="5997696" y="14961"/>
                  </a:cubicBezTo>
                  <a:close/>
                  <a:moveTo>
                    <a:pt x="0" y="0"/>
                  </a:moveTo>
                  <a:lnTo>
                    <a:pt x="3135749" y="0"/>
                  </a:lnTo>
                  <a:lnTo>
                    <a:pt x="3091534" y="14961"/>
                  </a:lnTo>
                  <a:cubicBezTo>
                    <a:pt x="1473341" y="607461"/>
                    <a:pt x="318496" y="2161186"/>
                    <a:pt x="318496" y="3984640"/>
                  </a:cubicBezTo>
                  <a:cubicBezTo>
                    <a:pt x="318496" y="5005774"/>
                    <a:pt x="680656" y="5942322"/>
                    <a:pt x="1283537" y="6672844"/>
                  </a:cubicBezTo>
                  <a:lnTo>
                    <a:pt x="145181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grpSp>
      <p:graphicFrame>
        <p:nvGraphicFramePr>
          <p:cNvPr id="25" name="Content Placeholder 10">
            <a:extLst>
              <a:ext uri="{FF2B5EF4-FFF2-40B4-BE49-F238E27FC236}">
                <a16:creationId xmlns:a16="http://schemas.microsoft.com/office/drawing/2014/main" id="{718AE27C-2FE5-7528-BE1E-DF66229F4CD2}"/>
              </a:ext>
            </a:extLst>
          </p:cNvPr>
          <p:cNvGraphicFramePr>
            <a:graphicFrameLocks noGrp="1"/>
          </p:cNvGraphicFramePr>
          <p:nvPr>
            <p:ph idx="1"/>
            <p:extLst>
              <p:ext uri="{D42A27DB-BD31-4B8C-83A1-F6EECF244321}">
                <p14:modId xmlns:p14="http://schemas.microsoft.com/office/powerpoint/2010/main" val="2901573216"/>
              </p:ext>
            </p:extLst>
          </p:nvPr>
        </p:nvGraphicFramePr>
        <p:xfrm>
          <a:off x="804672" y="2276475"/>
          <a:ext cx="6253353" cy="37844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51100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0C163E-F0ED-3CF6-DFEE-AFF93523129D}"/>
            </a:ext>
          </a:extLst>
        </p:cNvPr>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a:extLst>
              <a:ext uri="{FF2B5EF4-FFF2-40B4-BE49-F238E27FC236}">
                <a16:creationId xmlns:a16="http://schemas.microsoft.com/office/drawing/2014/main" id="{08B24050-7945-71E7-6F57-DAC816B6D157}"/>
              </a:ext>
            </a:extLst>
          </p:cNvPr>
          <p:cNvPicPr>
            <a:picLocks noChangeAspect="1"/>
          </p:cNvPicPr>
          <p:nvPr/>
        </p:nvPicPr>
        <p:blipFill>
          <a:blip r:embed="rId2"/>
          <a:srcRect l="5880" t="3755" r="25689"/>
          <a:stretch/>
        </p:blipFill>
        <p:spPr>
          <a:xfrm>
            <a:off x="3523488" y="10"/>
            <a:ext cx="8668512" cy="6857990"/>
          </a:xfrm>
          <a:prstGeom prst="rect">
            <a:avLst/>
          </a:prstGeom>
        </p:spPr>
      </p:pic>
      <p:sp>
        <p:nvSpPr>
          <p:cNvPr id="44" name="Rectangle 4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59E99EC8-10A1-8AE0-2F98-8D43B24BA567}"/>
              </a:ext>
            </a:extLst>
          </p:cNvPr>
          <p:cNvSpPr>
            <a:spLocks noGrp="1"/>
          </p:cNvSpPr>
          <p:nvPr>
            <p:ph type="ctrTitle"/>
          </p:nvPr>
        </p:nvSpPr>
        <p:spPr>
          <a:xfrm>
            <a:off x="371093" y="1161288"/>
            <a:ext cx="4610481" cy="1124712"/>
          </a:xfrm>
        </p:spPr>
        <p:txBody>
          <a:bodyPr vert="horz" lIns="91440" tIns="45720" rIns="91440" bIns="45720" rtlCol="0" anchor="b">
            <a:noAutofit/>
          </a:bodyPr>
          <a:lstStyle/>
          <a:p>
            <a:pPr algn="l"/>
            <a:r>
              <a:rPr lang="en-US" sz="3600" b="1" dirty="0" err="1"/>
              <a:t>Conseguenze</a:t>
            </a:r>
            <a:r>
              <a:rPr lang="en-US" sz="3600" b="1" dirty="0"/>
              <a:t> </a:t>
            </a:r>
            <a:r>
              <a:rPr lang="en-US" sz="3600" b="1" dirty="0" err="1"/>
              <a:t>sociali</a:t>
            </a:r>
            <a:r>
              <a:rPr lang="en-US" sz="3600" b="1" dirty="0"/>
              <a:t> ed  </a:t>
            </a:r>
            <a:r>
              <a:rPr lang="en-US" sz="3600" b="1" dirty="0" err="1"/>
              <a:t>economiche</a:t>
            </a:r>
            <a:endParaRPr lang="en-US" sz="3600" b="1" dirty="0"/>
          </a:p>
        </p:txBody>
      </p:sp>
      <p:sp>
        <p:nvSpPr>
          <p:cNvPr id="46" name="Rectangle 4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8" name="Rectangle 4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ottotitolo 2">
            <a:extLst>
              <a:ext uri="{FF2B5EF4-FFF2-40B4-BE49-F238E27FC236}">
                <a16:creationId xmlns:a16="http://schemas.microsoft.com/office/drawing/2014/main" id="{43391405-0F19-33B6-414D-C3DE43DFB8B4}"/>
              </a:ext>
            </a:extLst>
          </p:cNvPr>
          <p:cNvSpPr>
            <a:spLocks noGrp="1"/>
          </p:cNvSpPr>
          <p:nvPr>
            <p:ph type="subTitle" idx="1"/>
          </p:nvPr>
        </p:nvSpPr>
        <p:spPr>
          <a:xfrm>
            <a:off x="0" y="2620772"/>
            <a:ext cx="6324600" cy="3207258"/>
          </a:xfrm>
        </p:spPr>
        <p:txBody>
          <a:bodyPr vert="horz" lIns="91440" tIns="45720" rIns="91440" bIns="45720" rtlCol="0" anchor="t">
            <a:noAutofit/>
          </a:bodyPr>
          <a:lstStyle/>
          <a:p>
            <a:pPr marL="571500" indent="-228600" algn="l">
              <a:buFont typeface="Arial" panose="020B0604020202020204" pitchFamily="34" charset="0"/>
              <a:buChar char="•"/>
            </a:pPr>
            <a:r>
              <a:rPr lang="en-US" sz="2000" dirty="0" err="1"/>
              <a:t>L'aumento</a:t>
            </a:r>
            <a:r>
              <a:rPr lang="en-US" sz="2000" dirty="0"/>
              <a:t> </a:t>
            </a:r>
            <a:r>
              <a:rPr lang="en-US" sz="2000" dirty="0" err="1"/>
              <a:t>della</a:t>
            </a:r>
            <a:r>
              <a:rPr lang="en-US" sz="2000" dirty="0"/>
              <a:t> </a:t>
            </a:r>
            <a:r>
              <a:rPr lang="en-US" sz="2000" dirty="0" err="1"/>
              <a:t>produzione</a:t>
            </a:r>
            <a:r>
              <a:rPr lang="en-US" sz="2000" dirty="0"/>
              <a:t> </a:t>
            </a:r>
            <a:r>
              <a:rPr lang="en-US" sz="2000" dirty="0" err="1"/>
              <a:t>agricola</a:t>
            </a:r>
            <a:r>
              <a:rPr lang="en-US" sz="2000" dirty="0"/>
              <a:t> </a:t>
            </a:r>
            <a:r>
              <a:rPr lang="en-US" sz="2000" dirty="0" err="1"/>
              <a:t>supportò</a:t>
            </a:r>
            <a:r>
              <a:rPr lang="en-US" sz="2000" dirty="0"/>
              <a:t> la </a:t>
            </a:r>
            <a:r>
              <a:rPr lang="en-US" sz="2000" dirty="0" err="1"/>
              <a:t>crescita</a:t>
            </a:r>
            <a:r>
              <a:rPr lang="en-US" sz="2000" dirty="0"/>
              <a:t> </a:t>
            </a:r>
            <a:r>
              <a:rPr lang="en-US" sz="2000" dirty="0" err="1"/>
              <a:t>della</a:t>
            </a:r>
            <a:r>
              <a:rPr lang="en-US" sz="2000" dirty="0"/>
              <a:t> </a:t>
            </a:r>
            <a:r>
              <a:rPr lang="en-US" sz="2000" dirty="0" err="1"/>
              <a:t>popolazione</a:t>
            </a:r>
            <a:r>
              <a:rPr lang="en-US" sz="2000" dirty="0"/>
              <a:t>.</a:t>
            </a:r>
          </a:p>
          <a:p>
            <a:pPr marL="571500" indent="-228600" algn="l">
              <a:buFont typeface="Arial" panose="020B0604020202020204" pitchFamily="34" charset="0"/>
              <a:buChar char="•"/>
            </a:pPr>
            <a:r>
              <a:rPr lang="en-US" sz="2000" dirty="0"/>
              <a:t>La </a:t>
            </a:r>
            <a:r>
              <a:rPr lang="en-US" sz="2000" dirty="0" err="1"/>
              <a:t>disponibilità</a:t>
            </a:r>
            <a:r>
              <a:rPr lang="en-US" sz="2000" dirty="0"/>
              <a:t> di </a:t>
            </a:r>
            <a:r>
              <a:rPr lang="en-US" sz="2000" dirty="0" err="1"/>
              <a:t>cibo</a:t>
            </a:r>
            <a:r>
              <a:rPr lang="en-US" sz="2000" dirty="0"/>
              <a:t> </a:t>
            </a:r>
            <a:r>
              <a:rPr lang="en-US" sz="2000" dirty="0" err="1"/>
              <a:t>favorì</a:t>
            </a:r>
            <a:r>
              <a:rPr lang="en-US" sz="2000" dirty="0"/>
              <a:t> la </a:t>
            </a:r>
            <a:r>
              <a:rPr lang="en-US" sz="2000" dirty="0" err="1"/>
              <a:t>nascita</a:t>
            </a:r>
            <a:r>
              <a:rPr lang="en-US" sz="2000" dirty="0"/>
              <a:t> di </a:t>
            </a:r>
            <a:r>
              <a:rPr lang="en-US" sz="2000" dirty="0" err="1"/>
              <a:t>mercati</a:t>
            </a:r>
            <a:r>
              <a:rPr lang="en-US" sz="2000" dirty="0"/>
              <a:t> e </a:t>
            </a:r>
            <a:r>
              <a:rPr lang="en-US" sz="2000" dirty="0" err="1"/>
              <a:t>centri</a:t>
            </a:r>
            <a:r>
              <a:rPr lang="en-US" sz="2000" dirty="0"/>
              <a:t> </a:t>
            </a:r>
            <a:r>
              <a:rPr lang="en-US" sz="2000" dirty="0" err="1"/>
              <a:t>urbani</a:t>
            </a:r>
            <a:r>
              <a:rPr lang="en-US" sz="2000" dirty="0"/>
              <a:t>, come Bruges e Dunkerque </a:t>
            </a:r>
            <a:r>
              <a:rPr lang="en-US" sz="2000" dirty="0" err="1"/>
              <a:t>nei</a:t>
            </a:r>
            <a:r>
              <a:rPr lang="en-US" sz="2000" dirty="0"/>
              <a:t> </a:t>
            </a:r>
            <a:r>
              <a:rPr lang="en-US" sz="2000" dirty="0" err="1"/>
              <a:t>Paesi</a:t>
            </a:r>
            <a:r>
              <a:rPr lang="en-US" sz="2000" dirty="0"/>
              <a:t> Bassi.</a:t>
            </a:r>
          </a:p>
          <a:p>
            <a:pPr marL="571500" indent="-228600" algn="l">
              <a:buFont typeface="Arial" panose="020B0604020202020204" pitchFamily="34" charset="0"/>
              <a:buChar char="•"/>
            </a:pPr>
            <a:r>
              <a:rPr lang="en-US" sz="2000" dirty="0" err="1"/>
              <a:t>Migrazione</a:t>
            </a:r>
            <a:r>
              <a:rPr lang="en-US" sz="2000" dirty="0"/>
              <a:t> interna: </a:t>
            </a:r>
            <a:r>
              <a:rPr lang="en-US" sz="2000" dirty="0" err="1"/>
              <a:t>molti</a:t>
            </a:r>
            <a:r>
              <a:rPr lang="en-US" sz="2000" dirty="0"/>
              <a:t> </a:t>
            </a:r>
            <a:r>
              <a:rPr lang="en-US" sz="2000" dirty="0" err="1"/>
              <a:t>contadini</a:t>
            </a:r>
            <a:r>
              <a:rPr lang="en-US" sz="2000" dirty="0"/>
              <a:t> </a:t>
            </a:r>
            <a:r>
              <a:rPr lang="en-US" sz="2000" dirty="0" err="1"/>
              <a:t>europei</a:t>
            </a:r>
            <a:r>
              <a:rPr lang="en-US" sz="2000" dirty="0"/>
              <a:t> </a:t>
            </a:r>
            <a:r>
              <a:rPr lang="en-US" sz="2000" dirty="0" err="1"/>
              <a:t>si</a:t>
            </a:r>
            <a:r>
              <a:rPr lang="en-US" sz="2000" dirty="0"/>
              <a:t> </a:t>
            </a:r>
            <a:r>
              <a:rPr lang="en-US" sz="2000" dirty="0" err="1"/>
              <a:t>trasferirono</a:t>
            </a:r>
            <a:r>
              <a:rPr lang="en-US" sz="2000" dirty="0"/>
              <a:t> verso </a:t>
            </a:r>
            <a:r>
              <a:rPr lang="en-US" sz="2000" dirty="0" err="1"/>
              <a:t>nuove</a:t>
            </a:r>
            <a:r>
              <a:rPr lang="en-US" sz="2000" dirty="0"/>
              <a:t> </a:t>
            </a:r>
            <a:r>
              <a:rPr lang="en-US" sz="2000" dirty="0" err="1"/>
              <a:t>aree</a:t>
            </a:r>
            <a:r>
              <a:rPr lang="en-US" sz="2000" dirty="0"/>
              <a:t>, dove </a:t>
            </a:r>
            <a:r>
              <a:rPr lang="en-US" sz="2000" dirty="0" err="1"/>
              <a:t>si</a:t>
            </a:r>
            <a:r>
              <a:rPr lang="en-US" sz="2000" dirty="0"/>
              <a:t> </a:t>
            </a:r>
            <a:r>
              <a:rPr lang="en-US" sz="2000" dirty="0" err="1"/>
              <a:t>stabilirono</a:t>
            </a:r>
            <a:r>
              <a:rPr lang="en-US" sz="2000" dirty="0"/>
              <a:t> </a:t>
            </a:r>
            <a:r>
              <a:rPr lang="en-US" sz="2000" dirty="0" err="1"/>
              <a:t>nuovi</a:t>
            </a:r>
            <a:r>
              <a:rPr lang="en-US" sz="2000" dirty="0"/>
              <a:t> </a:t>
            </a:r>
            <a:r>
              <a:rPr lang="en-US" sz="2000" dirty="0" err="1"/>
              <a:t>villaggi</a:t>
            </a:r>
            <a:r>
              <a:rPr lang="en-US" sz="2000" dirty="0"/>
              <a:t> e </a:t>
            </a:r>
            <a:r>
              <a:rPr lang="en-US" sz="2000" dirty="0" err="1"/>
              <a:t>città</a:t>
            </a:r>
            <a:r>
              <a:rPr lang="en-US" sz="2000" dirty="0"/>
              <a:t>.</a:t>
            </a:r>
          </a:p>
          <a:p>
            <a:pPr marL="571500" indent="-228600" algn="l">
              <a:buFont typeface="Arial" panose="020B0604020202020204" pitchFamily="34" charset="0"/>
              <a:buChar char="•"/>
            </a:pPr>
            <a:r>
              <a:rPr lang="en-US" sz="2000" dirty="0" err="1"/>
              <a:t>Nuove</a:t>
            </a:r>
            <a:r>
              <a:rPr lang="en-US" sz="2000" dirty="0"/>
              <a:t> </a:t>
            </a:r>
            <a:r>
              <a:rPr lang="en-US" sz="2000" dirty="0" err="1"/>
              <a:t>strutture</a:t>
            </a:r>
            <a:r>
              <a:rPr lang="en-US" sz="2000" dirty="0"/>
              <a:t> </a:t>
            </a:r>
            <a:r>
              <a:rPr lang="en-US" sz="2000" dirty="0" err="1"/>
              <a:t>sociali</a:t>
            </a:r>
            <a:r>
              <a:rPr lang="en-US" sz="2000" dirty="0"/>
              <a:t>:</a:t>
            </a:r>
          </a:p>
          <a:p>
            <a:pPr marL="571500" indent="-228600" algn="l">
              <a:buFont typeface="Arial" panose="020B0604020202020204" pitchFamily="34" charset="0"/>
              <a:buChar char="•"/>
            </a:pPr>
            <a:r>
              <a:rPr lang="en-US" sz="2000" dirty="0"/>
              <a:t>Il </a:t>
            </a:r>
            <a:r>
              <a:rPr lang="en-US" sz="2000" dirty="0" err="1"/>
              <a:t>progresso</a:t>
            </a:r>
            <a:r>
              <a:rPr lang="en-US" sz="2000" dirty="0"/>
              <a:t> </a:t>
            </a:r>
            <a:r>
              <a:rPr lang="en-US" sz="2000" dirty="0" err="1"/>
              <a:t>agricolo</a:t>
            </a:r>
            <a:r>
              <a:rPr lang="en-US" sz="2000" dirty="0"/>
              <a:t> </a:t>
            </a:r>
            <a:r>
              <a:rPr lang="en-US" sz="2000" dirty="0" err="1"/>
              <a:t>rafforzò</a:t>
            </a:r>
            <a:r>
              <a:rPr lang="en-US" sz="2000" dirty="0"/>
              <a:t> il </a:t>
            </a:r>
            <a:r>
              <a:rPr lang="en-US" sz="2000" dirty="0" err="1"/>
              <a:t>potere</a:t>
            </a:r>
            <a:r>
              <a:rPr lang="en-US" sz="2000" dirty="0"/>
              <a:t> </a:t>
            </a:r>
            <a:r>
              <a:rPr lang="en-US" sz="2000" dirty="0" err="1"/>
              <a:t>dei</a:t>
            </a:r>
            <a:r>
              <a:rPr lang="en-US" sz="2000" dirty="0"/>
              <a:t> signori </a:t>
            </a:r>
            <a:r>
              <a:rPr lang="en-US" sz="2000" dirty="0" err="1"/>
              <a:t>locali</a:t>
            </a:r>
            <a:r>
              <a:rPr lang="en-US" sz="2000" dirty="0"/>
              <a:t>, </a:t>
            </a:r>
            <a:r>
              <a:rPr lang="en-US" sz="2000" dirty="0" err="1"/>
              <a:t>che</a:t>
            </a:r>
            <a:r>
              <a:rPr lang="en-US" sz="2000" dirty="0"/>
              <a:t> </a:t>
            </a:r>
            <a:r>
              <a:rPr lang="en-US" sz="2000" dirty="0" err="1"/>
              <a:t>offrivano</a:t>
            </a:r>
            <a:r>
              <a:rPr lang="en-US" sz="2000" dirty="0"/>
              <a:t> ai </a:t>
            </a:r>
            <a:r>
              <a:rPr lang="en-US" sz="2000" dirty="0" err="1"/>
              <a:t>contadini</a:t>
            </a:r>
            <a:r>
              <a:rPr lang="en-US" sz="2000" dirty="0"/>
              <a:t> terre da </a:t>
            </a:r>
            <a:r>
              <a:rPr lang="en-US" sz="2000" dirty="0" err="1"/>
              <a:t>coltivare</a:t>
            </a:r>
            <a:r>
              <a:rPr lang="en-US" sz="2000" dirty="0"/>
              <a:t> in </a:t>
            </a:r>
            <a:r>
              <a:rPr lang="en-US" sz="2000" dirty="0" err="1"/>
              <a:t>cambio</a:t>
            </a:r>
            <a:r>
              <a:rPr lang="en-US" sz="2000" dirty="0"/>
              <a:t> di </a:t>
            </a:r>
            <a:r>
              <a:rPr lang="en-US" sz="2000" dirty="0" err="1"/>
              <a:t>lavoro</a:t>
            </a:r>
            <a:r>
              <a:rPr lang="en-US" sz="2000" dirty="0"/>
              <a:t> o </a:t>
            </a:r>
            <a:r>
              <a:rPr lang="en-US" sz="2000" dirty="0" err="1"/>
              <a:t>affitto</a:t>
            </a:r>
            <a:r>
              <a:rPr lang="en-US" sz="2000" dirty="0"/>
              <a:t>.</a:t>
            </a:r>
          </a:p>
          <a:p>
            <a:pPr marL="571500" indent="-228600" algn="l">
              <a:buFont typeface="Arial" panose="020B0604020202020204" pitchFamily="34" charset="0"/>
              <a:buChar char="•"/>
            </a:pPr>
            <a:endParaRPr lang="en-US" sz="2000" dirty="0"/>
          </a:p>
        </p:txBody>
      </p:sp>
    </p:spTree>
    <p:extLst>
      <p:ext uri="{BB962C8B-B14F-4D97-AF65-F5344CB8AC3E}">
        <p14:creationId xmlns:p14="http://schemas.microsoft.com/office/powerpoint/2010/main" val="132106178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583</TotalTime>
  <Words>1462</Words>
  <Application>Microsoft Office PowerPoint</Application>
  <PresentationFormat>Widescreen</PresentationFormat>
  <Paragraphs>195</Paragraphs>
  <Slides>37</Slides>
  <Notes>7</Notes>
  <HiddenSlides>1</HiddenSlides>
  <MMClips>0</MMClips>
  <ScaleCrop>false</ScaleCrop>
  <HeadingPairs>
    <vt:vector size="6" baseType="variant">
      <vt:variant>
        <vt:lpstr>Caratteri utilizzati</vt:lpstr>
      </vt:variant>
      <vt:variant>
        <vt:i4>4</vt:i4>
      </vt:variant>
      <vt:variant>
        <vt:lpstr>Tema</vt:lpstr>
      </vt:variant>
      <vt:variant>
        <vt:i4>2</vt:i4>
      </vt:variant>
      <vt:variant>
        <vt:lpstr>Titoli diapositive</vt:lpstr>
      </vt:variant>
      <vt:variant>
        <vt:i4>37</vt:i4>
      </vt:variant>
    </vt:vector>
  </HeadingPairs>
  <TitlesOfParts>
    <vt:vector size="43" baseType="lpstr">
      <vt:lpstr>Aptos</vt:lpstr>
      <vt:lpstr>Aptos Display</vt:lpstr>
      <vt:lpstr>Arial</vt:lpstr>
      <vt:lpstr>Calibri</vt:lpstr>
      <vt:lpstr>Tema di Office</vt:lpstr>
      <vt:lpstr>1_Tema di Office</vt:lpstr>
      <vt:lpstr>Titolo della ricerca </vt:lpstr>
      <vt:lpstr>Dall’economia curtense al feudalesimo</vt:lpstr>
      <vt:lpstr>L’incastellamento</vt:lpstr>
      <vt:lpstr>Una civiltà cavalleresca</vt:lpstr>
      <vt:lpstr>La poesia e l’epica cavalleresca</vt:lpstr>
      <vt:lpstr>La grande paura dell’anno Mille</vt:lpstr>
      <vt:lpstr>Sviluppo demografico e rivoluzione agricola</vt:lpstr>
      <vt:lpstr> </vt:lpstr>
      <vt:lpstr>Conseguenze sociali ed  economiche</vt:lpstr>
      <vt:lpstr>Presentazione standard di PowerPoint</vt:lpstr>
      <vt:lpstr>L'Alleanza tra Chiesa e Normanni</vt:lpstr>
      <vt:lpstr>La Nascita di un Unico Regno Meridionale </vt:lpstr>
      <vt:lpstr>L'Amministrazione dello Stato Normanno </vt:lpstr>
      <vt:lpstr>Il Sacro Romano Impero e la Chiesa tra il IX e l'XI secolo</vt:lpstr>
      <vt:lpstr>L'impero Carolingio </vt:lpstr>
      <vt:lpstr>Divisione dell'impero</vt:lpstr>
      <vt:lpstr>La Dinastia Ottoniana</vt:lpstr>
      <vt:lpstr>La Dinastia Ottoniana</vt:lpstr>
      <vt:lpstr>La Dinastia Ottoniana</vt:lpstr>
      <vt:lpstr>La Dinsastia Ottoniana</vt:lpstr>
      <vt:lpstr>Il concilio di Pavia (1022), Riforma Ecclesiastica</vt:lpstr>
      <vt:lpstr>La Casata di Franconia, e i Primi Contrasti fra              Papato e Impero</vt:lpstr>
      <vt:lpstr>La Casata di Franconia, e i Primi Contrasti fra Papato e Impero</vt:lpstr>
      <vt:lpstr>Presentazione standard di PowerPoint</vt:lpstr>
      <vt:lpstr>Presentazione standard di PowerPoint</vt:lpstr>
      <vt:lpstr>L’inizio della lotta </vt:lpstr>
      <vt:lpstr>Il Dictatus Papae e il concilio a Worms</vt:lpstr>
      <vt:lpstr>Fine del conflitto</vt:lpstr>
      <vt:lpstr>Enrico V </vt:lpstr>
      <vt:lpstr>Concordato di Worms</vt:lpstr>
      <vt:lpstr>Presentazione standard di PowerPoint</vt:lpstr>
      <vt:lpstr>L’origine dei comuni  </vt:lpstr>
      <vt:lpstr>la formazione dei comuni </vt:lpstr>
      <vt:lpstr>fasi politiche del comune</vt:lpstr>
      <vt:lpstr>fase consolare</vt:lpstr>
      <vt:lpstr>fase podestarile</vt:lpstr>
      <vt:lpstr>fase popolare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Samuele Gagliardi</dc:creator>
  <cp:lastModifiedBy>Mauro Francesco Gagliardi</cp:lastModifiedBy>
  <cp:revision>17</cp:revision>
  <dcterms:created xsi:type="dcterms:W3CDTF">2024-10-12T07:43:54Z</dcterms:created>
  <dcterms:modified xsi:type="dcterms:W3CDTF">2024-10-17T19:02:19Z</dcterms:modified>
</cp:coreProperties>
</file>