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64" r:id="rId5"/>
    <p:sldId id="262" r:id="rId6"/>
    <p:sldId id="261" r:id="rId7"/>
    <p:sldId id="260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75CEA-C85D-49AD-BBD2-EAC4ACC527D4}" v="3" dt="2024-04-04T16:47:55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58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95B63-164F-4CD4-A8BC-BAF4E0620308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50175-4A20-4CEA-87D9-DAB7AEB5E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32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50175-4A20-4CEA-87D9-DAB7AEB5E8E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18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C23052-6931-3BD3-3EC1-B4A71E07D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9E2054-FCE4-EFDA-C4EA-59AB7A769D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B1AE32-45AD-FF48-B175-C43AE26A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56EE4A-8FB1-3C03-72E6-C87B33EF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A422D-77FD-1B89-9BA4-BB8ADA28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18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B7976-8A2A-6CAD-E8A0-2B1E9B9E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9B54A8-BF08-0135-F944-5FE6A8E5B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4B091C-3BE9-0B2D-8CB1-FFD07F10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3508D0-D070-E814-A2D3-BFAD34C1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4E5612-9F80-2281-5408-EC5255D7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27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A11BDD-5E79-5FE3-E5BE-6D845DECE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736EAA-3823-A13E-DD2B-A8D8D38B7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9948EF-D8AD-F117-ACFD-9760A2F6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938798-1E6B-D810-14CB-A789CAE8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434067-509D-88B7-9C37-DB8FCB6C6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11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43C9E0-99D4-7C2A-615A-2A7E935B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3DE147-894D-C111-CCDC-802EBBAE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F3076-8B64-DC16-78CB-0E1E4960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9AF998-0E4E-8FD8-34E7-9949A134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C7E5A2-8DF7-4850-6B3F-FB662391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21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6D72A-1F4B-24CE-4B4C-239512B83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3DED61-2506-DFB4-7C1D-0B69797A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DA84D7-1F43-7F8B-2E4F-0B262F60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ABF7C3-06E2-D4DF-0D0F-D1797160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6D2244-72F4-8EC1-C85A-DA62CDC5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86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665D78-1691-006B-B08A-5541D858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A0C146-40C0-F2F8-2BED-ACBD97857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D81801-39F3-5E67-5EA6-9790C6CCA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EA04D1-7274-6F05-2CEB-9FC6AAEC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194A75-C400-4DB9-D196-2544B760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EEF45A-D8EA-CAC4-355F-5F7A6BE3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8F604-45AA-97F9-5478-1FD51291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B60B78-C3BA-2F69-FCC5-0DCDE3565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BCD564-04D3-EDD1-F627-DE487514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AB00DC-A69A-3724-6C1A-6A5E93DC4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EFD634-309A-73CF-5360-61B82D53B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A4717B1-E89A-A54D-69D1-2703365AF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955B6D-7F7C-1F68-C035-A5BAFFCF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DA9DBF-C735-D313-32F9-86383032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24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5B4F7-B6F3-25AA-279A-6F669C34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E2B39D-7501-F231-85EE-912A3689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36690-A7DB-E38E-9218-04CB4023B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69843A-27A5-F635-7BE5-AC880612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21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F46BDD-E0FB-C0D6-C4B3-91B9EA9F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7B1898-0D09-D6E0-17C1-214A576C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A4FE98-AA78-B629-4880-8B003434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92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DA402-8533-1E92-4398-B1FDD318D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2B08B2-854A-CC93-C2BB-51A309C04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332B94-02D0-5B84-E000-34325E879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FD8EDE-5D27-C833-8FEF-F36D5B4E0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771514-194E-1EF1-4BDC-C5A1E8B2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B24954-F42B-6F2D-B217-07EBF151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13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53C349-8A19-05EF-C8F3-A84FA461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87FB3-6A86-9C0D-D4BA-E40D62927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14D158-D437-4097-C477-EF751575D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1A2507-FADB-42D4-52C6-AEFAD624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5B8D5C-4C30-5A82-D243-6F03E750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0A610B-3360-E25D-493D-F9B07861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94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27E890-BE4C-3476-F642-6A486ABF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A72A2-8A1D-08AD-48F3-EA60391F8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8FC135-32FE-7A48-FD5D-295E24F69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ED45E7-FBD2-4899-BAD2-8C97FA0C5ECD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326302-B956-9144-8ACE-F11327AAA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5D73FC-3F9F-9ACA-9EE5-7130C089C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A533C1-E076-46DB-88A2-7382BC0237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677B02-361D-80C8-9D4B-5819AEFF7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159" y="2731409"/>
            <a:ext cx="6328692" cy="1395181"/>
          </a:xfrm>
        </p:spPr>
        <p:txBody>
          <a:bodyPr>
            <a:noAutofit/>
          </a:bodyPr>
          <a:lstStyle/>
          <a:p>
            <a:pPr algn="l"/>
            <a:r>
              <a:rPr lang="it-IT" sz="8000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salmone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E0576D-6D77-65ED-725A-2E3145EE3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159" y="6053219"/>
            <a:ext cx="3945699" cy="353835"/>
          </a:xfrm>
        </p:spPr>
        <p:txBody>
          <a:bodyPr>
            <a:noAutofit/>
          </a:bodyPr>
          <a:lstStyle/>
          <a:p>
            <a:pPr algn="l"/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Samuele Gagliardi</a:t>
            </a:r>
          </a:p>
        </p:txBody>
      </p:sp>
      <p:pic>
        <p:nvPicPr>
          <p:cNvPr id="1026" name="Picture 2" descr="Salmone e Sfondo HD | Pxfuel">
            <a:extLst>
              <a:ext uri="{FF2B5EF4-FFF2-40B4-BE49-F238E27FC236}">
                <a16:creationId xmlns:a16="http://schemas.microsoft.com/office/drawing/2014/main" id="{D68AB825-72C6-5F0D-0AA5-78629AC84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24490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6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BFA0BF-EDE9-F1F9-CDCD-1309B5BE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93" y="7539"/>
            <a:ext cx="5334197" cy="1220762"/>
          </a:xfrm>
        </p:spPr>
        <p:txBody>
          <a:bodyPr anchor="ctr">
            <a:normAutofit/>
          </a:bodyPr>
          <a:lstStyle/>
          <a:p>
            <a:r>
              <a:rPr lang="it-IT">
                <a:solidFill>
                  <a:schemeClr val="accent2"/>
                </a:solidFill>
              </a:rPr>
              <a:t>Conclusioni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6F799B-14B3-7B19-7510-EF38FFDD4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93" y="1235840"/>
            <a:ext cx="6522904" cy="5004240"/>
          </a:xfrm>
        </p:spPr>
        <p:txBody>
          <a:bodyPr anchor="ctr">
            <a:noAutofit/>
          </a:bodyPr>
          <a:lstStyle/>
          <a:p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La conservazione del salmone non solo prolunga la durata di questo prezioso alimento ma ne esalta anche i sapori.</a:t>
            </a:r>
          </a:p>
          <a:p>
            <a:r>
              <a:rPr lang="it-IT" sz="2400" b="1">
                <a:latin typeface="Calibri" panose="020F0502020204030204" pitchFamily="34" charset="0"/>
                <a:cs typeface="Calibri" panose="020F0502020204030204" pitchFamily="34" charset="0"/>
              </a:rPr>
              <a:t>Affumicatura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-&gt;sapore unico e ne prolunga la conservabilità</a:t>
            </a:r>
          </a:p>
          <a:p>
            <a:r>
              <a:rPr lang="it-IT" sz="2400" b="1">
                <a:latin typeface="Calibri" panose="020F0502020204030204" pitchFamily="34" charset="0"/>
                <a:cs typeface="Calibri" panose="020F0502020204030204" pitchFamily="34" charset="0"/>
              </a:rPr>
              <a:t>Salatura-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&gt; sottrae umidità per rallentare la crescita microbica</a:t>
            </a:r>
          </a:p>
          <a:p>
            <a:r>
              <a:rPr lang="it-IT" sz="2400" b="1">
                <a:latin typeface="Calibri" panose="020F0502020204030204" pitchFamily="34" charset="0"/>
                <a:cs typeface="Calibri" panose="020F0502020204030204" pitchFamily="34" charset="0"/>
              </a:rPr>
              <a:t>Metodi moderni: </a:t>
            </a:r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congelamento rapido e la conservazione sottovuoto che preservano freschezza e qualità.</a:t>
            </a:r>
          </a:p>
          <a:p>
            <a:r>
              <a:rPr lang="it-IT" sz="2400">
                <a:latin typeface="Calibri" panose="020F0502020204030204" pitchFamily="34" charset="0"/>
                <a:cs typeface="Calibri" panose="020F0502020204030204" pitchFamily="34" charset="0"/>
              </a:rPr>
              <a:t>L'importante è scegliere il metodo più adatto alle nostre esigenze, tenendo sempre presente l'importanza della qualità e della sicurezza alimentare. 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4" descr="Fette di cibo assortite">
            <a:extLst>
              <a:ext uri="{FF2B5EF4-FFF2-40B4-BE49-F238E27FC236}">
                <a16:creationId xmlns:a16="http://schemas.microsoft.com/office/drawing/2014/main" id="{9E29C22B-2548-EDDF-E64A-A4CEF07FC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1" r="23952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07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magine che contiene pesca&#10;&#10;Descrizione generata automaticamente">
            <a:extLst>
              <a:ext uri="{FF2B5EF4-FFF2-40B4-BE49-F238E27FC236}">
                <a16:creationId xmlns:a16="http://schemas.microsoft.com/office/drawing/2014/main" id="{51D20EF1-6E51-6892-95CE-BB6AEB079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0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D91E22-7E50-BA76-04F4-05E377E97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362" y="122640"/>
            <a:ext cx="3822189" cy="9047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Indice</a:t>
            </a:r>
            <a:endParaRPr lang="en-US" sz="4400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DF8083-3AF4-A683-4E18-5C69C376D055}"/>
              </a:ext>
            </a:extLst>
          </p:cNvPr>
          <p:cNvSpPr txBox="1"/>
          <p:nvPr/>
        </p:nvSpPr>
        <p:spPr>
          <a:xfrm>
            <a:off x="332362" y="2210465"/>
            <a:ext cx="756472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Valori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nutrizionali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Tecniche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alimentare</a:t>
            </a:r>
            <a:endParaRPr lang="en-US" sz="2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Tecniche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Affumicatura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Salagione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Congelamento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Sottovuoto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Conclusioni</a:t>
            </a:r>
            <a:endParaRPr lang="en-US" sz="2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804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99FFFB-0610-D062-E2BD-0421C3E3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982" y="247471"/>
            <a:ext cx="7940225" cy="64173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4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</a:t>
            </a:r>
            <a:r>
              <a:rPr lang="en-US" sz="4400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44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en-US" sz="4400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nutrizionali</a:t>
            </a:r>
            <a:endParaRPr lang="en-US" sz="4400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57909-A5C1-3145-B74D-33651F9B4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34" y="889205"/>
            <a:ext cx="7595339" cy="5822987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/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salmone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è un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ricco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vitamine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acidi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grassi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omega-3 e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sali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minerali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rientra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categoria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pesci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grassi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fosforo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è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per la salute di ossa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denti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mentre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selenio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permette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buon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funzionamento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antiossidanti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cellulari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vitamina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B6: 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stimola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funzioni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cerebrali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previene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l’invecchiamento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vitamina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B12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svolge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ruolo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prezioso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produzione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globuli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rossi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formazione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midollo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osseo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niacina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(o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vitamina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B3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favorisce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circolazione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protegge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pelle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favorisce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digestione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alimenti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tiamina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infine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(o 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vitamina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B1)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rilascia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all’organismo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l’energia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indispensabile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quotidianità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50" name="Picture 2" descr="Salmone, quale scegliere? | Altroconsumo">
            <a:extLst>
              <a:ext uri="{FF2B5EF4-FFF2-40B4-BE49-F238E27FC236}">
                <a16:creationId xmlns:a16="http://schemas.microsoft.com/office/drawing/2014/main" id="{8A945EEF-ACC8-D88C-B424-2948E3079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8" r="10192"/>
          <a:stretch/>
        </p:blipFill>
        <p:spPr bwMode="auto">
          <a:xfrm>
            <a:off x="8094933" y="0"/>
            <a:ext cx="409706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67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BB7CE1A-9C70-D74C-BF43-45799035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1" y="193407"/>
            <a:ext cx="11296677" cy="75803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Tecniche</a:t>
            </a:r>
            <a:r>
              <a:rPr lang="en-US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en-US" dirty="0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alimentare</a:t>
            </a:r>
            <a:endParaRPr lang="en-US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0AD7D-F12A-F702-72AE-32510BFD1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061" y="2692909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alimentare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è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fondamentale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tutte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tecniche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È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seguire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linee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guida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sulla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gestione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pulizia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disinfezione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prevenire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contaminazione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garantire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salmone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rimanga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sicuro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salubre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Le normative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internazionali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forniscono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standard da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rispettare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proteggere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consumatori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3241884-003F-D2E2-4C0E-A382FD411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17142" y="1253122"/>
            <a:ext cx="6607539" cy="495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9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99FFFB-0610-D062-E2BD-0421C3E3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54" y="202367"/>
            <a:ext cx="5306518" cy="6810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400" kern="12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Affumicatura</a:t>
            </a:r>
            <a:endParaRPr lang="en-US" sz="4400" kern="1200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57909-A5C1-3145-B74D-33651F9B4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454" y="1299290"/>
            <a:ext cx="5861154" cy="48084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L’affumicatura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freddo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L’affumicatura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caldo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Impiccagione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Benefici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qualità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3074" name="Picture 2" descr="Affumicatura: come farla in casa - Misya.info">
            <a:extLst>
              <a:ext uri="{FF2B5EF4-FFF2-40B4-BE49-F238E27FC236}">
                <a16:creationId xmlns:a16="http://schemas.microsoft.com/office/drawing/2014/main" id="{10584F68-7FF9-4A40-0BD4-F0F6C17E0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9" r="-1" b="-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cibo, carne, Stagionatura, Prodotti a base di pesce&#10;&#10;Descrizione generata automaticamente">
            <a:extLst>
              <a:ext uri="{FF2B5EF4-FFF2-40B4-BE49-F238E27FC236}">
                <a16:creationId xmlns:a16="http://schemas.microsoft.com/office/drawing/2014/main" id="{6E2BBB49-9B6D-9054-A2EB-52282016C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30" b="1248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702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99FFFB-0610-D062-E2BD-0421C3E3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077" y="120361"/>
            <a:ext cx="5681271" cy="8349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Salagione</a:t>
            </a:r>
            <a:endParaRPr lang="en-US" sz="4400" kern="1200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57909-A5C1-3145-B74D-33651F9B4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077" y="1276128"/>
            <a:ext cx="5181601" cy="599282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 3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principali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tipologie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salagione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usate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maggiori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produttori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mondiali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salatura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iniezione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siringatrice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salatura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a secco o a mano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salatura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combinata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Conservazione e preparazione del pesce sotto sale | PG Magazine">
            <a:extLst>
              <a:ext uri="{FF2B5EF4-FFF2-40B4-BE49-F238E27FC236}">
                <a16:creationId xmlns:a16="http://schemas.microsoft.com/office/drawing/2014/main" id="{469208E3-90C1-4E51-BC78-B7A661878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r="-1" b="-1"/>
          <a:stretch/>
        </p:blipFill>
        <p:spPr bwMode="auto">
          <a:xfrm>
            <a:off x="4901268" y="3163629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625D520-3B99-7E91-BB86-335EC9E5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50" b="8369"/>
          <a:stretch/>
        </p:blipFill>
        <p:spPr>
          <a:xfrm>
            <a:off x="4781062" y="-1"/>
            <a:ext cx="7737967" cy="3163627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49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99FFFB-0610-D062-E2BD-0421C3E3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8" y="285150"/>
            <a:ext cx="6096001" cy="5410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400" dirty="0" err="1">
                <a:solidFill>
                  <a:srgbClr val="EB620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Congelamento</a:t>
            </a:r>
            <a:endParaRPr lang="en-US" sz="4400" dirty="0">
              <a:solidFill>
                <a:srgbClr val="EB620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57909-A5C1-3145-B74D-33651F9B4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459" y="811565"/>
            <a:ext cx="5976747" cy="57612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ideale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cui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conservarlo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freezer è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almeno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-18 °C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Il freddo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aiuta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mantenere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inalterate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proprietà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alimento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aspetto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molto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quando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parla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come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congelare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pesce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riguarda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tempistiche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pesci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magri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come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sogliola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merluzzo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congelati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fino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 6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quanto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riguarda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invece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pesci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grassi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come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salmone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tonno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non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tenuti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freezer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mssimo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50+] Salmon 4k Wallpapers">
            <a:extLst>
              <a:ext uri="{FF2B5EF4-FFF2-40B4-BE49-F238E27FC236}">
                <a16:creationId xmlns:a16="http://schemas.microsoft.com/office/drawing/2014/main" id="{43C4F726-38AF-2418-4CED-DCDF49604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24911" b="-1"/>
          <a:stretch/>
        </p:blipFill>
        <p:spPr bwMode="auto">
          <a:xfrm>
            <a:off x="6309255" y="10"/>
            <a:ext cx="588274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6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0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16" name="Rectangle 410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B0453C-448E-B127-8416-5F87CD97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39" y="-64655"/>
            <a:ext cx="7309105" cy="72690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4A2F7B-F62F-DB5F-C89B-253C34B08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67" y="1258490"/>
            <a:ext cx="5084502" cy="50612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CFC0870-F5A0-56B3-1F6E-142308DB7FBE}"/>
              </a:ext>
            </a:extLst>
          </p:cNvPr>
          <p:cNvSpPr/>
          <p:nvPr/>
        </p:nvSpPr>
        <p:spPr>
          <a:xfrm>
            <a:off x="314739" y="361950"/>
            <a:ext cx="856836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99FFFB-0610-D062-E2BD-0421C3E3E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234" y="-205637"/>
            <a:ext cx="4485861" cy="108813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Sottovuoto</a:t>
            </a:r>
            <a:endParaRPr lang="en-US" sz="4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F7D77A-6080-B8C1-AB86-836294A2635E}"/>
              </a:ext>
            </a:extLst>
          </p:cNvPr>
          <p:cNvSpPr/>
          <p:nvPr/>
        </p:nvSpPr>
        <p:spPr>
          <a:xfrm>
            <a:off x="179036" y="1915889"/>
            <a:ext cx="4831372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857909-A5C1-3145-B74D-33651F9B4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739" y="1280707"/>
            <a:ext cx="5329741" cy="5016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sottovuoto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intende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quella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tecnica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conservazione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elimina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totalmente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l'aria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dall'interno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contenitore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al quale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l'alimento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conservare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L'alimento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conservato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sottoposto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pressione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negativa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Questa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procedura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consente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prolungare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durata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alimenti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29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schermata, Policromia, pesca, grafica vettoriale&#10;&#10;Descrizione generata automaticamente">
            <a:extLst>
              <a:ext uri="{FF2B5EF4-FFF2-40B4-BE49-F238E27FC236}">
                <a16:creationId xmlns:a16="http://schemas.microsoft.com/office/drawing/2014/main" id="{8D0E5551-FF64-87EB-2A9C-305062F1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1" r="34263" b="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E49EA7-0AC1-5C78-11AD-09140C5D6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73" y="19064"/>
            <a:ext cx="4883364" cy="1243584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Metodi moderni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42961EF-CF48-4C36-128D-0CC67F9B1B96}"/>
              </a:ext>
            </a:extLst>
          </p:cNvPr>
          <p:cNvSpPr/>
          <p:nvPr/>
        </p:nvSpPr>
        <p:spPr>
          <a:xfrm>
            <a:off x="0" y="1073498"/>
            <a:ext cx="492426" cy="81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FB7E8A7-14C3-BD0F-C5D9-49F8CAEABC37}"/>
              </a:ext>
            </a:extLst>
          </p:cNvPr>
          <p:cNvSpPr/>
          <p:nvPr/>
        </p:nvSpPr>
        <p:spPr>
          <a:xfrm>
            <a:off x="179036" y="1915889"/>
            <a:ext cx="5421664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8E236B-7D51-63D7-ADAD-43B33697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73" y="1287526"/>
            <a:ext cx="5065776" cy="4496976"/>
          </a:xfrm>
        </p:spPr>
        <p:txBody>
          <a:bodyPr anchor="t">
            <a:noAutofit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Irraggiamento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che riduce i patogeni senza alterare il sapore o la consistenza.</a:t>
            </a:r>
          </a:p>
          <a:p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Conservanti naturali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derivati da piante. </a:t>
            </a:r>
          </a:p>
          <a:p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Queste innovazioni promettono di rivoluzionare ulteriormente la conservazione del salmone.</a:t>
            </a:r>
          </a:p>
        </p:txBody>
      </p:sp>
    </p:spTree>
    <p:extLst>
      <p:ext uri="{BB962C8B-B14F-4D97-AF65-F5344CB8AC3E}">
        <p14:creationId xmlns:p14="http://schemas.microsoft.com/office/powerpoint/2010/main" val="5063913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486</Words>
  <Application>Microsoft Office PowerPoint</Application>
  <PresentationFormat>Widescreen</PresentationFormat>
  <Paragraphs>78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Tema di Office</vt:lpstr>
      <vt:lpstr>Il salmone</vt:lpstr>
      <vt:lpstr>Indice</vt:lpstr>
      <vt:lpstr>Valori e vantaggi nutrizionali</vt:lpstr>
      <vt:lpstr>Tecniche di conservazione e sicurezza alimentare</vt:lpstr>
      <vt:lpstr>Affumicatura</vt:lpstr>
      <vt:lpstr>Salagione</vt:lpstr>
      <vt:lpstr>Congelamento</vt:lpstr>
      <vt:lpstr>Sottovuoto</vt:lpstr>
      <vt:lpstr>Metodi moderni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salmone</dc:title>
  <dc:creator>Samuele Gagliardi</dc:creator>
  <cp:lastModifiedBy>Samuele Gagliardi</cp:lastModifiedBy>
  <cp:revision>5</cp:revision>
  <dcterms:created xsi:type="dcterms:W3CDTF">2024-03-28T14:40:01Z</dcterms:created>
  <dcterms:modified xsi:type="dcterms:W3CDTF">2024-04-09T15:47:42Z</dcterms:modified>
</cp:coreProperties>
</file>