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5" r:id="rId6"/>
    <p:sldId id="262" r:id="rId7"/>
    <p:sldId id="261" r:id="rId8"/>
    <p:sldId id="266" r:id="rId9"/>
    <p:sldId id="268" r:id="rId10"/>
    <p:sldId id="264"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782"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73746A-E547-788E-957B-ABBB6DFAB94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0ECEC69-EDD6-242B-06E8-9F54BFBCE0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770F45A-DDF5-F577-5392-58F3507C6F73}"/>
              </a:ext>
            </a:extLst>
          </p:cNvPr>
          <p:cNvSpPr>
            <a:spLocks noGrp="1"/>
          </p:cNvSpPr>
          <p:nvPr>
            <p:ph type="dt" sz="half" idx="10"/>
          </p:nvPr>
        </p:nvSpPr>
        <p:spPr/>
        <p:txBody>
          <a:bodyPr/>
          <a:lstStyle/>
          <a:p>
            <a:fld id="{4ED8CBA9-1F30-4C29-A5CE-E6B9E39795BD}" type="datetimeFigureOut">
              <a:rPr lang="it-IT" smtClean="0"/>
              <a:t>22/02/2024</a:t>
            </a:fld>
            <a:endParaRPr lang="it-IT"/>
          </a:p>
        </p:txBody>
      </p:sp>
      <p:sp>
        <p:nvSpPr>
          <p:cNvPr id="5" name="Segnaposto piè di pagina 4">
            <a:extLst>
              <a:ext uri="{FF2B5EF4-FFF2-40B4-BE49-F238E27FC236}">
                <a16:creationId xmlns:a16="http://schemas.microsoft.com/office/drawing/2014/main" id="{A437999F-DD8B-9E2D-21CC-56AA56275D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6B7A4B-200F-8D25-3F61-B29BD665E6B0}"/>
              </a:ext>
            </a:extLst>
          </p:cNvPr>
          <p:cNvSpPr>
            <a:spLocks noGrp="1"/>
          </p:cNvSpPr>
          <p:nvPr>
            <p:ph type="sldNum" sz="quarter" idx="12"/>
          </p:nvPr>
        </p:nvSpPr>
        <p:spPr/>
        <p:txBody>
          <a:bodyPr/>
          <a:lstStyle/>
          <a:p>
            <a:fld id="{F9610110-4BF5-44E8-9E2E-70E30A240682}" type="slidenum">
              <a:rPr lang="it-IT" smtClean="0"/>
              <a:t>‹N›</a:t>
            </a:fld>
            <a:endParaRPr lang="it-IT"/>
          </a:p>
        </p:txBody>
      </p:sp>
    </p:spTree>
    <p:extLst>
      <p:ext uri="{BB962C8B-B14F-4D97-AF65-F5344CB8AC3E}">
        <p14:creationId xmlns:p14="http://schemas.microsoft.com/office/powerpoint/2010/main" val="297535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810231-818E-3E31-3373-34DA3CB5DDF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5A3E869-064E-3A0D-2451-2DF8AE6B247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8F732FF-424C-203D-0EB8-3AFDA8581510}"/>
              </a:ext>
            </a:extLst>
          </p:cNvPr>
          <p:cNvSpPr>
            <a:spLocks noGrp="1"/>
          </p:cNvSpPr>
          <p:nvPr>
            <p:ph type="dt" sz="half" idx="10"/>
          </p:nvPr>
        </p:nvSpPr>
        <p:spPr/>
        <p:txBody>
          <a:bodyPr/>
          <a:lstStyle/>
          <a:p>
            <a:fld id="{4ED8CBA9-1F30-4C29-A5CE-E6B9E39795BD}" type="datetimeFigureOut">
              <a:rPr lang="it-IT" smtClean="0"/>
              <a:t>22/02/2024</a:t>
            </a:fld>
            <a:endParaRPr lang="it-IT"/>
          </a:p>
        </p:txBody>
      </p:sp>
      <p:sp>
        <p:nvSpPr>
          <p:cNvPr id="5" name="Segnaposto piè di pagina 4">
            <a:extLst>
              <a:ext uri="{FF2B5EF4-FFF2-40B4-BE49-F238E27FC236}">
                <a16:creationId xmlns:a16="http://schemas.microsoft.com/office/drawing/2014/main" id="{9A079138-F09B-4F1B-24B0-CC244C23962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1931F68-4C50-DF7A-378D-7F05B9990B32}"/>
              </a:ext>
            </a:extLst>
          </p:cNvPr>
          <p:cNvSpPr>
            <a:spLocks noGrp="1"/>
          </p:cNvSpPr>
          <p:nvPr>
            <p:ph type="sldNum" sz="quarter" idx="12"/>
          </p:nvPr>
        </p:nvSpPr>
        <p:spPr/>
        <p:txBody>
          <a:bodyPr/>
          <a:lstStyle/>
          <a:p>
            <a:fld id="{F9610110-4BF5-44E8-9E2E-70E30A240682}" type="slidenum">
              <a:rPr lang="it-IT" smtClean="0"/>
              <a:t>‹N›</a:t>
            </a:fld>
            <a:endParaRPr lang="it-IT"/>
          </a:p>
        </p:txBody>
      </p:sp>
    </p:spTree>
    <p:extLst>
      <p:ext uri="{BB962C8B-B14F-4D97-AF65-F5344CB8AC3E}">
        <p14:creationId xmlns:p14="http://schemas.microsoft.com/office/powerpoint/2010/main" val="242287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EB5236B-F0B9-A8F0-CCB2-B0D98C7BC25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4B10F3-A5D7-599B-7CF2-31E852C667C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15F0B7-59ED-0011-E451-4416EAD02B48}"/>
              </a:ext>
            </a:extLst>
          </p:cNvPr>
          <p:cNvSpPr>
            <a:spLocks noGrp="1"/>
          </p:cNvSpPr>
          <p:nvPr>
            <p:ph type="dt" sz="half" idx="10"/>
          </p:nvPr>
        </p:nvSpPr>
        <p:spPr/>
        <p:txBody>
          <a:bodyPr/>
          <a:lstStyle/>
          <a:p>
            <a:fld id="{4ED8CBA9-1F30-4C29-A5CE-E6B9E39795BD}" type="datetimeFigureOut">
              <a:rPr lang="it-IT" smtClean="0"/>
              <a:t>22/02/2024</a:t>
            </a:fld>
            <a:endParaRPr lang="it-IT"/>
          </a:p>
        </p:txBody>
      </p:sp>
      <p:sp>
        <p:nvSpPr>
          <p:cNvPr id="5" name="Segnaposto piè di pagina 4">
            <a:extLst>
              <a:ext uri="{FF2B5EF4-FFF2-40B4-BE49-F238E27FC236}">
                <a16:creationId xmlns:a16="http://schemas.microsoft.com/office/drawing/2014/main" id="{AD530CF7-1684-FF18-11DD-1397F584B8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5DD14CE-03BC-F8DB-47A8-F32F43DC03A8}"/>
              </a:ext>
            </a:extLst>
          </p:cNvPr>
          <p:cNvSpPr>
            <a:spLocks noGrp="1"/>
          </p:cNvSpPr>
          <p:nvPr>
            <p:ph type="sldNum" sz="quarter" idx="12"/>
          </p:nvPr>
        </p:nvSpPr>
        <p:spPr/>
        <p:txBody>
          <a:bodyPr/>
          <a:lstStyle/>
          <a:p>
            <a:fld id="{F9610110-4BF5-44E8-9E2E-70E30A240682}" type="slidenum">
              <a:rPr lang="it-IT" smtClean="0"/>
              <a:t>‹N›</a:t>
            </a:fld>
            <a:endParaRPr lang="it-IT"/>
          </a:p>
        </p:txBody>
      </p:sp>
    </p:spTree>
    <p:extLst>
      <p:ext uri="{BB962C8B-B14F-4D97-AF65-F5344CB8AC3E}">
        <p14:creationId xmlns:p14="http://schemas.microsoft.com/office/powerpoint/2010/main" val="134353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313DEE-1B3B-B657-4FA1-07C60A6588E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4C06876-B2F4-3F51-4792-F854CEA3BFD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1646E7-B0B7-E48B-1330-415124BAB236}"/>
              </a:ext>
            </a:extLst>
          </p:cNvPr>
          <p:cNvSpPr>
            <a:spLocks noGrp="1"/>
          </p:cNvSpPr>
          <p:nvPr>
            <p:ph type="dt" sz="half" idx="10"/>
          </p:nvPr>
        </p:nvSpPr>
        <p:spPr/>
        <p:txBody>
          <a:bodyPr/>
          <a:lstStyle/>
          <a:p>
            <a:fld id="{4ED8CBA9-1F30-4C29-A5CE-E6B9E39795BD}" type="datetimeFigureOut">
              <a:rPr lang="it-IT" smtClean="0"/>
              <a:t>22/02/2024</a:t>
            </a:fld>
            <a:endParaRPr lang="it-IT"/>
          </a:p>
        </p:txBody>
      </p:sp>
      <p:sp>
        <p:nvSpPr>
          <p:cNvPr id="5" name="Segnaposto piè di pagina 4">
            <a:extLst>
              <a:ext uri="{FF2B5EF4-FFF2-40B4-BE49-F238E27FC236}">
                <a16:creationId xmlns:a16="http://schemas.microsoft.com/office/drawing/2014/main" id="{9029B06C-AA24-9C08-C8AD-86B67D412F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D0945AB-5961-D081-C65B-EF977FAD770E}"/>
              </a:ext>
            </a:extLst>
          </p:cNvPr>
          <p:cNvSpPr>
            <a:spLocks noGrp="1"/>
          </p:cNvSpPr>
          <p:nvPr>
            <p:ph type="sldNum" sz="quarter" idx="12"/>
          </p:nvPr>
        </p:nvSpPr>
        <p:spPr/>
        <p:txBody>
          <a:bodyPr/>
          <a:lstStyle/>
          <a:p>
            <a:fld id="{F9610110-4BF5-44E8-9E2E-70E30A240682}" type="slidenum">
              <a:rPr lang="it-IT" smtClean="0"/>
              <a:t>‹N›</a:t>
            </a:fld>
            <a:endParaRPr lang="it-IT"/>
          </a:p>
        </p:txBody>
      </p:sp>
    </p:spTree>
    <p:extLst>
      <p:ext uri="{BB962C8B-B14F-4D97-AF65-F5344CB8AC3E}">
        <p14:creationId xmlns:p14="http://schemas.microsoft.com/office/powerpoint/2010/main" val="151616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97DD61-CE64-B619-B612-42D12170D26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4578E62-47B9-FF13-38BB-F4BF236043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6B2062E-0651-D571-89C1-17B176BED62F}"/>
              </a:ext>
            </a:extLst>
          </p:cNvPr>
          <p:cNvSpPr>
            <a:spLocks noGrp="1"/>
          </p:cNvSpPr>
          <p:nvPr>
            <p:ph type="dt" sz="half" idx="10"/>
          </p:nvPr>
        </p:nvSpPr>
        <p:spPr/>
        <p:txBody>
          <a:bodyPr/>
          <a:lstStyle/>
          <a:p>
            <a:fld id="{4ED8CBA9-1F30-4C29-A5CE-E6B9E39795BD}" type="datetimeFigureOut">
              <a:rPr lang="it-IT" smtClean="0"/>
              <a:t>22/02/2024</a:t>
            </a:fld>
            <a:endParaRPr lang="it-IT"/>
          </a:p>
        </p:txBody>
      </p:sp>
      <p:sp>
        <p:nvSpPr>
          <p:cNvPr id="5" name="Segnaposto piè di pagina 4">
            <a:extLst>
              <a:ext uri="{FF2B5EF4-FFF2-40B4-BE49-F238E27FC236}">
                <a16:creationId xmlns:a16="http://schemas.microsoft.com/office/drawing/2014/main" id="{DA7D4CC3-6A20-FC7F-1742-02686631783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4581495-CB45-5BCD-7C49-6D83641398AF}"/>
              </a:ext>
            </a:extLst>
          </p:cNvPr>
          <p:cNvSpPr>
            <a:spLocks noGrp="1"/>
          </p:cNvSpPr>
          <p:nvPr>
            <p:ph type="sldNum" sz="quarter" idx="12"/>
          </p:nvPr>
        </p:nvSpPr>
        <p:spPr/>
        <p:txBody>
          <a:bodyPr/>
          <a:lstStyle/>
          <a:p>
            <a:fld id="{F9610110-4BF5-44E8-9E2E-70E30A240682}" type="slidenum">
              <a:rPr lang="it-IT" smtClean="0"/>
              <a:t>‹N›</a:t>
            </a:fld>
            <a:endParaRPr lang="it-IT"/>
          </a:p>
        </p:txBody>
      </p:sp>
    </p:spTree>
    <p:extLst>
      <p:ext uri="{BB962C8B-B14F-4D97-AF65-F5344CB8AC3E}">
        <p14:creationId xmlns:p14="http://schemas.microsoft.com/office/powerpoint/2010/main" val="264193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A62CE5-FDCD-F93E-C32B-C3B7B0A1165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C9F0824-D9C0-7FA7-199F-01BCBE586C0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29F9567-8110-68AD-3C85-1A49A3BFFC1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EFEE2D3-5840-A5AF-DA18-8B9CE8174BB7}"/>
              </a:ext>
            </a:extLst>
          </p:cNvPr>
          <p:cNvSpPr>
            <a:spLocks noGrp="1"/>
          </p:cNvSpPr>
          <p:nvPr>
            <p:ph type="dt" sz="half" idx="10"/>
          </p:nvPr>
        </p:nvSpPr>
        <p:spPr/>
        <p:txBody>
          <a:bodyPr/>
          <a:lstStyle/>
          <a:p>
            <a:fld id="{4ED8CBA9-1F30-4C29-A5CE-E6B9E39795BD}" type="datetimeFigureOut">
              <a:rPr lang="it-IT" smtClean="0"/>
              <a:t>22/02/2024</a:t>
            </a:fld>
            <a:endParaRPr lang="it-IT"/>
          </a:p>
        </p:txBody>
      </p:sp>
      <p:sp>
        <p:nvSpPr>
          <p:cNvPr id="6" name="Segnaposto piè di pagina 5">
            <a:extLst>
              <a:ext uri="{FF2B5EF4-FFF2-40B4-BE49-F238E27FC236}">
                <a16:creationId xmlns:a16="http://schemas.microsoft.com/office/drawing/2014/main" id="{0BBB88D2-F8E4-92BC-692E-26422BD48CF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2024ACF-6A33-B75C-8304-EE7B0FA8D303}"/>
              </a:ext>
            </a:extLst>
          </p:cNvPr>
          <p:cNvSpPr>
            <a:spLocks noGrp="1"/>
          </p:cNvSpPr>
          <p:nvPr>
            <p:ph type="sldNum" sz="quarter" idx="12"/>
          </p:nvPr>
        </p:nvSpPr>
        <p:spPr/>
        <p:txBody>
          <a:bodyPr/>
          <a:lstStyle/>
          <a:p>
            <a:fld id="{F9610110-4BF5-44E8-9E2E-70E30A240682}" type="slidenum">
              <a:rPr lang="it-IT" smtClean="0"/>
              <a:t>‹N›</a:t>
            </a:fld>
            <a:endParaRPr lang="it-IT"/>
          </a:p>
        </p:txBody>
      </p:sp>
    </p:spTree>
    <p:extLst>
      <p:ext uri="{BB962C8B-B14F-4D97-AF65-F5344CB8AC3E}">
        <p14:creationId xmlns:p14="http://schemas.microsoft.com/office/powerpoint/2010/main" val="4984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C32789-69BB-1339-72DE-3A861519225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B6067A5-F153-B471-5ADA-ACC1147C0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075D80B-3EC0-893F-4BF6-6DD225A9A58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AEA6236-C0C2-1BDA-D481-9867CBF67C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0717F06-22BD-A7DF-2314-AF34E043A83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62D5EF8-9181-CFD0-8D5F-5B4D32782F41}"/>
              </a:ext>
            </a:extLst>
          </p:cNvPr>
          <p:cNvSpPr>
            <a:spLocks noGrp="1"/>
          </p:cNvSpPr>
          <p:nvPr>
            <p:ph type="dt" sz="half" idx="10"/>
          </p:nvPr>
        </p:nvSpPr>
        <p:spPr/>
        <p:txBody>
          <a:bodyPr/>
          <a:lstStyle/>
          <a:p>
            <a:fld id="{4ED8CBA9-1F30-4C29-A5CE-E6B9E39795BD}" type="datetimeFigureOut">
              <a:rPr lang="it-IT" smtClean="0"/>
              <a:t>22/02/2024</a:t>
            </a:fld>
            <a:endParaRPr lang="it-IT"/>
          </a:p>
        </p:txBody>
      </p:sp>
      <p:sp>
        <p:nvSpPr>
          <p:cNvPr id="8" name="Segnaposto piè di pagina 7">
            <a:extLst>
              <a:ext uri="{FF2B5EF4-FFF2-40B4-BE49-F238E27FC236}">
                <a16:creationId xmlns:a16="http://schemas.microsoft.com/office/drawing/2014/main" id="{DEC76095-6E84-D5C6-4690-3E03990185E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DE02ED-59DE-E159-E6E4-CDC792A03BB6}"/>
              </a:ext>
            </a:extLst>
          </p:cNvPr>
          <p:cNvSpPr>
            <a:spLocks noGrp="1"/>
          </p:cNvSpPr>
          <p:nvPr>
            <p:ph type="sldNum" sz="quarter" idx="12"/>
          </p:nvPr>
        </p:nvSpPr>
        <p:spPr/>
        <p:txBody>
          <a:bodyPr/>
          <a:lstStyle/>
          <a:p>
            <a:fld id="{F9610110-4BF5-44E8-9E2E-70E30A240682}" type="slidenum">
              <a:rPr lang="it-IT" smtClean="0"/>
              <a:t>‹N›</a:t>
            </a:fld>
            <a:endParaRPr lang="it-IT"/>
          </a:p>
        </p:txBody>
      </p:sp>
    </p:spTree>
    <p:extLst>
      <p:ext uri="{BB962C8B-B14F-4D97-AF65-F5344CB8AC3E}">
        <p14:creationId xmlns:p14="http://schemas.microsoft.com/office/powerpoint/2010/main" val="343260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704CE2-52C4-2923-9496-3AA191109FF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BF047FA-7709-5E8E-39A2-55DCB6ABA77E}"/>
              </a:ext>
            </a:extLst>
          </p:cNvPr>
          <p:cNvSpPr>
            <a:spLocks noGrp="1"/>
          </p:cNvSpPr>
          <p:nvPr>
            <p:ph type="dt" sz="half" idx="10"/>
          </p:nvPr>
        </p:nvSpPr>
        <p:spPr/>
        <p:txBody>
          <a:bodyPr/>
          <a:lstStyle/>
          <a:p>
            <a:fld id="{4ED8CBA9-1F30-4C29-A5CE-E6B9E39795BD}" type="datetimeFigureOut">
              <a:rPr lang="it-IT" smtClean="0"/>
              <a:t>22/02/2024</a:t>
            </a:fld>
            <a:endParaRPr lang="it-IT"/>
          </a:p>
        </p:txBody>
      </p:sp>
      <p:sp>
        <p:nvSpPr>
          <p:cNvPr id="4" name="Segnaposto piè di pagina 3">
            <a:extLst>
              <a:ext uri="{FF2B5EF4-FFF2-40B4-BE49-F238E27FC236}">
                <a16:creationId xmlns:a16="http://schemas.microsoft.com/office/drawing/2014/main" id="{2A1BF8E7-BDB7-94E5-639B-2CC3954C67F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C30CADC-8C3F-749D-DF29-9AB543942345}"/>
              </a:ext>
            </a:extLst>
          </p:cNvPr>
          <p:cNvSpPr>
            <a:spLocks noGrp="1"/>
          </p:cNvSpPr>
          <p:nvPr>
            <p:ph type="sldNum" sz="quarter" idx="12"/>
          </p:nvPr>
        </p:nvSpPr>
        <p:spPr/>
        <p:txBody>
          <a:bodyPr/>
          <a:lstStyle/>
          <a:p>
            <a:fld id="{F9610110-4BF5-44E8-9E2E-70E30A240682}" type="slidenum">
              <a:rPr lang="it-IT" smtClean="0"/>
              <a:t>‹N›</a:t>
            </a:fld>
            <a:endParaRPr lang="it-IT"/>
          </a:p>
        </p:txBody>
      </p:sp>
    </p:spTree>
    <p:extLst>
      <p:ext uri="{BB962C8B-B14F-4D97-AF65-F5344CB8AC3E}">
        <p14:creationId xmlns:p14="http://schemas.microsoft.com/office/powerpoint/2010/main" val="352589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7544BF2-0B58-C642-E775-ADC2917E3A5A}"/>
              </a:ext>
            </a:extLst>
          </p:cNvPr>
          <p:cNvSpPr>
            <a:spLocks noGrp="1"/>
          </p:cNvSpPr>
          <p:nvPr>
            <p:ph type="dt" sz="half" idx="10"/>
          </p:nvPr>
        </p:nvSpPr>
        <p:spPr/>
        <p:txBody>
          <a:bodyPr/>
          <a:lstStyle/>
          <a:p>
            <a:fld id="{4ED8CBA9-1F30-4C29-A5CE-E6B9E39795BD}" type="datetimeFigureOut">
              <a:rPr lang="it-IT" smtClean="0"/>
              <a:t>22/02/2024</a:t>
            </a:fld>
            <a:endParaRPr lang="it-IT"/>
          </a:p>
        </p:txBody>
      </p:sp>
      <p:sp>
        <p:nvSpPr>
          <p:cNvPr id="3" name="Segnaposto piè di pagina 2">
            <a:extLst>
              <a:ext uri="{FF2B5EF4-FFF2-40B4-BE49-F238E27FC236}">
                <a16:creationId xmlns:a16="http://schemas.microsoft.com/office/drawing/2014/main" id="{5383AB63-8266-74F4-9851-0CC548D20CF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F0882F3-E9FF-F1A5-F3E2-5A8AF581D970}"/>
              </a:ext>
            </a:extLst>
          </p:cNvPr>
          <p:cNvSpPr>
            <a:spLocks noGrp="1"/>
          </p:cNvSpPr>
          <p:nvPr>
            <p:ph type="sldNum" sz="quarter" idx="12"/>
          </p:nvPr>
        </p:nvSpPr>
        <p:spPr/>
        <p:txBody>
          <a:bodyPr/>
          <a:lstStyle/>
          <a:p>
            <a:fld id="{F9610110-4BF5-44E8-9E2E-70E30A240682}" type="slidenum">
              <a:rPr lang="it-IT" smtClean="0"/>
              <a:t>‹N›</a:t>
            </a:fld>
            <a:endParaRPr lang="it-IT"/>
          </a:p>
        </p:txBody>
      </p:sp>
    </p:spTree>
    <p:extLst>
      <p:ext uri="{BB962C8B-B14F-4D97-AF65-F5344CB8AC3E}">
        <p14:creationId xmlns:p14="http://schemas.microsoft.com/office/powerpoint/2010/main" val="355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184A8D-7036-0D38-053D-408301B4AE6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4E988F7-017B-8E01-DED0-D07A5DA8E7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59332AE-96A7-0C43-F1F4-E3702FA8F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96CC82F-813C-394F-B6D7-161B70304A4F}"/>
              </a:ext>
            </a:extLst>
          </p:cNvPr>
          <p:cNvSpPr>
            <a:spLocks noGrp="1"/>
          </p:cNvSpPr>
          <p:nvPr>
            <p:ph type="dt" sz="half" idx="10"/>
          </p:nvPr>
        </p:nvSpPr>
        <p:spPr/>
        <p:txBody>
          <a:bodyPr/>
          <a:lstStyle/>
          <a:p>
            <a:fld id="{4ED8CBA9-1F30-4C29-A5CE-E6B9E39795BD}" type="datetimeFigureOut">
              <a:rPr lang="it-IT" smtClean="0"/>
              <a:t>22/02/2024</a:t>
            </a:fld>
            <a:endParaRPr lang="it-IT"/>
          </a:p>
        </p:txBody>
      </p:sp>
      <p:sp>
        <p:nvSpPr>
          <p:cNvPr id="6" name="Segnaposto piè di pagina 5">
            <a:extLst>
              <a:ext uri="{FF2B5EF4-FFF2-40B4-BE49-F238E27FC236}">
                <a16:creationId xmlns:a16="http://schemas.microsoft.com/office/drawing/2014/main" id="{A8377786-DD9F-41E5-75E2-21295236D95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4D2A867-2E12-379A-9AA7-DF4BACB27163}"/>
              </a:ext>
            </a:extLst>
          </p:cNvPr>
          <p:cNvSpPr>
            <a:spLocks noGrp="1"/>
          </p:cNvSpPr>
          <p:nvPr>
            <p:ph type="sldNum" sz="quarter" idx="12"/>
          </p:nvPr>
        </p:nvSpPr>
        <p:spPr/>
        <p:txBody>
          <a:bodyPr/>
          <a:lstStyle/>
          <a:p>
            <a:fld id="{F9610110-4BF5-44E8-9E2E-70E30A240682}" type="slidenum">
              <a:rPr lang="it-IT" smtClean="0"/>
              <a:t>‹N›</a:t>
            </a:fld>
            <a:endParaRPr lang="it-IT"/>
          </a:p>
        </p:txBody>
      </p:sp>
    </p:spTree>
    <p:extLst>
      <p:ext uri="{BB962C8B-B14F-4D97-AF65-F5344CB8AC3E}">
        <p14:creationId xmlns:p14="http://schemas.microsoft.com/office/powerpoint/2010/main" val="198650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B5B62F-066F-7BEE-5EE9-C03F3E94AA0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1725F5B-A1F6-ACC4-334C-BD44271222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32F4490-D7F0-6712-CFC5-F92E841EC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FE4FD45-E672-902F-50B7-2E8BA02909A9}"/>
              </a:ext>
            </a:extLst>
          </p:cNvPr>
          <p:cNvSpPr>
            <a:spLocks noGrp="1"/>
          </p:cNvSpPr>
          <p:nvPr>
            <p:ph type="dt" sz="half" idx="10"/>
          </p:nvPr>
        </p:nvSpPr>
        <p:spPr/>
        <p:txBody>
          <a:bodyPr/>
          <a:lstStyle/>
          <a:p>
            <a:fld id="{4ED8CBA9-1F30-4C29-A5CE-E6B9E39795BD}" type="datetimeFigureOut">
              <a:rPr lang="it-IT" smtClean="0"/>
              <a:t>22/02/2024</a:t>
            </a:fld>
            <a:endParaRPr lang="it-IT"/>
          </a:p>
        </p:txBody>
      </p:sp>
      <p:sp>
        <p:nvSpPr>
          <p:cNvPr id="6" name="Segnaposto piè di pagina 5">
            <a:extLst>
              <a:ext uri="{FF2B5EF4-FFF2-40B4-BE49-F238E27FC236}">
                <a16:creationId xmlns:a16="http://schemas.microsoft.com/office/drawing/2014/main" id="{19257BE0-F9B4-1FE3-A235-96D56874378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02E15A9-2ED1-6518-54BD-B4FD9590BBE6}"/>
              </a:ext>
            </a:extLst>
          </p:cNvPr>
          <p:cNvSpPr>
            <a:spLocks noGrp="1"/>
          </p:cNvSpPr>
          <p:nvPr>
            <p:ph type="sldNum" sz="quarter" idx="12"/>
          </p:nvPr>
        </p:nvSpPr>
        <p:spPr/>
        <p:txBody>
          <a:bodyPr/>
          <a:lstStyle/>
          <a:p>
            <a:fld id="{F9610110-4BF5-44E8-9E2E-70E30A240682}" type="slidenum">
              <a:rPr lang="it-IT" smtClean="0"/>
              <a:t>‹N›</a:t>
            </a:fld>
            <a:endParaRPr lang="it-IT"/>
          </a:p>
        </p:txBody>
      </p:sp>
    </p:spTree>
    <p:extLst>
      <p:ext uri="{BB962C8B-B14F-4D97-AF65-F5344CB8AC3E}">
        <p14:creationId xmlns:p14="http://schemas.microsoft.com/office/powerpoint/2010/main" val="333776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C15B75A-92BF-9778-714B-4FBEC213B7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B53BFD3-7513-2D94-5137-A722463DD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CDACBCF-2511-3558-A4F1-C2C043B8BF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D8CBA9-1F30-4C29-A5CE-E6B9E39795BD}" type="datetimeFigureOut">
              <a:rPr lang="it-IT" smtClean="0"/>
              <a:t>22/02/2024</a:t>
            </a:fld>
            <a:endParaRPr lang="it-IT"/>
          </a:p>
        </p:txBody>
      </p:sp>
      <p:sp>
        <p:nvSpPr>
          <p:cNvPr id="5" name="Segnaposto piè di pagina 4">
            <a:extLst>
              <a:ext uri="{FF2B5EF4-FFF2-40B4-BE49-F238E27FC236}">
                <a16:creationId xmlns:a16="http://schemas.microsoft.com/office/drawing/2014/main" id="{15DCF3E7-2BD5-280F-4C0E-D6B576C2ED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5C3C1CBD-5E57-E3D1-58DC-1E96E7D2CA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610110-4BF5-44E8-9E2E-70E30A240682}" type="slidenum">
              <a:rPr lang="it-IT" smtClean="0"/>
              <a:t>‹N›</a:t>
            </a:fld>
            <a:endParaRPr lang="it-IT"/>
          </a:p>
        </p:txBody>
      </p:sp>
    </p:spTree>
    <p:extLst>
      <p:ext uri="{BB962C8B-B14F-4D97-AF65-F5344CB8AC3E}">
        <p14:creationId xmlns:p14="http://schemas.microsoft.com/office/powerpoint/2010/main" val="3939673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 name="Rectangle 224">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E3212152-1AC8-FF9D-A698-21BDAA08F5F4}"/>
              </a:ext>
            </a:extLst>
          </p:cNvPr>
          <p:cNvPicPr>
            <a:picLocks noChangeAspect="1"/>
          </p:cNvPicPr>
          <p:nvPr/>
        </p:nvPicPr>
        <p:blipFill rotWithShape="1">
          <a:blip r:embed="rId2">
            <a:alphaModFix amt="50000"/>
          </a:blip>
          <a:srcRect t="4031" r="-1" b="4108"/>
          <a:stretch/>
        </p:blipFill>
        <p:spPr>
          <a:xfrm>
            <a:off x="20" y="10"/>
            <a:ext cx="12188930" cy="6857990"/>
          </a:xfrm>
          <a:prstGeom prst="rect">
            <a:avLst/>
          </a:prstGeom>
        </p:spPr>
      </p:pic>
      <p:sp>
        <p:nvSpPr>
          <p:cNvPr id="2" name="Titolo 1">
            <a:extLst>
              <a:ext uri="{FF2B5EF4-FFF2-40B4-BE49-F238E27FC236}">
                <a16:creationId xmlns:a16="http://schemas.microsoft.com/office/drawing/2014/main" id="{0510AB14-6276-9958-2252-3A95C63A719C}"/>
              </a:ext>
            </a:extLst>
          </p:cNvPr>
          <p:cNvSpPr>
            <a:spLocks noGrp="1"/>
          </p:cNvSpPr>
          <p:nvPr>
            <p:ph type="ctrTitle"/>
          </p:nvPr>
        </p:nvSpPr>
        <p:spPr>
          <a:xfrm>
            <a:off x="1524000" y="1122363"/>
            <a:ext cx="9144000" cy="3063240"/>
          </a:xfrm>
        </p:spPr>
        <p:txBody>
          <a:bodyPr>
            <a:normAutofit/>
          </a:bodyPr>
          <a:lstStyle/>
          <a:p>
            <a:br>
              <a:rPr lang="it-IT" sz="4100" dirty="0">
                <a:solidFill>
                  <a:schemeClr val="bg1"/>
                </a:solidFill>
                <a:latin typeface="Calibri" panose="020F0502020204030204" pitchFamily="34" charset="0"/>
                <a:cs typeface="Calibri" panose="020F0502020204030204" pitchFamily="34" charset="0"/>
              </a:rPr>
            </a:br>
            <a:r>
              <a:rPr lang="it-IT" sz="4100" dirty="0">
                <a:solidFill>
                  <a:schemeClr val="bg1"/>
                </a:solidFill>
                <a:latin typeface="Calibri" panose="020F0502020204030204" pitchFamily="34" charset="0"/>
                <a:cs typeface="Calibri" panose="020F0502020204030204" pitchFamily="34" charset="0"/>
              </a:rPr>
              <a:t>La Fusione Nucleare Nelle Stelle: Il Motore dell'Universo</a:t>
            </a:r>
            <a:br>
              <a:rPr lang="it-IT" sz="4100" dirty="0">
                <a:solidFill>
                  <a:schemeClr val="bg1"/>
                </a:solidFill>
                <a:latin typeface="Calibri" panose="020F0502020204030204" pitchFamily="34" charset="0"/>
                <a:cs typeface="Calibri" panose="020F0502020204030204" pitchFamily="34" charset="0"/>
              </a:rPr>
            </a:br>
            <a:br>
              <a:rPr lang="it-IT" sz="4100" dirty="0">
                <a:solidFill>
                  <a:schemeClr val="bg1"/>
                </a:solidFill>
                <a:latin typeface="Calibri" panose="020F0502020204030204" pitchFamily="34" charset="0"/>
                <a:cs typeface="Calibri" panose="020F0502020204030204" pitchFamily="34" charset="0"/>
              </a:rPr>
            </a:br>
            <a:endParaRPr lang="it-IT" sz="4100" dirty="0">
              <a:solidFill>
                <a:schemeClr val="bg1"/>
              </a:solidFill>
              <a:latin typeface="Calibri" panose="020F0502020204030204" pitchFamily="34" charset="0"/>
              <a:cs typeface="Calibri" panose="020F0502020204030204" pitchFamily="34" charset="0"/>
            </a:endParaRPr>
          </a:p>
        </p:txBody>
      </p:sp>
      <p:sp>
        <p:nvSpPr>
          <p:cNvPr id="3" name="Sottotitolo 2">
            <a:extLst>
              <a:ext uri="{FF2B5EF4-FFF2-40B4-BE49-F238E27FC236}">
                <a16:creationId xmlns:a16="http://schemas.microsoft.com/office/drawing/2014/main" id="{B3A00AFD-3B20-3061-1A04-7BFD3A328DCF}"/>
              </a:ext>
            </a:extLst>
          </p:cNvPr>
          <p:cNvSpPr>
            <a:spLocks noGrp="1"/>
          </p:cNvSpPr>
          <p:nvPr>
            <p:ph type="subTitle" idx="1"/>
          </p:nvPr>
        </p:nvSpPr>
        <p:spPr>
          <a:xfrm>
            <a:off x="1527048" y="4599432"/>
            <a:ext cx="9144000" cy="1536192"/>
          </a:xfrm>
        </p:spPr>
        <p:txBody>
          <a:bodyPr>
            <a:normAutofit/>
          </a:bodyPr>
          <a:lstStyle/>
          <a:p>
            <a:r>
              <a:rPr lang="it-IT" dirty="0">
                <a:solidFill>
                  <a:schemeClr val="bg1"/>
                </a:solidFill>
                <a:latin typeface="Calibri" panose="020F0502020204030204" pitchFamily="34" charset="0"/>
                <a:cs typeface="Calibri" panose="020F0502020204030204" pitchFamily="34" charset="0"/>
              </a:rPr>
              <a:t>Samuele Gagliardi classe 2M Biotecnologie Sanitarie Natta</a:t>
            </a:r>
            <a:endParaRPr lang="it-IT" dirty="0">
              <a:solidFill>
                <a:schemeClr val="bg1"/>
              </a:solidFill>
            </a:endParaRPr>
          </a:p>
        </p:txBody>
      </p:sp>
      <p:sp>
        <p:nvSpPr>
          <p:cNvPr id="227"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80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34"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35"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9"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40"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olo 1">
            <a:extLst>
              <a:ext uri="{FF2B5EF4-FFF2-40B4-BE49-F238E27FC236}">
                <a16:creationId xmlns:a16="http://schemas.microsoft.com/office/drawing/2014/main" id="{B8209E4E-22C8-35C5-6366-240AB84D054B}"/>
              </a:ext>
            </a:extLst>
          </p:cNvPr>
          <p:cNvSpPr>
            <a:spLocks noGrp="1"/>
          </p:cNvSpPr>
          <p:nvPr>
            <p:ph type="title"/>
          </p:nvPr>
        </p:nvSpPr>
        <p:spPr>
          <a:xfrm>
            <a:off x="827088" y="1641752"/>
            <a:ext cx="2655887" cy="3213277"/>
          </a:xfrm>
        </p:spPr>
        <p:txBody>
          <a:bodyPr anchor="t">
            <a:normAutofit/>
          </a:bodyPr>
          <a:lstStyle/>
          <a:p>
            <a:r>
              <a:rPr lang="it-IT" sz="4000"/>
              <a:t>FUTURO</a:t>
            </a:r>
          </a:p>
        </p:txBody>
      </p:sp>
      <p:sp>
        <p:nvSpPr>
          <p:cNvPr id="3" name="Segnaposto contenuto 2">
            <a:extLst>
              <a:ext uri="{FF2B5EF4-FFF2-40B4-BE49-F238E27FC236}">
                <a16:creationId xmlns:a16="http://schemas.microsoft.com/office/drawing/2014/main" id="{FEF055A1-72B3-A1C5-2F26-770DF85C5CF3}"/>
              </a:ext>
            </a:extLst>
          </p:cNvPr>
          <p:cNvSpPr>
            <a:spLocks noGrp="1"/>
          </p:cNvSpPr>
          <p:nvPr>
            <p:ph idx="1"/>
          </p:nvPr>
        </p:nvSpPr>
        <p:spPr>
          <a:xfrm>
            <a:off x="5232401" y="1721579"/>
            <a:ext cx="6140449" cy="3952648"/>
          </a:xfrm>
        </p:spPr>
        <p:txBody>
          <a:bodyPr>
            <a:normAutofit/>
          </a:bodyPr>
          <a:lstStyle/>
          <a:p>
            <a:pPr marL="0" indent="0">
              <a:buNone/>
            </a:pPr>
            <a:r>
              <a:rPr lang="it-IT" sz="2400" dirty="0">
                <a:solidFill>
                  <a:schemeClr val="tx1">
                    <a:alpha val="80000"/>
                  </a:schemeClr>
                </a:solidFill>
              </a:rPr>
              <a:t>Studio delle stelle e ricerca: </a:t>
            </a:r>
          </a:p>
          <a:p>
            <a:pPr marL="0" indent="0">
              <a:buNone/>
            </a:pPr>
            <a:r>
              <a:rPr lang="it-IT" sz="2400" dirty="0">
                <a:solidFill>
                  <a:schemeClr val="tx1">
                    <a:alpha val="80000"/>
                  </a:schemeClr>
                </a:solidFill>
              </a:rPr>
              <a:t>L'importanza della fusione nucleare nelle stelle per la comprensione dell'universo e      il futuro energetico.</a:t>
            </a:r>
          </a:p>
          <a:p>
            <a:pPr marL="0" indent="0">
              <a:buNone/>
            </a:pPr>
            <a:r>
              <a:rPr lang="it-IT" sz="2400" dirty="0">
                <a:solidFill>
                  <a:schemeClr val="tx1">
                    <a:alpha val="80000"/>
                  </a:schemeClr>
                </a:solidFill>
              </a:rPr>
              <a:t>Fusione nucleare come fonte di energia pulita e sostenibile per l'umanità. </a:t>
            </a:r>
          </a:p>
          <a:p>
            <a:endParaRPr lang="it-IT" sz="2400" dirty="0">
              <a:solidFill>
                <a:schemeClr val="tx1">
                  <a:alpha val="80000"/>
                </a:schemeClr>
              </a:solidFill>
            </a:endParaRPr>
          </a:p>
        </p:txBody>
      </p:sp>
      <p:pic>
        <p:nvPicPr>
          <p:cNvPr id="4" name="Immagine 3">
            <a:extLst>
              <a:ext uri="{FF2B5EF4-FFF2-40B4-BE49-F238E27FC236}">
                <a16:creationId xmlns:a16="http://schemas.microsoft.com/office/drawing/2014/main" id="{24E2300B-654A-B25B-F9C9-B0660046938A}"/>
              </a:ext>
            </a:extLst>
          </p:cNvPr>
          <p:cNvPicPr>
            <a:picLocks noChangeAspect="1"/>
          </p:cNvPicPr>
          <p:nvPr/>
        </p:nvPicPr>
        <p:blipFill>
          <a:blip r:embed="rId3"/>
          <a:stretch>
            <a:fillRect/>
          </a:stretch>
        </p:blipFill>
        <p:spPr>
          <a:xfrm>
            <a:off x="7064438" y="6291023"/>
            <a:ext cx="4706520" cy="377985"/>
          </a:xfrm>
          <a:prstGeom prst="rect">
            <a:avLst/>
          </a:prstGeom>
        </p:spPr>
      </p:pic>
    </p:spTree>
    <p:extLst>
      <p:ext uri="{BB962C8B-B14F-4D97-AF65-F5344CB8AC3E}">
        <p14:creationId xmlns:p14="http://schemas.microsoft.com/office/powerpoint/2010/main" val="126245738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E02038A-6D7E-1DC7-1BFA-84DB04CF0CE1}"/>
              </a:ext>
            </a:extLst>
          </p:cNvPr>
          <p:cNvSpPr>
            <a:spLocks noGrp="1"/>
          </p:cNvSpPr>
          <p:nvPr>
            <p:ph type="title"/>
          </p:nvPr>
        </p:nvSpPr>
        <p:spPr>
          <a:xfrm>
            <a:off x="670249" y="1257300"/>
            <a:ext cx="4391025" cy="1323439"/>
          </a:xfrm>
        </p:spPr>
        <p:txBody>
          <a:bodyPr anchor="t">
            <a:normAutofit/>
          </a:bodyPr>
          <a:lstStyle/>
          <a:p>
            <a:r>
              <a:rPr lang="it-IT" sz="4000" dirty="0">
                <a:solidFill>
                  <a:schemeClr val="bg1"/>
                </a:solidFill>
                <a:latin typeface="Calibri" panose="020F0502020204030204" pitchFamily="34" charset="0"/>
                <a:cs typeface="Calibri" panose="020F0502020204030204" pitchFamily="34" charset="0"/>
              </a:rPr>
              <a:t>La fusione Nucleare Nelle Stelle</a:t>
            </a:r>
          </a:p>
        </p:txBody>
      </p:sp>
      <p:sp>
        <p:nvSpPr>
          <p:cNvPr id="3" name="Segnaposto contenuto 2">
            <a:extLst>
              <a:ext uri="{FF2B5EF4-FFF2-40B4-BE49-F238E27FC236}">
                <a16:creationId xmlns:a16="http://schemas.microsoft.com/office/drawing/2014/main" id="{2433EE2B-FF4F-962E-B114-040213F6EEE8}"/>
              </a:ext>
            </a:extLst>
          </p:cNvPr>
          <p:cNvSpPr>
            <a:spLocks noGrp="1"/>
          </p:cNvSpPr>
          <p:nvPr>
            <p:ph idx="1"/>
          </p:nvPr>
        </p:nvSpPr>
        <p:spPr>
          <a:xfrm>
            <a:off x="590031" y="2726523"/>
            <a:ext cx="4709757" cy="3879550"/>
          </a:xfrm>
        </p:spPr>
        <p:txBody>
          <a:bodyPr>
            <a:noAutofit/>
          </a:bodyPr>
          <a:lstStyle/>
          <a:p>
            <a:pPr algn="just"/>
            <a:r>
              <a:rPr lang="it-IT" sz="1800" dirty="0">
                <a:solidFill>
                  <a:schemeClr val="bg1">
                    <a:alpha val="80000"/>
                  </a:schemeClr>
                </a:solidFill>
                <a:latin typeface="Calibri" panose="020F0502020204030204" pitchFamily="34" charset="0"/>
                <a:cs typeface="Calibri" panose="020F0502020204030204" pitchFamily="34" charset="0"/>
              </a:rPr>
              <a:t>Nelle stelle vengono prodotti tutti gli elementi chimici tranne l'idrogeno. </a:t>
            </a:r>
          </a:p>
          <a:p>
            <a:pPr algn="just"/>
            <a:r>
              <a:rPr lang="it-IT" sz="1800" dirty="0">
                <a:solidFill>
                  <a:schemeClr val="bg1">
                    <a:alpha val="80000"/>
                  </a:schemeClr>
                </a:solidFill>
                <a:latin typeface="Calibri" panose="020F0502020204030204" pitchFamily="34" charset="0"/>
                <a:cs typeface="Calibri" panose="020F0502020204030204" pitchFamily="34" charset="0"/>
              </a:rPr>
              <a:t>La </a:t>
            </a:r>
            <a:r>
              <a:rPr lang="it-IT" sz="1800" dirty="0" err="1">
                <a:solidFill>
                  <a:schemeClr val="bg1">
                    <a:alpha val="80000"/>
                  </a:schemeClr>
                </a:solidFill>
                <a:latin typeface="Calibri" panose="020F0502020204030204" pitchFamily="34" charset="0"/>
                <a:cs typeface="Calibri" panose="020F0502020204030204" pitchFamily="34" charset="0"/>
              </a:rPr>
              <a:t>nucleosintesi</a:t>
            </a:r>
            <a:r>
              <a:rPr lang="it-IT" sz="1800" dirty="0">
                <a:solidFill>
                  <a:schemeClr val="bg1">
                    <a:alpha val="80000"/>
                  </a:schemeClr>
                </a:solidFill>
                <a:latin typeface="Calibri" panose="020F0502020204030204" pitchFamily="34" charset="0"/>
                <a:cs typeface="Calibri" panose="020F0502020204030204" pitchFamily="34" charset="0"/>
              </a:rPr>
              <a:t> stellare è il termine che indica le reazioni nucleari che avvengono all'interno di una stella, con l'effetto di produrre i nuclei degli elementi chimici.</a:t>
            </a:r>
          </a:p>
          <a:p>
            <a:pPr algn="just"/>
            <a:r>
              <a:rPr lang="it-IT" sz="1800" dirty="0">
                <a:solidFill>
                  <a:schemeClr val="bg1">
                    <a:alpha val="80000"/>
                  </a:schemeClr>
                </a:solidFill>
                <a:latin typeface="Calibri" panose="020F0502020204030204" pitchFamily="34" charset="0"/>
                <a:cs typeface="Calibri" panose="020F0502020204030204" pitchFamily="34" charset="0"/>
              </a:rPr>
              <a:t>La fusione nucleare nelle stelle è un       processo fondamentale che alimenta le stelle: evoluzione, luminosità, durata di vita. </a:t>
            </a:r>
          </a:p>
          <a:p>
            <a:pPr algn="just"/>
            <a:r>
              <a:rPr lang="it-IT" sz="1800" dirty="0">
                <a:solidFill>
                  <a:schemeClr val="bg1">
                    <a:alpha val="80000"/>
                  </a:schemeClr>
                </a:solidFill>
                <a:latin typeface="Calibri" panose="020F0502020204030204" pitchFamily="34" charset="0"/>
                <a:cs typeface="Calibri" panose="020F0502020204030204" pitchFamily="34" charset="0"/>
              </a:rPr>
              <a:t>In quali condizioni?</a:t>
            </a:r>
          </a:p>
          <a:p>
            <a:pPr marL="0" indent="0" algn="just">
              <a:buNone/>
            </a:pPr>
            <a:r>
              <a:rPr lang="it-IT" sz="1800" dirty="0">
                <a:solidFill>
                  <a:schemeClr val="bg1">
                    <a:alpha val="80000"/>
                  </a:schemeClr>
                </a:solidFill>
                <a:latin typeface="Calibri" panose="020F0502020204030204" pitchFamily="34" charset="0"/>
                <a:cs typeface="Calibri" panose="020F0502020204030204" pitchFamily="34" charset="0"/>
              </a:rPr>
              <a:t>     </a:t>
            </a:r>
          </a:p>
        </p:txBody>
      </p:sp>
      <p:pic>
        <p:nvPicPr>
          <p:cNvPr id="5" name="Immagine 4" descr="Immagine che contiene testo, cerchio, schermata, diagramma&#10;&#10;Descrizione generata automaticamente">
            <a:extLst>
              <a:ext uri="{FF2B5EF4-FFF2-40B4-BE49-F238E27FC236}">
                <a16:creationId xmlns:a16="http://schemas.microsoft.com/office/drawing/2014/main" id="{96A1EA6F-F33A-D3FD-FD23-39B3E1D74724}"/>
              </a:ext>
            </a:extLst>
          </p:cNvPr>
          <p:cNvPicPr>
            <a:picLocks noChangeAspect="1"/>
          </p:cNvPicPr>
          <p:nvPr/>
        </p:nvPicPr>
        <p:blipFill>
          <a:blip r:embed="rId2"/>
          <a:stretch>
            <a:fillRect/>
          </a:stretch>
        </p:blipFill>
        <p:spPr>
          <a:xfrm>
            <a:off x="5651305" y="2278653"/>
            <a:ext cx="5779070" cy="3640813"/>
          </a:xfrm>
          <a:prstGeom prst="rect">
            <a:avLst/>
          </a:prstGeom>
        </p:spPr>
      </p:pic>
      <p:pic>
        <p:nvPicPr>
          <p:cNvPr id="8" name="Immagine 7">
            <a:extLst>
              <a:ext uri="{FF2B5EF4-FFF2-40B4-BE49-F238E27FC236}">
                <a16:creationId xmlns:a16="http://schemas.microsoft.com/office/drawing/2014/main" id="{853B4124-D94F-1A40-F408-3A865D297994}"/>
              </a:ext>
            </a:extLst>
          </p:cNvPr>
          <p:cNvPicPr>
            <a:picLocks noChangeAspect="1"/>
          </p:cNvPicPr>
          <p:nvPr/>
        </p:nvPicPr>
        <p:blipFill>
          <a:blip r:embed="rId3"/>
          <a:stretch>
            <a:fillRect/>
          </a:stretch>
        </p:blipFill>
        <p:spPr>
          <a:xfrm>
            <a:off x="6608021" y="6328439"/>
            <a:ext cx="4822354" cy="377985"/>
          </a:xfrm>
          <a:prstGeom prst="rect">
            <a:avLst/>
          </a:prstGeom>
        </p:spPr>
      </p:pic>
    </p:spTree>
    <p:extLst>
      <p:ext uri="{BB962C8B-B14F-4D97-AF65-F5344CB8AC3E}">
        <p14:creationId xmlns:p14="http://schemas.microsoft.com/office/powerpoint/2010/main" val="320990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FF51684-D89A-88E3-FD6B-CE6FDFD89D10}"/>
              </a:ext>
            </a:extLst>
          </p:cNvPr>
          <p:cNvSpPr>
            <a:spLocks noGrp="1"/>
          </p:cNvSpPr>
          <p:nvPr>
            <p:ph type="title"/>
          </p:nvPr>
        </p:nvSpPr>
        <p:spPr>
          <a:xfrm>
            <a:off x="480925" y="788301"/>
            <a:ext cx="4391025" cy="1323439"/>
          </a:xfrm>
        </p:spPr>
        <p:txBody>
          <a:bodyPr anchor="t">
            <a:normAutofit/>
          </a:bodyPr>
          <a:lstStyle/>
          <a:p>
            <a:r>
              <a:rPr lang="it-IT" sz="4000" dirty="0">
                <a:solidFill>
                  <a:schemeClr val="bg1"/>
                </a:solidFill>
                <a:latin typeface="Calibri" panose="020F0502020204030204" pitchFamily="34" charset="0"/>
                <a:cs typeface="Calibri" panose="020F0502020204030204" pitchFamily="34" charset="0"/>
              </a:rPr>
              <a:t>La Fusione Nucleare Nelle Stelle</a:t>
            </a:r>
          </a:p>
        </p:txBody>
      </p:sp>
      <p:sp>
        <p:nvSpPr>
          <p:cNvPr id="6" name="Segnaposto contenuto 5">
            <a:extLst>
              <a:ext uri="{FF2B5EF4-FFF2-40B4-BE49-F238E27FC236}">
                <a16:creationId xmlns:a16="http://schemas.microsoft.com/office/drawing/2014/main" id="{2664F0C8-AE8A-9618-43B2-06A45AEEF0F0}"/>
              </a:ext>
            </a:extLst>
          </p:cNvPr>
          <p:cNvSpPr>
            <a:spLocks noGrp="1"/>
          </p:cNvSpPr>
          <p:nvPr>
            <p:ph idx="1"/>
          </p:nvPr>
        </p:nvSpPr>
        <p:spPr>
          <a:xfrm>
            <a:off x="210836" y="2372998"/>
            <a:ext cx="5169152" cy="4435262"/>
          </a:xfrm>
        </p:spPr>
        <p:txBody>
          <a:bodyPr>
            <a:noAutofit/>
          </a:bodyPr>
          <a:lstStyle/>
          <a:p>
            <a:r>
              <a:rPr lang="it-IT" sz="1800" dirty="0">
                <a:solidFill>
                  <a:schemeClr val="bg1">
                    <a:alpha val="80000"/>
                  </a:schemeClr>
                </a:solidFill>
                <a:latin typeface="Calibri" panose="020F0502020204030204" pitchFamily="34" charset="0"/>
                <a:cs typeface="Calibri" panose="020F0502020204030204" pitchFamily="34" charset="0"/>
              </a:rPr>
              <a:t>In una stella le temperature raggiungono milioni di gradi centigradi. I nuclei di idrogeno si muovono a grandi velocità con un'enorme energia cinetica.</a:t>
            </a:r>
          </a:p>
          <a:p>
            <a:r>
              <a:rPr lang="it-IT" sz="1800" dirty="0">
                <a:solidFill>
                  <a:schemeClr val="bg1">
                    <a:alpha val="80000"/>
                  </a:schemeClr>
                </a:solidFill>
                <a:latin typeface="Calibri" panose="020F0502020204030204" pitchFamily="34" charset="0"/>
                <a:cs typeface="Calibri" panose="020F0502020204030204" pitchFamily="34" charset="0"/>
              </a:rPr>
              <a:t>A temperature molto alte le singole particelle di un gas tendono a dissociarsi negli elementi costitutivi (ioni ed elettroni) e il gas si trasforma in una miscela di particelle cariche, cioè un plasma che è il principale costituente delle stelle e del sole. </a:t>
            </a:r>
          </a:p>
          <a:p>
            <a:r>
              <a:rPr lang="it-IT" sz="1800" dirty="0">
                <a:solidFill>
                  <a:schemeClr val="bg1">
                    <a:alpha val="80000"/>
                  </a:schemeClr>
                </a:solidFill>
                <a:latin typeface="Calibri" panose="020F0502020204030204" pitchFamily="34" charset="0"/>
                <a:cs typeface="Calibri" panose="020F0502020204030204" pitchFamily="34" charset="0"/>
              </a:rPr>
              <a:t>Nel sole, che ha una temperatura interna di 14 milioni di gradi, la reazione di fusione di nuclei di idrogeno (reazione protone-protone) è responsabile di gran parte dell'energia che giunge fino a noi sotto forma di calore e di luce.</a:t>
            </a:r>
          </a:p>
          <a:p>
            <a:pPr marL="0" indent="0">
              <a:buNone/>
            </a:pPr>
            <a:endParaRPr lang="it-IT" sz="1600" dirty="0">
              <a:solidFill>
                <a:schemeClr val="bg1">
                  <a:alpha val="80000"/>
                </a:schemeClr>
              </a:solidFill>
              <a:latin typeface="Calibri" panose="020F0502020204030204" pitchFamily="34" charset="0"/>
              <a:cs typeface="Calibri" panose="020F0502020204030204" pitchFamily="34" charset="0"/>
            </a:endParaRPr>
          </a:p>
        </p:txBody>
      </p:sp>
      <p:pic>
        <p:nvPicPr>
          <p:cNvPr id="8" name="Immagine 7">
            <a:extLst>
              <a:ext uri="{FF2B5EF4-FFF2-40B4-BE49-F238E27FC236}">
                <a16:creationId xmlns:a16="http://schemas.microsoft.com/office/drawing/2014/main" id="{5FB44C50-16DB-9A88-48AE-B1398DA5D41C}"/>
              </a:ext>
            </a:extLst>
          </p:cNvPr>
          <p:cNvPicPr>
            <a:picLocks noChangeAspect="1"/>
          </p:cNvPicPr>
          <p:nvPr/>
        </p:nvPicPr>
        <p:blipFill>
          <a:blip r:embed="rId2"/>
          <a:stretch>
            <a:fillRect/>
          </a:stretch>
        </p:blipFill>
        <p:spPr>
          <a:xfrm>
            <a:off x="5422297" y="2478822"/>
            <a:ext cx="6727394" cy="2690957"/>
          </a:xfrm>
          <a:prstGeom prst="rect">
            <a:avLst/>
          </a:prstGeom>
        </p:spPr>
      </p:pic>
      <p:sp>
        <p:nvSpPr>
          <p:cNvPr id="4" name="CasellaDiTesto 3">
            <a:extLst>
              <a:ext uri="{FF2B5EF4-FFF2-40B4-BE49-F238E27FC236}">
                <a16:creationId xmlns:a16="http://schemas.microsoft.com/office/drawing/2014/main" id="{075F4731-6F2C-006D-E9AC-CEA91ED3F0F7}"/>
              </a:ext>
            </a:extLst>
          </p:cNvPr>
          <p:cNvSpPr txBox="1"/>
          <p:nvPr/>
        </p:nvSpPr>
        <p:spPr>
          <a:xfrm>
            <a:off x="7385538" y="6500483"/>
            <a:ext cx="4806462" cy="307777"/>
          </a:xfrm>
          <a:prstGeom prst="rect">
            <a:avLst/>
          </a:prstGeom>
          <a:noFill/>
        </p:spPr>
        <p:txBody>
          <a:bodyPr wrap="square">
            <a:spAutoFit/>
          </a:bodyPr>
          <a:lstStyle/>
          <a:p>
            <a:r>
              <a:rPr lang="it-IT" sz="1400" dirty="0">
                <a:solidFill>
                  <a:schemeClr val="bg1"/>
                </a:solidFill>
              </a:rPr>
              <a:t>Samuele Gagliardi classe 2M Biotecnologie Sanitarie Natta</a:t>
            </a:r>
          </a:p>
        </p:txBody>
      </p:sp>
    </p:spTree>
    <p:extLst>
      <p:ext uri="{BB962C8B-B14F-4D97-AF65-F5344CB8AC3E}">
        <p14:creationId xmlns:p14="http://schemas.microsoft.com/office/powerpoint/2010/main" val="258648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05FFCF9-3FF1-C305-A834-E3D05D364B9D}"/>
              </a:ext>
            </a:extLst>
          </p:cNvPr>
          <p:cNvSpPr>
            <a:spLocks noGrp="1"/>
          </p:cNvSpPr>
          <p:nvPr>
            <p:ph type="title"/>
          </p:nvPr>
        </p:nvSpPr>
        <p:spPr>
          <a:xfrm>
            <a:off x="-1" y="916243"/>
            <a:ext cx="5156828" cy="1323439"/>
          </a:xfrm>
        </p:spPr>
        <p:txBody>
          <a:bodyPr anchor="t">
            <a:normAutofit/>
          </a:bodyPr>
          <a:lstStyle/>
          <a:p>
            <a:r>
              <a:rPr lang="it-IT" sz="2800" dirty="0">
                <a:solidFill>
                  <a:schemeClr val="bg1"/>
                </a:solidFill>
                <a:latin typeface="Calibri" panose="020F0502020204030204" pitchFamily="34" charset="0"/>
                <a:cs typeface="Calibri" panose="020F0502020204030204" pitchFamily="34" charset="0"/>
              </a:rPr>
              <a:t>La Fusione Nucleare Nelle Stelle: catena protone-protone</a:t>
            </a:r>
          </a:p>
        </p:txBody>
      </p:sp>
      <p:sp>
        <p:nvSpPr>
          <p:cNvPr id="3" name="Segnaposto contenuto 2">
            <a:extLst>
              <a:ext uri="{FF2B5EF4-FFF2-40B4-BE49-F238E27FC236}">
                <a16:creationId xmlns:a16="http://schemas.microsoft.com/office/drawing/2014/main" id="{A69161E7-EFF0-F118-1B55-5B783AB87C32}"/>
              </a:ext>
            </a:extLst>
          </p:cNvPr>
          <p:cNvSpPr>
            <a:spLocks noGrp="1"/>
          </p:cNvSpPr>
          <p:nvPr>
            <p:ph idx="1"/>
          </p:nvPr>
        </p:nvSpPr>
        <p:spPr>
          <a:xfrm>
            <a:off x="159379" y="2195365"/>
            <a:ext cx="5226050" cy="3702075"/>
          </a:xfrm>
        </p:spPr>
        <p:txBody>
          <a:bodyPr>
            <a:normAutofit/>
          </a:bodyPr>
          <a:lstStyle/>
          <a:p>
            <a:pPr algn="just"/>
            <a:r>
              <a:rPr lang="it-IT" sz="2000" dirty="0">
                <a:solidFill>
                  <a:schemeClr val="bg1">
                    <a:alpha val="80000"/>
                  </a:schemeClr>
                </a:solidFill>
                <a:latin typeface="Calibri" panose="020F0502020204030204" pitchFamily="34" charset="0"/>
                <a:cs typeface="Calibri" panose="020F0502020204030204" pitchFamily="34" charset="0"/>
              </a:rPr>
              <a:t>Plasma: quello stato della materia in cui gli elettroni non sono più legati al proprio nucleo. </a:t>
            </a:r>
          </a:p>
          <a:p>
            <a:pPr algn="just"/>
            <a:r>
              <a:rPr lang="it-IT" sz="2000" dirty="0">
                <a:solidFill>
                  <a:schemeClr val="bg1">
                    <a:alpha val="80000"/>
                  </a:schemeClr>
                </a:solidFill>
                <a:latin typeface="Calibri" panose="020F0502020204030204" pitchFamily="34" charset="0"/>
                <a:cs typeface="Calibri" panose="020F0502020204030204" pitchFamily="34" charset="0"/>
              </a:rPr>
              <a:t>A causa della gravità, la materia è compressa e l'energia cinetica degli atomi costituenti è così alta da superare la forza repulsiva dei nuclei positivi.</a:t>
            </a:r>
          </a:p>
          <a:p>
            <a:pPr algn="just"/>
            <a:r>
              <a:rPr lang="it-IT" sz="2000" dirty="0">
                <a:solidFill>
                  <a:schemeClr val="bg1">
                    <a:alpha val="80000"/>
                  </a:schemeClr>
                </a:solidFill>
                <a:latin typeface="Calibri" panose="020F0502020204030204" pitchFamily="34" charset="0"/>
                <a:cs typeface="Calibri" panose="020F0502020204030204" pitchFamily="34" charset="0"/>
              </a:rPr>
              <a:t>La reazione di fusione nucleare è pronta per iniziare.</a:t>
            </a:r>
          </a:p>
          <a:p>
            <a:pPr algn="just"/>
            <a:r>
              <a:rPr lang="it-IT" sz="2000" dirty="0">
                <a:solidFill>
                  <a:schemeClr val="bg1">
                    <a:alpha val="80000"/>
                  </a:schemeClr>
                </a:solidFill>
                <a:latin typeface="Calibri" panose="020F0502020204030204" pitchFamily="34" charset="0"/>
                <a:cs typeface="Calibri" panose="020F0502020204030204" pitchFamily="34" charset="0"/>
              </a:rPr>
              <a:t>Durante la fusione nucleare, due protoni si trasformano in neutroni mentre gli altri due sono immutati</a:t>
            </a:r>
          </a:p>
        </p:txBody>
      </p:sp>
      <p:pic>
        <p:nvPicPr>
          <p:cNvPr id="7" name="Immagine 6">
            <a:extLst>
              <a:ext uri="{FF2B5EF4-FFF2-40B4-BE49-F238E27FC236}">
                <a16:creationId xmlns:a16="http://schemas.microsoft.com/office/drawing/2014/main" id="{83977CF0-9117-731C-EA45-85EDB64F4F2C}"/>
              </a:ext>
            </a:extLst>
          </p:cNvPr>
          <p:cNvPicPr>
            <a:picLocks noChangeAspect="1"/>
          </p:cNvPicPr>
          <p:nvPr/>
        </p:nvPicPr>
        <p:blipFill>
          <a:blip r:embed="rId2"/>
          <a:stretch>
            <a:fillRect/>
          </a:stretch>
        </p:blipFill>
        <p:spPr>
          <a:xfrm>
            <a:off x="5514996" y="2239682"/>
            <a:ext cx="6517625" cy="3014402"/>
          </a:xfrm>
          <a:prstGeom prst="rect">
            <a:avLst/>
          </a:prstGeom>
        </p:spPr>
      </p:pic>
      <p:sp>
        <p:nvSpPr>
          <p:cNvPr id="9" name="CasellaDiTesto 8">
            <a:extLst>
              <a:ext uri="{FF2B5EF4-FFF2-40B4-BE49-F238E27FC236}">
                <a16:creationId xmlns:a16="http://schemas.microsoft.com/office/drawing/2014/main" id="{0A1D3BD5-0428-509C-8D78-CC4EEF88D537}"/>
              </a:ext>
            </a:extLst>
          </p:cNvPr>
          <p:cNvSpPr txBox="1"/>
          <p:nvPr/>
        </p:nvSpPr>
        <p:spPr>
          <a:xfrm>
            <a:off x="6599922" y="6371545"/>
            <a:ext cx="4692406" cy="307777"/>
          </a:xfrm>
          <a:prstGeom prst="rect">
            <a:avLst/>
          </a:prstGeom>
          <a:noFill/>
        </p:spPr>
        <p:txBody>
          <a:bodyPr wrap="square">
            <a:spAutoFit/>
          </a:bodyPr>
          <a:lstStyle/>
          <a:p>
            <a:r>
              <a:rPr lang="it-IT" sz="1400" dirty="0">
                <a:solidFill>
                  <a:schemeClr val="bg1"/>
                </a:solidFill>
              </a:rPr>
              <a:t>Samuele Gagliardi classe 2M Biotecnologie Sanitarie Natta</a:t>
            </a:r>
          </a:p>
        </p:txBody>
      </p:sp>
    </p:spTree>
    <p:extLst>
      <p:ext uri="{BB962C8B-B14F-4D97-AF65-F5344CB8AC3E}">
        <p14:creationId xmlns:p14="http://schemas.microsoft.com/office/powerpoint/2010/main" val="220605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8556E7-54CC-3C64-0BDB-6E84747E1765}"/>
              </a:ext>
            </a:extLst>
          </p:cNvPr>
          <p:cNvSpPr>
            <a:spLocks noGrp="1"/>
          </p:cNvSpPr>
          <p:nvPr>
            <p:ph type="title"/>
          </p:nvPr>
        </p:nvSpPr>
        <p:spPr/>
        <p:txBody>
          <a:bodyPr/>
          <a:lstStyle/>
          <a:p>
            <a:pPr algn="ctr"/>
            <a:r>
              <a:rPr lang="it-IT" dirty="0"/>
              <a:t>La Fusione Nucleare Nelle Stelle</a:t>
            </a:r>
          </a:p>
        </p:txBody>
      </p:sp>
      <p:sp>
        <p:nvSpPr>
          <p:cNvPr id="3" name="Segnaposto contenuto 2">
            <a:extLst>
              <a:ext uri="{FF2B5EF4-FFF2-40B4-BE49-F238E27FC236}">
                <a16:creationId xmlns:a16="http://schemas.microsoft.com/office/drawing/2014/main" id="{6759CB52-1219-5ACD-6D11-4C81AD4B2926}"/>
              </a:ext>
            </a:extLst>
          </p:cNvPr>
          <p:cNvSpPr>
            <a:spLocks noGrp="1"/>
          </p:cNvSpPr>
          <p:nvPr>
            <p:ph idx="1"/>
          </p:nvPr>
        </p:nvSpPr>
        <p:spPr>
          <a:xfrm>
            <a:off x="494911" y="2141537"/>
            <a:ext cx="5601089" cy="4351338"/>
          </a:xfrm>
        </p:spPr>
        <p:txBody>
          <a:bodyPr>
            <a:normAutofit fontScale="92500" lnSpcReduction="20000"/>
          </a:bodyPr>
          <a:lstStyle/>
          <a:p>
            <a:r>
              <a:rPr lang="it-IT" dirty="0"/>
              <a:t>La fusione dell'idrogeno in elio può avvenire anche secondo un altro processo denominato CNO, questo processo richiede la presenza di elementi pesanti come il carbonio, l'azoto e l'ossigeno. </a:t>
            </a:r>
          </a:p>
          <a:p>
            <a:r>
              <a:rPr lang="it-IT" dirty="0"/>
              <a:t>Questi elementi fungono da catalizzatori in quanto, anche prendendo parte alla reazione, alla fine vengono restituiti inalterati per prender parte ad un nuovo ciclo. Il cui risultato netto delle reazioni è la trasformazione di 4 nuclei di idrogeno in elio.</a:t>
            </a:r>
          </a:p>
        </p:txBody>
      </p:sp>
      <p:pic>
        <p:nvPicPr>
          <p:cNvPr id="5" name="Immagine 4">
            <a:extLst>
              <a:ext uri="{FF2B5EF4-FFF2-40B4-BE49-F238E27FC236}">
                <a16:creationId xmlns:a16="http://schemas.microsoft.com/office/drawing/2014/main" id="{7805EBE8-458E-DD1E-0DA9-01F793BFAE43}"/>
              </a:ext>
            </a:extLst>
          </p:cNvPr>
          <p:cNvPicPr>
            <a:picLocks noChangeAspect="1"/>
          </p:cNvPicPr>
          <p:nvPr/>
        </p:nvPicPr>
        <p:blipFill>
          <a:blip r:embed="rId2"/>
          <a:stretch>
            <a:fillRect/>
          </a:stretch>
        </p:blipFill>
        <p:spPr>
          <a:xfrm>
            <a:off x="6096000" y="1690688"/>
            <a:ext cx="5448300" cy="4867275"/>
          </a:xfrm>
          <a:prstGeom prst="rect">
            <a:avLst/>
          </a:prstGeom>
        </p:spPr>
      </p:pic>
    </p:spTree>
    <p:extLst>
      <p:ext uri="{BB962C8B-B14F-4D97-AF65-F5344CB8AC3E}">
        <p14:creationId xmlns:p14="http://schemas.microsoft.com/office/powerpoint/2010/main" val="408656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BEE5E24-1DE2-F1DC-7639-125D2908CDD2}"/>
              </a:ext>
            </a:extLst>
          </p:cNvPr>
          <p:cNvSpPr>
            <a:spLocks noGrp="1"/>
          </p:cNvSpPr>
          <p:nvPr>
            <p:ph type="title"/>
          </p:nvPr>
        </p:nvSpPr>
        <p:spPr>
          <a:xfrm>
            <a:off x="3448050" y="352065"/>
            <a:ext cx="7058025" cy="1323439"/>
          </a:xfrm>
        </p:spPr>
        <p:txBody>
          <a:bodyPr anchor="t">
            <a:normAutofit/>
          </a:bodyPr>
          <a:lstStyle/>
          <a:p>
            <a:r>
              <a:rPr lang="it-IT" sz="4000" dirty="0">
                <a:solidFill>
                  <a:schemeClr val="bg1"/>
                </a:solidFill>
                <a:latin typeface="Calibri" panose="020F0502020204030204" pitchFamily="34" charset="0"/>
                <a:cs typeface="Calibri" panose="020F0502020204030204" pitchFamily="34" charset="0"/>
              </a:rPr>
              <a:t>Evoluzione stellare e fusione</a:t>
            </a:r>
          </a:p>
        </p:txBody>
      </p:sp>
      <p:sp>
        <p:nvSpPr>
          <p:cNvPr id="3" name="Segnaposto contenuto 2">
            <a:extLst>
              <a:ext uri="{FF2B5EF4-FFF2-40B4-BE49-F238E27FC236}">
                <a16:creationId xmlns:a16="http://schemas.microsoft.com/office/drawing/2014/main" id="{AA95622D-9CA6-3FC6-E40F-3079FE04D62F}"/>
              </a:ext>
            </a:extLst>
          </p:cNvPr>
          <p:cNvSpPr>
            <a:spLocks noGrp="1"/>
          </p:cNvSpPr>
          <p:nvPr>
            <p:ph idx="1"/>
          </p:nvPr>
        </p:nvSpPr>
        <p:spPr>
          <a:xfrm>
            <a:off x="99080" y="4384667"/>
            <a:ext cx="8330032" cy="2342373"/>
          </a:xfrm>
        </p:spPr>
        <p:txBody>
          <a:bodyPr>
            <a:normAutofit/>
          </a:bodyPr>
          <a:lstStyle/>
          <a:p>
            <a:pPr algn="just"/>
            <a:r>
              <a:rPr lang="it-IT" sz="1800" dirty="0">
                <a:solidFill>
                  <a:schemeClr val="bg1">
                    <a:alpha val="80000"/>
                  </a:schemeClr>
                </a:solidFill>
                <a:latin typeface="Calibri" panose="020F0502020204030204" pitchFamily="34" charset="0"/>
                <a:cs typeface="Calibri" panose="020F0502020204030204" pitchFamily="34" charset="0"/>
              </a:rPr>
              <a:t>Le stelle passano attraverso diverse fasi di evoluzione, alimentate da diversi processi di fusione nucleare. Nelle prime fasi, la fusione dell'idrogeno domina. Man mano che l'idrogeno nel nucleo si esaurisce, la stella si espande diventando una gigante rossa e inizia a fondere l'elio in elementi più pesanti come carbonio e ossigeno. </a:t>
            </a:r>
          </a:p>
          <a:p>
            <a:pPr algn="just"/>
            <a:r>
              <a:rPr lang="it-IT" sz="1800" dirty="0">
                <a:solidFill>
                  <a:schemeClr val="bg1">
                    <a:alpha val="80000"/>
                  </a:schemeClr>
                </a:solidFill>
                <a:latin typeface="Calibri" panose="020F0502020204030204" pitchFamily="34" charset="0"/>
                <a:cs typeface="Calibri" panose="020F0502020204030204" pitchFamily="34" charset="0"/>
              </a:rPr>
              <a:t>Questo processo continua in stelle  dove possono avvenire fusioni che creano elementi fino al ferro. </a:t>
            </a:r>
          </a:p>
        </p:txBody>
      </p:sp>
      <p:pic>
        <p:nvPicPr>
          <p:cNvPr id="4" name="Immagine 3">
            <a:extLst>
              <a:ext uri="{FF2B5EF4-FFF2-40B4-BE49-F238E27FC236}">
                <a16:creationId xmlns:a16="http://schemas.microsoft.com/office/drawing/2014/main" id="{56F88F91-A9B7-B497-3E26-3B3A67A66495}"/>
              </a:ext>
            </a:extLst>
          </p:cNvPr>
          <p:cNvPicPr>
            <a:picLocks noChangeAspect="1"/>
          </p:cNvPicPr>
          <p:nvPr/>
        </p:nvPicPr>
        <p:blipFill>
          <a:blip r:embed="rId2"/>
          <a:stretch>
            <a:fillRect/>
          </a:stretch>
        </p:blipFill>
        <p:spPr>
          <a:xfrm>
            <a:off x="99080" y="1283860"/>
            <a:ext cx="11993839" cy="3238338"/>
          </a:xfrm>
          <a:prstGeom prst="rect">
            <a:avLst/>
          </a:prstGeom>
        </p:spPr>
      </p:pic>
      <p:sp>
        <p:nvSpPr>
          <p:cNvPr id="6" name="CasellaDiTesto 5">
            <a:extLst>
              <a:ext uri="{FF2B5EF4-FFF2-40B4-BE49-F238E27FC236}">
                <a16:creationId xmlns:a16="http://schemas.microsoft.com/office/drawing/2014/main" id="{B3950D61-83CA-9F48-DAA7-5F93F2EB7D13}"/>
              </a:ext>
            </a:extLst>
          </p:cNvPr>
          <p:cNvSpPr txBox="1"/>
          <p:nvPr/>
        </p:nvSpPr>
        <p:spPr>
          <a:xfrm>
            <a:off x="7645893" y="6318227"/>
            <a:ext cx="6094520" cy="307777"/>
          </a:xfrm>
          <a:prstGeom prst="rect">
            <a:avLst/>
          </a:prstGeom>
          <a:noFill/>
        </p:spPr>
        <p:txBody>
          <a:bodyPr wrap="square">
            <a:spAutoFit/>
          </a:bodyPr>
          <a:lstStyle/>
          <a:p>
            <a:r>
              <a:rPr lang="it-IT" sz="1400" dirty="0">
                <a:solidFill>
                  <a:schemeClr val="bg1"/>
                </a:solidFill>
                <a:latin typeface="Calibri" panose="020F0502020204030204" pitchFamily="34" charset="0"/>
                <a:cs typeface="Calibri" panose="020F0502020204030204" pitchFamily="34" charset="0"/>
              </a:rPr>
              <a:t>Samuele Gagliardi classe 2M Biotecnologie Sanitarie Natta</a:t>
            </a:r>
          </a:p>
        </p:txBody>
      </p:sp>
    </p:spTree>
    <p:extLst>
      <p:ext uri="{BB962C8B-B14F-4D97-AF65-F5344CB8AC3E}">
        <p14:creationId xmlns:p14="http://schemas.microsoft.com/office/powerpoint/2010/main" val="112439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0AFC77E-D789-D849-705D-950ABF576756}"/>
              </a:ext>
            </a:extLst>
          </p:cNvPr>
          <p:cNvSpPr>
            <a:spLocks noGrp="1"/>
          </p:cNvSpPr>
          <p:nvPr>
            <p:ph type="title"/>
          </p:nvPr>
        </p:nvSpPr>
        <p:spPr>
          <a:xfrm>
            <a:off x="835025" y="1508960"/>
            <a:ext cx="4391025" cy="1323439"/>
          </a:xfrm>
        </p:spPr>
        <p:txBody>
          <a:bodyPr vert="horz" lIns="91440" tIns="45720" rIns="91440" bIns="45720" rtlCol="0" anchor="t">
            <a:normAutofit/>
          </a:bodyPr>
          <a:lstStyle/>
          <a:p>
            <a:r>
              <a:rPr lang="en-US" sz="4000" kern="1200" dirty="0">
                <a:solidFill>
                  <a:schemeClr val="bg1"/>
                </a:solidFill>
                <a:latin typeface="+mj-lt"/>
                <a:ea typeface="+mj-ea"/>
                <a:cs typeface="+mj-cs"/>
              </a:rPr>
              <a:t>La </a:t>
            </a:r>
            <a:r>
              <a:rPr lang="en-US" sz="4000" kern="1200" dirty="0" err="1">
                <a:solidFill>
                  <a:schemeClr val="bg1"/>
                </a:solidFill>
                <a:latin typeface="+mj-lt"/>
                <a:ea typeface="+mj-ea"/>
                <a:cs typeface="+mj-cs"/>
              </a:rPr>
              <a:t>Fusione</a:t>
            </a:r>
            <a:r>
              <a:rPr lang="en-US" sz="4000" kern="1200" dirty="0">
                <a:solidFill>
                  <a:schemeClr val="bg1"/>
                </a:solidFill>
                <a:latin typeface="+mj-lt"/>
                <a:ea typeface="+mj-ea"/>
                <a:cs typeface="+mj-cs"/>
              </a:rPr>
              <a:t> </a:t>
            </a:r>
            <a:r>
              <a:rPr lang="en-US" sz="4000" kern="1200" dirty="0" err="1">
                <a:solidFill>
                  <a:schemeClr val="bg1"/>
                </a:solidFill>
                <a:latin typeface="+mj-lt"/>
                <a:ea typeface="+mj-ea"/>
                <a:cs typeface="+mj-cs"/>
              </a:rPr>
              <a:t>Nucleare</a:t>
            </a:r>
            <a:r>
              <a:rPr lang="en-US" sz="4000" kern="1200" dirty="0">
                <a:solidFill>
                  <a:schemeClr val="bg1"/>
                </a:solidFill>
                <a:latin typeface="+mj-lt"/>
                <a:ea typeface="+mj-ea"/>
                <a:cs typeface="+mj-cs"/>
              </a:rPr>
              <a:t> </a:t>
            </a:r>
            <a:r>
              <a:rPr lang="en-US" sz="4000" kern="1200" dirty="0" err="1">
                <a:solidFill>
                  <a:schemeClr val="bg1"/>
                </a:solidFill>
                <a:latin typeface="+mj-lt"/>
                <a:ea typeface="+mj-ea"/>
                <a:cs typeface="+mj-cs"/>
              </a:rPr>
              <a:t>Controllata</a:t>
            </a:r>
            <a:endParaRPr lang="en-US" sz="4000" kern="1200" dirty="0">
              <a:solidFill>
                <a:schemeClr val="bg1"/>
              </a:solidFill>
              <a:latin typeface="+mj-lt"/>
              <a:ea typeface="+mj-ea"/>
              <a:cs typeface="+mj-cs"/>
            </a:endParaRPr>
          </a:p>
        </p:txBody>
      </p:sp>
      <p:sp>
        <p:nvSpPr>
          <p:cNvPr id="5" name="CasellaDiTesto 4">
            <a:extLst>
              <a:ext uri="{FF2B5EF4-FFF2-40B4-BE49-F238E27FC236}">
                <a16:creationId xmlns:a16="http://schemas.microsoft.com/office/drawing/2014/main" id="{537532F2-121F-6506-2F44-96ED4AFF4346}"/>
              </a:ext>
            </a:extLst>
          </p:cNvPr>
          <p:cNvSpPr txBox="1"/>
          <p:nvPr/>
        </p:nvSpPr>
        <p:spPr>
          <a:xfrm>
            <a:off x="838200" y="3146399"/>
            <a:ext cx="5010150" cy="3302025"/>
          </a:xfrm>
          <a:prstGeom prst="rect">
            <a:avLst/>
          </a:prstGeom>
        </p:spPr>
        <p:txBody>
          <a:bodyPr vert="horz" lIns="91440" tIns="45720" rIns="91440" bIns="45720" rtlCol="0">
            <a:normAutofit/>
          </a:bodyPr>
          <a:lstStyle/>
          <a:p>
            <a:pPr>
              <a:lnSpc>
                <a:spcPct val="90000"/>
              </a:lnSpc>
              <a:spcAft>
                <a:spcPts val="600"/>
              </a:spcAft>
            </a:pPr>
            <a:r>
              <a:rPr lang="en-US" dirty="0">
                <a:solidFill>
                  <a:schemeClr val="bg1">
                    <a:alpha val="80000"/>
                  </a:schemeClr>
                </a:solidFill>
                <a:latin typeface="Calibri" panose="020F0502020204030204" pitchFamily="34" charset="0"/>
                <a:cs typeface="Calibri" panose="020F0502020204030204" pitchFamily="34" charset="0"/>
              </a:rPr>
              <a:t>Per </a:t>
            </a:r>
            <a:r>
              <a:rPr lang="en-US" dirty="0" err="1">
                <a:solidFill>
                  <a:schemeClr val="bg1">
                    <a:alpha val="80000"/>
                  </a:schemeClr>
                </a:solidFill>
                <a:latin typeface="Calibri" panose="020F0502020204030204" pitchFamily="34" charset="0"/>
                <a:cs typeface="Calibri" panose="020F0502020204030204" pitchFamily="34" charset="0"/>
              </a:rPr>
              <a:t>ottenere</a:t>
            </a:r>
            <a:r>
              <a:rPr lang="en-US" dirty="0">
                <a:solidFill>
                  <a:schemeClr val="bg1">
                    <a:alpha val="80000"/>
                  </a:schemeClr>
                </a:solidFill>
                <a:latin typeface="Calibri" panose="020F0502020204030204" pitchFamily="34" charset="0"/>
                <a:cs typeface="Calibri" panose="020F0502020204030204" pitchFamily="34" charset="0"/>
              </a:rPr>
              <a:t> in </a:t>
            </a:r>
            <a:r>
              <a:rPr lang="en-US" dirty="0" err="1">
                <a:solidFill>
                  <a:schemeClr val="bg1">
                    <a:alpha val="80000"/>
                  </a:schemeClr>
                </a:solidFill>
                <a:latin typeface="Calibri" panose="020F0502020204030204" pitchFamily="34" charset="0"/>
                <a:cs typeface="Calibri" panose="020F0502020204030204" pitchFamily="34" charset="0"/>
              </a:rPr>
              <a:t>laboratorio</a:t>
            </a:r>
            <a:r>
              <a:rPr lang="en-US" dirty="0">
                <a:solidFill>
                  <a:schemeClr val="bg1">
                    <a:alpha val="80000"/>
                  </a:schemeClr>
                </a:solidFill>
                <a:latin typeface="Calibri" panose="020F0502020204030204" pitchFamily="34" charset="0"/>
                <a:cs typeface="Calibri" panose="020F0502020204030204" pitchFamily="34" charset="0"/>
              </a:rPr>
              <a:t> la </a:t>
            </a:r>
            <a:r>
              <a:rPr lang="en-US" dirty="0" err="1">
                <a:solidFill>
                  <a:schemeClr val="bg1">
                    <a:alpha val="80000"/>
                  </a:schemeClr>
                </a:solidFill>
                <a:latin typeface="Calibri" panose="020F0502020204030204" pitchFamily="34" charset="0"/>
                <a:cs typeface="Calibri" panose="020F0502020204030204" pitchFamily="34" charset="0"/>
              </a:rPr>
              <a:t>fusione</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controllata</a:t>
            </a:r>
            <a:r>
              <a:rPr lang="en-US" dirty="0">
                <a:solidFill>
                  <a:schemeClr val="bg1">
                    <a:alpha val="80000"/>
                  </a:schemeClr>
                </a:solidFill>
                <a:latin typeface="Calibri" panose="020F0502020204030204" pitchFamily="34" charset="0"/>
                <a:cs typeface="Calibri" panose="020F0502020204030204" pitchFamily="34" charset="0"/>
              </a:rPr>
              <a:t>, con un </a:t>
            </a:r>
            <a:r>
              <a:rPr lang="en-US" dirty="0" err="1">
                <a:solidFill>
                  <a:schemeClr val="bg1">
                    <a:alpha val="80000"/>
                  </a:schemeClr>
                </a:solidFill>
                <a:latin typeface="Calibri" panose="020F0502020204030204" pitchFamily="34" charset="0"/>
                <a:cs typeface="Calibri" panose="020F0502020204030204" pitchFamily="34" charset="0"/>
              </a:rPr>
              <a:t>bilancio</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energetico</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positivo</a:t>
            </a:r>
            <a:r>
              <a:rPr lang="en-US" dirty="0">
                <a:solidFill>
                  <a:schemeClr val="bg1">
                    <a:alpha val="80000"/>
                  </a:schemeClr>
                </a:solidFill>
                <a:latin typeface="Calibri" panose="020F0502020204030204" pitchFamily="34" charset="0"/>
                <a:cs typeface="Calibri" panose="020F0502020204030204" pitchFamily="34" charset="0"/>
              </a:rPr>
              <a:t>, è </a:t>
            </a:r>
            <a:r>
              <a:rPr lang="en-US" dirty="0" err="1">
                <a:solidFill>
                  <a:schemeClr val="bg1">
                    <a:alpha val="80000"/>
                  </a:schemeClr>
                </a:solidFill>
                <a:latin typeface="Calibri" panose="020F0502020204030204" pitchFamily="34" charset="0"/>
                <a:cs typeface="Calibri" panose="020F0502020204030204" pitchFamily="34" charset="0"/>
              </a:rPr>
              <a:t>necessario</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riscaldare</a:t>
            </a:r>
            <a:r>
              <a:rPr lang="en-US" dirty="0">
                <a:solidFill>
                  <a:schemeClr val="bg1">
                    <a:alpha val="80000"/>
                  </a:schemeClr>
                </a:solidFill>
                <a:latin typeface="Calibri" panose="020F0502020204030204" pitchFamily="34" charset="0"/>
                <a:cs typeface="Calibri" panose="020F0502020204030204" pitchFamily="34" charset="0"/>
              </a:rPr>
              <a:t> un plasma di </a:t>
            </a:r>
            <a:r>
              <a:rPr lang="en-US" dirty="0" err="1">
                <a:solidFill>
                  <a:schemeClr val="bg1">
                    <a:alpha val="80000"/>
                  </a:schemeClr>
                </a:solidFill>
                <a:latin typeface="Calibri" panose="020F0502020204030204" pitchFamily="34" charset="0"/>
                <a:cs typeface="Calibri" panose="020F0502020204030204" pitchFamily="34" charset="0"/>
              </a:rPr>
              <a:t>deuterio-trizio</a:t>
            </a:r>
            <a:r>
              <a:rPr lang="en-US" dirty="0">
                <a:solidFill>
                  <a:schemeClr val="bg1">
                    <a:alpha val="80000"/>
                  </a:schemeClr>
                </a:solidFill>
                <a:latin typeface="Calibri" panose="020F0502020204030204" pitchFamily="34" charset="0"/>
                <a:cs typeface="Calibri" panose="020F0502020204030204" pitchFamily="34" charset="0"/>
              </a:rPr>
              <a:t> a temperature molto </a:t>
            </a:r>
            <a:r>
              <a:rPr lang="en-US" dirty="0" err="1">
                <a:solidFill>
                  <a:schemeClr val="bg1">
                    <a:alpha val="80000"/>
                  </a:schemeClr>
                </a:solidFill>
                <a:latin typeface="Calibri" panose="020F0502020204030204" pitchFamily="34" charset="0"/>
                <a:cs typeface="Calibri" panose="020F0502020204030204" pitchFamily="34" charset="0"/>
              </a:rPr>
              <a:t>più</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alte</a:t>
            </a:r>
            <a:r>
              <a:rPr lang="en-US" dirty="0">
                <a:solidFill>
                  <a:schemeClr val="bg1">
                    <a:alpha val="80000"/>
                  </a:schemeClr>
                </a:solidFill>
                <a:latin typeface="Calibri" panose="020F0502020204030204" pitchFamily="34" charset="0"/>
                <a:cs typeface="Calibri" panose="020F0502020204030204" pitchFamily="34" charset="0"/>
              </a:rPr>
              <a:t> (100 </a:t>
            </a:r>
            <a:r>
              <a:rPr lang="en-US" dirty="0" err="1">
                <a:solidFill>
                  <a:schemeClr val="bg1">
                    <a:alpha val="80000"/>
                  </a:schemeClr>
                </a:solidFill>
                <a:latin typeface="Calibri" panose="020F0502020204030204" pitchFamily="34" charset="0"/>
                <a:cs typeface="Calibri" panose="020F0502020204030204" pitchFamily="34" charset="0"/>
              </a:rPr>
              <a:t>milioni</a:t>
            </a:r>
            <a:r>
              <a:rPr lang="en-US" dirty="0">
                <a:solidFill>
                  <a:schemeClr val="bg1">
                    <a:alpha val="80000"/>
                  </a:schemeClr>
                </a:solidFill>
                <a:latin typeface="Calibri" panose="020F0502020204030204" pitchFamily="34" charset="0"/>
                <a:cs typeface="Calibri" panose="020F0502020204030204" pitchFamily="34" charset="0"/>
              </a:rPr>
              <a:t> di </a:t>
            </a:r>
            <a:r>
              <a:rPr lang="en-US" dirty="0" err="1">
                <a:solidFill>
                  <a:schemeClr val="bg1">
                    <a:alpha val="80000"/>
                  </a:schemeClr>
                </a:solidFill>
                <a:latin typeface="Calibri" panose="020F0502020204030204" pitchFamily="34" charset="0"/>
                <a:cs typeface="Calibri" panose="020F0502020204030204" pitchFamily="34" charset="0"/>
              </a:rPr>
              <a:t>gradi</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mantenendolo</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confinato</a:t>
            </a:r>
            <a:r>
              <a:rPr lang="en-US" dirty="0">
                <a:solidFill>
                  <a:schemeClr val="bg1">
                    <a:alpha val="80000"/>
                  </a:schemeClr>
                </a:solidFill>
                <a:latin typeface="Calibri" panose="020F0502020204030204" pitchFamily="34" charset="0"/>
                <a:cs typeface="Calibri" panose="020F0502020204030204" pitchFamily="34" charset="0"/>
              </a:rPr>
              <a:t> in uno </a:t>
            </a:r>
            <a:r>
              <a:rPr lang="en-US" dirty="0" err="1">
                <a:solidFill>
                  <a:schemeClr val="bg1">
                    <a:alpha val="80000"/>
                  </a:schemeClr>
                </a:solidFill>
                <a:latin typeface="Calibri" panose="020F0502020204030204" pitchFamily="34" charset="0"/>
                <a:cs typeface="Calibri" panose="020F0502020204030204" pitchFamily="34" charset="0"/>
              </a:rPr>
              <a:t>spazio</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limitato</a:t>
            </a:r>
            <a:r>
              <a:rPr lang="en-US" dirty="0">
                <a:solidFill>
                  <a:schemeClr val="bg1">
                    <a:alpha val="80000"/>
                  </a:schemeClr>
                </a:solidFill>
                <a:latin typeface="Calibri" panose="020F0502020204030204" pitchFamily="34" charset="0"/>
                <a:cs typeface="Calibri" panose="020F0502020204030204" pitchFamily="34" charset="0"/>
              </a:rPr>
              <a:t> per un tempo </a:t>
            </a:r>
            <a:r>
              <a:rPr lang="en-US" dirty="0" err="1">
                <a:solidFill>
                  <a:schemeClr val="bg1">
                    <a:alpha val="80000"/>
                  </a:schemeClr>
                </a:solidFill>
                <a:latin typeface="Calibri" panose="020F0502020204030204" pitchFamily="34" charset="0"/>
                <a:cs typeface="Calibri" panose="020F0502020204030204" pitchFamily="34" charset="0"/>
              </a:rPr>
              <a:t>sufficiente</a:t>
            </a:r>
            <a:r>
              <a:rPr lang="en-US" dirty="0">
                <a:solidFill>
                  <a:schemeClr val="bg1">
                    <a:alpha val="80000"/>
                  </a:schemeClr>
                </a:solidFill>
                <a:latin typeface="Calibri" panose="020F0502020204030204" pitchFamily="34" charset="0"/>
                <a:cs typeface="Calibri" panose="020F0502020204030204" pitchFamily="34" charset="0"/>
              </a:rPr>
              <a:t> a </a:t>
            </a:r>
            <a:r>
              <a:rPr lang="en-US" dirty="0" err="1">
                <a:solidFill>
                  <a:schemeClr val="bg1">
                    <a:alpha val="80000"/>
                  </a:schemeClr>
                </a:solidFill>
                <a:latin typeface="Calibri" panose="020F0502020204030204" pitchFamily="34" charset="0"/>
                <a:cs typeface="Calibri" panose="020F0502020204030204" pitchFamily="34" charset="0"/>
              </a:rPr>
              <a:t>che</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l'energia</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liberata</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dalle</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reazioni</a:t>
            </a:r>
            <a:r>
              <a:rPr lang="en-US" dirty="0">
                <a:solidFill>
                  <a:schemeClr val="bg1">
                    <a:alpha val="80000"/>
                  </a:schemeClr>
                </a:solidFill>
                <a:latin typeface="Calibri" panose="020F0502020204030204" pitchFamily="34" charset="0"/>
                <a:cs typeface="Calibri" panose="020F0502020204030204" pitchFamily="34" charset="0"/>
              </a:rPr>
              <a:t> di </a:t>
            </a:r>
            <a:r>
              <a:rPr lang="en-US" dirty="0" err="1">
                <a:solidFill>
                  <a:schemeClr val="bg1">
                    <a:alpha val="80000"/>
                  </a:schemeClr>
                </a:solidFill>
                <a:latin typeface="Calibri" panose="020F0502020204030204" pitchFamily="34" charset="0"/>
                <a:cs typeface="Calibri" panose="020F0502020204030204" pitchFamily="34" charset="0"/>
              </a:rPr>
              <a:t>fusione</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possa</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compensare</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sia</a:t>
            </a:r>
            <a:r>
              <a:rPr lang="en-US" dirty="0">
                <a:solidFill>
                  <a:schemeClr val="bg1">
                    <a:alpha val="80000"/>
                  </a:schemeClr>
                </a:solidFill>
                <a:latin typeface="Calibri" panose="020F0502020204030204" pitchFamily="34" charset="0"/>
                <a:cs typeface="Calibri" panose="020F0502020204030204" pitchFamily="34" charset="0"/>
              </a:rPr>
              <a:t> le </a:t>
            </a:r>
            <a:r>
              <a:rPr lang="en-US" dirty="0" err="1">
                <a:solidFill>
                  <a:schemeClr val="bg1">
                    <a:alpha val="80000"/>
                  </a:schemeClr>
                </a:solidFill>
                <a:latin typeface="Calibri" panose="020F0502020204030204" pitchFamily="34" charset="0"/>
                <a:cs typeface="Calibri" panose="020F0502020204030204" pitchFamily="34" charset="0"/>
              </a:rPr>
              <a:t>perdite</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sia</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l'energia</a:t>
            </a:r>
            <a:r>
              <a:rPr lang="en-US" dirty="0">
                <a:solidFill>
                  <a:schemeClr val="bg1">
                    <a:alpha val="80000"/>
                  </a:schemeClr>
                </a:solidFill>
                <a:latin typeface="Calibri" panose="020F0502020204030204" pitchFamily="34" charset="0"/>
                <a:cs typeface="Calibri" panose="020F0502020204030204" pitchFamily="34" charset="0"/>
              </a:rPr>
              <a:t> </a:t>
            </a:r>
            <a:r>
              <a:rPr lang="en-US" dirty="0" err="1">
                <a:solidFill>
                  <a:schemeClr val="bg1">
                    <a:alpha val="80000"/>
                  </a:schemeClr>
                </a:solidFill>
                <a:latin typeface="Calibri" panose="020F0502020204030204" pitchFamily="34" charset="0"/>
                <a:cs typeface="Calibri" panose="020F0502020204030204" pitchFamily="34" charset="0"/>
              </a:rPr>
              <a:t>usata</a:t>
            </a:r>
            <a:r>
              <a:rPr lang="en-US" dirty="0">
                <a:solidFill>
                  <a:schemeClr val="bg1">
                    <a:alpha val="80000"/>
                  </a:schemeClr>
                </a:solidFill>
                <a:latin typeface="Calibri" panose="020F0502020204030204" pitchFamily="34" charset="0"/>
                <a:cs typeface="Calibri" panose="020F0502020204030204" pitchFamily="34" charset="0"/>
              </a:rPr>
              <a:t> per </a:t>
            </a:r>
            <a:r>
              <a:rPr lang="en-US" dirty="0" err="1">
                <a:solidFill>
                  <a:schemeClr val="bg1">
                    <a:alpha val="80000"/>
                  </a:schemeClr>
                </a:solidFill>
                <a:latin typeface="Calibri" panose="020F0502020204030204" pitchFamily="34" charset="0"/>
                <a:cs typeface="Calibri" panose="020F0502020204030204" pitchFamily="34" charset="0"/>
              </a:rPr>
              <a:t>produrlo</a:t>
            </a:r>
            <a:r>
              <a:rPr lang="en-US" dirty="0">
                <a:solidFill>
                  <a:schemeClr val="bg1">
                    <a:alpha val="80000"/>
                  </a:schemeClr>
                </a:solidFill>
                <a:latin typeface="Calibri" panose="020F0502020204030204" pitchFamily="34" charset="0"/>
                <a:cs typeface="Calibri" panose="020F0502020204030204" pitchFamily="34" charset="0"/>
              </a:rPr>
              <a:t>.</a:t>
            </a:r>
          </a:p>
        </p:txBody>
      </p:sp>
      <p:pic>
        <p:nvPicPr>
          <p:cNvPr id="3" name="Immagine 2">
            <a:extLst>
              <a:ext uri="{FF2B5EF4-FFF2-40B4-BE49-F238E27FC236}">
                <a16:creationId xmlns:a16="http://schemas.microsoft.com/office/drawing/2014/main" id="{A334C21A-C8FA-8B14-6B80-7275D7386A5E}"/>
              </a:ext>
            </a:extLst>
          </p:cNvPr>
          <p:cNvPicPr>
            <a:picLocks noChangeAspect="1"/>
          </p:cNvPicPr>
          <p:nvPr/>
        </p:nvPicPr>
        <p:blipFill>
          <a:blip r:embed="rId2"/>
          <a:stretch>
            <a:fillRect/>
          </a:stretch>
        </p:blipFill>
        <p:spPr>
          <a:xfrm>
            <a:off x="5986211" y="1855870"/>
            <a:ext cx="5260976" cy="3801056"/>
          </a:xfrm>
          <a:prstGeom prst="rect">
            <a:avLst/>
          </a:prstGeom>
        </p:spPr>
      </p:pic>
    </p:spTree>
    <p:extLst>
      <p:ext uri="{BB962C8B-B14F-4D97-AF65-F5344CB8AC3E}">
        <p14:creationId xmlns:p14="http://schemas.microsoft.com/office/powerpoint/2010/main" val="55892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54EE6A-157D-CF72-CFDD-3FE45165F974}"/>
              </a:ext>
            </a:extLst>
          </p:cNvPr>
          <p:cNvSpPr>
            <a:spLocks noGrp="1"/>
          </p:cNvSpPr>
          <p:nvPr>
            <p:ph type="title"/>
          </p:nvPr>
        </p:nvSpPr>
        <p:spPr/>
        <p:txBody>
          <a:bodyPr/>
          <a:lstStyle/>
          <a:p>
            <a:r>
              <a:rPr lang="en-US" sz="4400" kern="1200" dirty="0">
                <a:solidFill>
                  <a:schemeClr val="bg1"/>
                </a:solidFill>
                <a:latin typeface="+mj-lt"/>
                <a:ea typeface="+mj-ea"/>
                <a:cs typeface="+mj-cs"/>
              </a:rPr>
              <a:t>La </a:t>
            </a:r>
            <a:r>
              <a:rPr lang="en-US" sz="4400" kern="1200" dirty="0" err="1">
                <a:latin typeface="+mj-lt"/>
                <a:ea typeface="+mj-ea"/>
                <a:cs typeface="+mj-cs"/>
              </a:rPr>
              <a:t>Fusione</a:t>
            </a:r>
            <a:r>
              <a:rPr lang="en-US" sz="4400" kern="1200" dirty="0">
                <a:latin typeface="+mj-lt"/>
                <a:ea typeface="+mj-ea"/>
                <a:cs typeface="+mj-cs"/>
              </a:rPr>
              <a:t> </a:t>
            </a:r>
            <a:r>
              <a:rPr lang="en-US" sz="4400" kern="1200" dirty="0" err="1">
                <a:latin typeface="+mj-lt"/>
                <a:ea typeface="+mj-ea"/>
                <a:cs typeface="+mj-cs"/>
              </a:rPr>
              <a:t>Nucleare</a:t>
            </a:r>
            <a:r>
              <a:rPr lang="en-US" sz="4400" kern="1200" dirty="0">
                <a:latin typeface="+mj-lt"/>
                <a:ea typeface="+mj-ea"/>
                <a:cs typeface="+mj-cs"/>
              </a:rPr>
              <a:t> </a:t>
            </a:r>
            <a:r>
              <a:rPr lang="en-US" sz="4400" kern="1200" dirty="0" err="1">
                <a:latin typeface="+mj-lt"/>
                <a:ea typeface="+mj-ea"/>
                <a:cs typeface="+mj-cs"/>
              </a:rPr>
              <a:t>Controllata</a:t>
            </a:r>
            <a:r>
              <a:rPr lang="en-US" sz="4400" kern="1200" dirty="0">
                <a:latin typeface="+mj-lt"/>
                <a:ea typeface="+mj-ea"/>
                <a:cs typeface="+mj-cs"/>
              </a:rPr>
              <a:t>: </a:t>
            </a:r>
            <a:r>
              <a:rPr lang="en-US" sz="4400" kern="1200" dirty="0" err="1">
                <a:latin typeface="+mj-lt"/>
                <a:ea typeface="+mj-ea"/>
                <a:cs typeface="+mj-cs"/>
              </a:rPr>
              <a:t>Vantaggi</a:t>
            </a:r>
            <a:endParaRPr lang="it-IT" dirty="0"/>
          </a:p>
        </p:txBody>
      </p:sp>
      <p:sp>
        <p:nvSpPr>
          <p:cNvPr id="3" name="Segnaposto contenuto 2">
            <a:extLst>
              <a:ext uri="{FF2B5EF4-FFF2-40B4-BE49-F238E27FC236}">
                <a16:creationId xmlns:a16="http://schemas.microsoft.com/office/drawing/2014/main" id="{633129F7-6917-F247-B481-05F4B7AADBA6}"/>
              </a:ext>
            </a:extLst>
          </p:cNvPr>
          <p:cNvSpPr>
            <a:spLocks noGrp="1"/>
          </p:cNvSpPr>
          <p:nvPr>
            <p:ph idx="1"/>
          </p:nvPr>
        </p:nvSpPr>
        <p:spPr/>
        <p:txBody>
          <a:bodyPr/>
          <a:lstStyle/>
          <a:p>
            <a:r>
              <a:rPr lang="it-IT" dirty="0"/>
              <a:t>Abbondanza di deuterio presente nell'acqua di mare.</a:t>
            </a:r>
          </a:p>
          <a:p>
            <a:r>
              <a:rPr lang="it-IT" dirty="0"/>
              <a:t>La sua facile reperibilità a livello mondiale svincola la dipendenza energetica da determinati Paesi, a differenza ad esempio di quanto accade con i combustibili fossili. </a:t>
            </a:r>
          </a:p>
          <a:p>
            <a:r>
              <a:rPr lang="it-IT" dirty="0"/>
              <a:t>La reazione di fusione non produce anidride carbonica, gas ad effetto serra o scorie radioattive. </a:t>
            </a:r>
          </a:p>
          <a:p>
            <a:r>
              <a:rPr lang="it-IT" dirty="0"/>
              <a:t>Se le condizioni di temperatura e pressione non vengono mantenute, la reazione si spegne da sola e dunque la probabilità di incidente o catastrofe naturale è molto bassa.</a:t>
            </a:r>
          </a:p>
        </p:txBody>
      </p:sp>
      <p:pic>
        <p:nvPicPr>
          <p:cNvPr id="4" name="Immagine 3">
            <a:extLst>
              <a:ext uri="{FF2B5EF4-FFF2-40B4-BE49-F238E27FC236}">
                <a16:creationId xmlns:a16="http://schemas.microsoft.com/office/drawing/2014/main" id="{7740F3DF-9113-8211-A3DD-47BD2FAFECB4}"/>
              </a:ext>
            </a:extLst>
          </p:cNvPr>
          <p:cNvPicPr>
            <a:picLocks noChangeAspect="1"/>
          </p:cNvPicPr>
          <p:nvPr/>
        </p:nvPicPr>
        <p:blipFill>
          <a:blip r:embed="rId2"/>
          <a:stretch>
            <a:fillRect/>
          </a:stretch>
        </p:blipFill>
        <p:spPr>
          <a:xfrm>
            <a:off x="10067276" y="5379979"/>
            <a:ext cx="1810947" cy="1309422"/>
          </a:xfrm>
          <a:prstGeom prst="rect">
            <a:avLst/>
          </a:prstGeom>
        </p:spPr>
      </p:pic>
    </p:spTree>
    <p:extLst>
      <p:ext uri="{BB962C8B-B14F-4D97-AF65-F5344CB8AC3E}">
        <p14:creationId xmlns:p14="http://schemas.microsoft.com/office/powerpoint/2010/main" val="208550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40B754-9962-F615-5E6B-BCB025535AAF}"/>
              </a:ext>
            </a:extLst>
          </p:cNvPr>
          <p:cNvSpPr>
            <a:spLocks noGrp="1"/>
          </p:cNvSpPr>
          <p:nvPr>
            <p:ph type="title"/>
          </p:nvPr>
        </p:nvSpPr>
        <p:spPr/>
        <p:txBody>
          <a:bodyPr/>
          <a:lstStyle/>
          <a:p>
            <a:r>
              <a:rPr lang="en-US" sz="4400" kern="1200" dirty="0" err="1">
                <a:latin typeface="+mj-lt"/>
                <a:ea typeface="+mj-ea"/>
                <a:cs typeface="+mj-cs"/>
              </a:rPr>
              <a:t>Fusione</a:t>
            </a:r>
            <a:r>
              <a:rPr lang="en-US" sz="4400" kern="1200" dirty="0">
                <a:latin typeface="+mj-lt"/>
                <a:ea typeface="+mj-ea"/>
                <a:cs typeface="+mj-cs"/>
              </a:rPr>
              <a:t> </a:t>
            </a:r>
            <a:r>
              <a:rPr lang="en-US" sz="4400" kern="1200" dirty="0" err="1">
                <a:latin typeface="+mj-lt"/>
                <a:ea typeface="+mj-ea"/>
                <a:cs typeface="+mj-cs"/>
              </a:rPr>
              <a:t>Nucleare</a:t>
            </a:r>
            <a:r>
              <a:rPr lang="en-US" sz="4400" kern="1200" dirty="0">
                <a:latin typeface="+mj-lt"/>
                <a:ea typeface="+mj-ea"/>
                <a:cs typeface="+mj-cs"/>
              </a:rPr>
              <a:t> </a:t>
            </a:r>
            <a:r>
              <a:rPr lang="en-US" sz="4400" kern="1200" dirty="0" err="1">
                <a:latin typeface="+mj-lt"/>
                <a:ea typeface="+mj-ea"/>
                <a:cs typeface="+mj-cs"/>
              </a:rPr>
              <a:t>Controllata</a:t>
            </a:r>
            <a:r>
              <a:rPr lang="en-US" sz="4400" kern="1200" dirty="0">
                <a:latin typeface="+mj-lt"/>
                <a:ea typeface="+mj-ea"/>
                <a:cs typeface="+mj-cs"/>
              </a:rPr>
              <a:t>: </a:t>
            </a:r>
            <a:r>
              <a:rPr lang="en-US" sz="4400" kern="1200" dirty="0" err="1">
                <a:latin typeface="+mj-lt"/>
                <a:ea typeface="+mj-ea"/>
                <a:cs typeface="+mj-cs"/>
              </a:rPr>
              <a:t>Svantaggi</a:t>
            </a:r>
            <a:endParaRPr lang="it-IT" dirty="0"/>
          </a:p>
        </p:txBody>
      </p:sp>
      <p:sp>
        <p:nvSpPr>
          <p:cNvPr id="3" name="Segnaposto contenuto 2">
            <a:extLst>
              <a:ext uri="{FF2B5EF4-FFF2-40B4-BE49-F238E27FC236}">
                <a16:creationId xmlns:a16="http://schemas.microsoft.com/office/drawing/2014/main" id="{55EC2E19-A7B1-A168-5554-497C90B39A64}"/>
              </a:ext>
            </a:extLst>
          </p:cNvPr>
          <p:cNvSpPr>
            <a:spLocks noGrp="1"/>
          </p:cNvSpPr>
          <p:nvPr>
            <p:ph idx="1"/>
          </p:nvPr>
        </p:nvSpPr>
        <p:spPr/>
        <p:txBody>
          <a:bodyPr/>
          <a:lstStyle/>
          <a:p>
            <a:r>
              <a:rPr lang="it-IT" dirty="0"/>
              <a:t>La complessità ingegneristica e tecnologica a causa delle elevate temperature determina tempistiche lunghe e costi elevati per la progettazione e la realizzazione degli impianti. </a:t>
            </a:r>
          </a:p>
          <a:p>
            <a:r>
              <a:rPr lang="it-IT" dirty="0"/>
              <a:t>Il trizio, anche se prodotto internamente dall'impianto, è radioattivo e dev'essere manipolato con attenzione. </a:t>
            </a:r>
          </a:p>
          <a:p>
            <a:r>
              <a:rPr lang="it-IT" dirty="0"/>
              <a:t>Inoltre, la produzione di neutroni liberi può indurre radioattività nei materiali che costituiscono il reattore.</a:t>
            </a:r>
          </a:p>
          <a:p>
            <a:endParaRPr lang="it-IT" dirty="0"/>
          </a:p>
          <a:p>
            <a:endParaRPr lang="it-IT" dirty="0"/>
          </a:p>
        </p:txBody>
      </p:sp>
      <p:pic>
        <p:nvPicPr>
          <p:cNvPr id="4" name="Immagine 3">
            <a:extLst>
              <a:ext uri="{FF2B5EF4-FFF2-40B4-BE49-F238E27FC236}">
                <a16:creationId xmlns:a16="http://schemas.microsoft.com/office/drawing/2014/main" id="{CC0B6A8F-E876-2882-712B-D7C52DE068FA}"/>
              </a:ext>
            </a:extLst>
          </p:cNvPr>
          <p:cNvPicPr>
            <a:picLocks noChangeAspect="1"/>
          </p:cNvPicPr>
          <p:nvPr/>
        </p:nvPicPr>
        <p:blipFill>
          <a:blip r:embed="rId2"/>
          <a:stretch>
            <a:fillRect/>
          </a:stretch>
        </p:blipFill>
        <p:spPr>
          <a:xfrm>
            <a:off x="10008191" y="5297929"/>
            <a:ext cx="1816765" cy="1304657"/>
          </a:xfrm>
          <a:prstGeom prst="rect">
            <a:avLst/>
          </a:prstGeom>
        </p:spPr>
      </p:pic>
    </p:spTree>
    <p:extLst>
      <p:ext uri="{BB962C8B-B14F-4D97-AF65-F5344CB8AC3E}">
        <p14:creationId xmlns:p14="http://schemas.microsoft.com/office/powerpoint/2010/main" val="9805606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271</TotalTime>
  <Words>722</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Aptos</vt:lpstr>
      <vt:lpstr>Aptos Display</vt:lpstr>
      <vt:lpstr>Arial</vt:lpstr>
      <vt:lpstr>Calibri</vt:lpstr>
      <vt:lpstr>Tema di Office</vt:lpstr>
      <vt:lpstr> La Fusione Nucleare Nelle Stelle: Il Motore dell'Universo  </vt:lpstr>
      <vt:lpstr>La fusione Nucleare Nelle Stelle</vt:lpstr>
      <vt:lpstr>La Fusione Nucleare Nelle Stelle</vt:lpstr>
      <vt:lpstr>La Fusione Nucleare Nelle Stelle: catena protone-protone</vt:lpstr>
      <vt:lpstr>La Fusione Nucleare Nelle Stelle</vt:lpstr>
      <vt:lpstr>Evoluzione stellare e fusione</vt:lpstr>
      <vt:lpstr>La Fusione Nucleare Controllata</vt:lpstr>
      <vt:lpstr>La Fusione Nucleare Controllata: Vantaggi</vt:lpstr>
      <vt:lpstr>Fusione Nucleare Controllata: Svantaggi</vt:lpstr>
      <vt:lpstr>FUTURO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Fusione Nucleare nelle Stelle: Il Motore dell'Universo  </dc:title>
  <dc:creator>Mauro Gagliardi</dc:creator>
  <cp:lastModifiedBy>Mauro Gagliardi</cp:lastModifiedBy>
  <cp:revision>11</cp:revision>
  <dcterms:created xsi:type="dcterms:W3CDTF">2024-02-17T18:35:14Z</dcterms:created>
  <dcterms:modified xsi:type="dcterms:W3CDTF">2024-02-22T16:42:09Z</dcterms:modified>
</cp:coreProperties>
</file>