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12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3DBF4-B952-4562-93D7-41D897D04B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92FB6C-20CC-4E35-BF4B-0D439164662C}">
      <dgm:prSet/>
      <dgm:spPr/>
      <dgm:t>
        <a:bodyPr/>
        <a:lstStyle/>
        <a:p>
          <a:r>
            <a:rPr lang="it-IT"/>
            <a:t>I principali tumori della pelle: incidenza e fattori di rischio</a:t>
          </a:r>
          <a:endParaRPr lang="en-US"/>
        </a:p>
      </dgm:t>
    </dgm:pt>
    <dgm:pt modelId="{CA542DCA-A591-417C-85FD-4635AE74152B}" type="parTrans" cxnId="{3162BCBC-729A-4EA3-9672-7AF537F3CECF}">
      <dgm:prSet/>
      <dgm:spPr/>
      <dgm:t>
        <a:bodyPr/>
        <a:lstStyle/>
        <a:p>
          <a:endParaRPr lang="en-US"/>
        </a:p>
      </dgm:t>
    </dgm:pt>
    <dgm:pt modelId="{6250982D-4E70-445E-8578-F55040EF4B61}" type="sibTrans" cxnId="{3162BCBC-729A-4EA3-9672-7AF537F3CECF}">
      <dgm:prSet/>
      <dgm:spPr/>
      <dgm:t>
        <a:bodyPr/>
        <a:lstStyle/>
        <a:p>
          <a:endParaRPr lang="en-US"/>
        </a:p>
      </dgm:t>
    </dgm:pt>
    <dgm:pt modelId="{8B2F4502-80C2-40F0-B9FB-DB7E1CF70CFD}">
      <dgm:prSet/>
      <dgm:spPr/>
      <dgm:t>
        <a:bodyPr/>
        <a:lstStyle/>
        <a:p>
          <a:r>
            <a:rPr lang="it-IT"/>
            <a:t>Anatomia della pelle e fisiopatologia dei tumori cutanei</a:t>
          </a:r>
          <a:endParaRPr lang="en-US"/>
        </a:p>
      </dgm:t>
    </dgm:pt>
    <dgm:pt modelId="{A94E86C1-835D-4ADE-8DDE-429A0C107F14}" type="parTrans" cxnId="{0637A97C-F93D-4C13-8147-897CE962D7BF}">
      <dgm:prSet/>
      <dgm:spPr/>
      <dgm:t>
        <a:bodyPr/>
        <a:lstStyle/>
        <a:p>
          <a:endParaRPr lang="en-US"/>
        </a:p>
      </dgm:t>
    </dgm:pt>
    <dgm:pt modelId="{02F77622-9BF9-4001-88C5-20B511905168}" type="sibTrans" cxnId="{0637A97C-F93D-4C13-8147-897CE962D7BF}">
      <dgm:prSet/>
      <dgm:spPr/>
      <dgm:t>
        <a:bodyPr/>
        <a:lstStyle/>
        <a:p>
          <a:endParaRPr lang="en-US"/>
        </a:p>
      </dgm:t>
    </dgm:pt>
    <dgm:pt modelId="{67E67D5B-8660-439C-BDB5-198150752958}">
      <dgm:prSet/>
      <dgm:spPr/>
      <dgm:t>
        <a:bodyPr/>
        <a:lstStyle/>
        <a:p>
          <a:r>
            <a:rPr lang="it-IT"/>
            <a:t>Diagnosi dei tumori della pelle </a:t>
          </a:r>
          <a:endParaRPr lang="en-US"/>
        </a:p>
      </dgm:t>
    </dgm:pt>
    <dgm:pt modelId="{5B1BCDEC-DA77-41AA-ADAC-A408A9F1ED28}" type="parTrans" cxnId="{C75FF108-9C8D-46E3-A13A-F73D85F53B1A}">
      <dgm:prSet/>
      <dgm:spPr/>
      <dgm:t>
        <a:bodyPr/>
        <a:lstStyle/>
        <a:p>
          <a:endParaRPr lang="en-US"/>
        </a:p>
      </dgm:t>
    </dgm:pt>
    <dgm:pt modelId="{8F86536F-8BA2-43D6-AF0E-73EA5B6D9E7D}" type="sibTrans" cxnId="{C75FF108-9C8D-46E3-A13A-F73D85F53B1A}">
      <dgm:prSet/>
      <dgm:spPr/>
      <dgm:t>
        <a:bodyPr/>
        <a:lstStyle/>
        <a:p>
          <a:endParaRPr lang="en-US"/>
        </a:p>
      </dgm:t>
    </dgm:pt>
    <dgm:pt modelId="{52ADBCD8-085B-491A-9982-F171FE248D34}">
      <dgm:prSet/>
      <dgm:spPr/>
      <dgm:t>
        <a:bodyPr/>
        <a:lstStyle/>
        <a:p>
          <a:r>
            <a:rPr lang="it-IT"/>
            <a:t>Trattamento dei tumori della pelle</a:t>
          </a:r>
          <a:endParaRPr lang="en-US"/>
        </a:p>
      </dgm:t>
    </dgm:pt>
    <dgm:pt modelId="{13496FEA-BE0A-4E9E-892A-6A99919F47A5}" type="parTrans" cxnId="{A6D8CBA1-F775-4066-973E-E009CC486ECB}">
      <dgm:prSet/>
      <dgm:spPr/>
      <dgm:t>
        <a:bodyPr/>
        <a:lstStyle/>
        <a:p>
          <a:endParaRPr lang="en-US"/>
        </a:p>
      </dgm:t>
    </dgm:pt>
    <dgm:pt modelId="{4830016C-0045-405D-B310-B125ADCBB1B1}" type="sibTrans" cxnId="{A6D8CBA1-F775-4066-973E-E009CC486ECB}">
      <dgm:prSet/>
      <dgm:spPr/>
      <dgm:t>
        <a:bodyPr/>
        <a:lstStyle/>
        <a:p>
          <a:endParaRPr lang="en-US"/>
        </a:p>
      </dgm:t>
    </dgm:pt>
    <dgm:pt modelId="{062D1F77-46D8-4CA2-8B81-2137E90D7C8A}">
      <dgm:prSet/>
      <dgm:spPr/>
      <dgm:t>
        <a:bodyPr/>
        <a:lstStyle/>
        <a:p>
          <a:r>
            <a:rPr lang="it-IT"/>
            <a:t>Prevenzione  </a:t>
          </a:r>
          <a:endParaRPr lang="en-US"/>
        </a:p>
      </dgm:t>
    </dgm:pt>
    <dgm:pt modelId="{22348EB5-7432-4815-A9DF-D20C046BB9F3}" type="parTrans" cxnId="{223FF495-34A6-4F3F-AF0F-97546DCC174C}">
      <dgm:prSet/>
      <dgm:spPr/>
      <dgm:t>
        <a:bodyPr/>
        <a:lstStyle/>
        <a:p>
          <a:endParaRPr lang="en-US"/>
        </a:p>
      </dgm:t>
    </dgm:pt>
    <dgm:pt modelId="{638482A9-0C94-419F-8A60-1A1CE48AFCD4}" type="sibTrans" cxnId="{223FF495-34A6-4F3F-AF0F-97546DCC174C}">
      <dgm:prSet/>
      <dgm:spPr/>
      <dgm:t>
        <a:bodyPr/>
        <a:lstStyle/>
        <a:p>
          <a:endParaRPr lang="en-US"/>
        </a:p>
      </dgm:t>
    </dgm:pt>
    <dgm:pt modelId="{BBA77C91-4023-48ED-A9ED-D1D2E5B89538}" type="pres">
      <dgm:prSet presAssocID="{BFA3DBF4-B952-4562-93D7-41D897D04BD8}" presName="linear" presStyleCnt="0">
        <dgm:presLayoutVars>
          <dgm:animLvl val="lvl"/>
          <dgm:resizeHandles val="exact"/>
        </dgm:presLayoutVars>
      </dgm:prSet>
      <dgm:spPr/>
    </dgm:pt>
    <dgm:pt modelId="{48BA1E00-B719-4088-A784-E2A5653E0FE0}" type="pres">
      <dgm:prSet presAssocID="{9292FB6C-20CC-4E35-BF4B-0D43916466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69D7412-4F10-4154-B46B-BF98141D4EC3}" type="pres">
      <dgm:prSet presAssocID="{6250982D-4E70-445E-8578-F55040EF4B61}" presName="spacer" presStyleCnt="0"/>
      <dgm:spPr/>
    </dgm:pt>
    <dgm:pt modelId="{B1542A5F-7F07-4841-A085-C623461DD617}" type="pres">
      <dgm:prSet presAssocID="{8B2F4502-80C2-40F0-B9FB-DB7E1CF70CF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5DCE27F-030D-4DAF-9F9E-CAAA372295DC}" type="pres">
      <dgm:prSet presAssocID="{02F77622-9BF9-4001-88C5-20B511905168}" presName="spacer" presStyleCnt="0"/>
      <dgm:spPr/>
    </dgm:pt>
    <dgm:pt modelId="{34F827CB-10AF-4000-AAF5-5BA202A8E2C5}" type="pres">
      <dgm:prSet presAssocID="{67E67D5B-8660-439C-BDB5-19815075295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DE2DF75-94B1-4F79-B522-AC100A681331}" type="pres">
      <dgm:prSet presAssocID="{8F86536F-8BA2-43D6-AF0E-73EA5B6D9E7D}" presName="spacer" presStyleCnt="0"/>
      <dgm:spPr/>
    </dgm:pt>
    <dgm:pt modelId="{FD491005-1318-49D3-8557-56E357861159}" type="pres">
      <dgm:prSet presAssocID="{52ADBCD8-085B-491A-9982-F171FE248D3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1492A08-F128-47BE-874B-08E286DC94D6}" type="pres">
      <dgm:prSet presAssocID="{4830016C-0045-405D-B310-B125ADCBB1B1}" presName="spacer" presStyleCnt="0"/>
      <dgm:spPr/>
    </dgm:pt>
    <dgm:pt modelId="{77ACF026-8A1F-4EDC-A69B-A3BA8B085BBF}" type="pres">
      <dgm:prSet presAssocID="{062D1F77-46D8-4CA2-8B81-2137E90D7C8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5FF108-9C8D-46E3-A13A-F73D85F53B1A}" srcId="{BFA3DBF4-B952-4562-93D7-41D897D04BD8}" destId="{67E67D5B-8660-439C-BDB5-198150752958}" srcOrd="2" destOrd="0" parTransId="{5B1BCDEC-DA77-41AA-ADAC-A408A9F1ED28}" sibTransId="{8F86536F-8BA2-43D6-AF0E-73EA5B6D9E7D}"/>
    <dgm:cxn modelId="{21C40B39-C743-4017-AFC1-4FAB0F23A5D0}" type="presOf" srcId="{BFA3DBF4-B952-4562-93D7-41D897D04BD8}" destId="{BBA77C91-4023-48ED-A9ED-D1D2E5B89538}" srcOrd="0" destOrd="0" presId="urn:microsoft.com/office/officeart/2005/8/layout/vList2"/>
    <dgm:cxn modelId="{0637A97C-F93D-4C13-8147-897CE962D7BF}" srcId="{BFA3DBF4-B952-4562-93D7-41D897D04BD8}" destId="{8B2F4502-80C2-40F0-B9FB-DB7E1CF70CFD}" srcOrd="1" destOrd="0" parTransId="{A94E86C1-835D-4ADE-8DDE-429A0C107F14}" sibTransId="{02F77622-9BF9-4001-88C5-20B511905168}"/>
    <dgm:cxn modelId="{223FF495-34A6-4F3F-AF0F-97546DCC174C}" srcId="{BFA3DBF4-B952-4562-93D7-41D897D04BD8}" destId="{062D1F77-46D8-4CA2-8B81-2137E90D7C8A}" srcOrd="4" destOrd="0" parTransId="{22348EB5-7432-4815-A9DF-D20C046BB9F3}" sibTransId="{638482A9-0C94-419F-8A60-1A1CE48AFCD4}"/>
    <dgm:cxn modelId="{A6D8CBA1-F775-4066-973E-E009CC486ECB}" srcId="{BFA3DBF4-B952-4562-93D7-41D897D04BD8}" destId="{52ADBCD8-085B-491A-9982-F171FE248D34}" srcOrd="3" destOrd="0" parTransId="{13496FEA-BE0A-4E9E-892A-6A99919F47A5}" sibTransId="{4830016C-0045-405D-B310-B125ADCBB1B1}"/>
    <dgm:cxn modelId="{7E9504AB-3D2C-4989-ADBE-612A6FA438FC}" type="presOf" srcId="{67E67D5B-8660-439C-BDB5-198150752958}" destId="{34F827CB-10AF-4000-AAF5-5BA202A8E2C5}" srcOrd="0" destOrd="0" presId="urn:microsoft.com/office/officeart/2005/8/layout/vList2"/>
    <dgm:cxn modelId="{3162BCBC-729A-4EA3-9672-7AF537F3CECF}" srcId="{BFA3DBF4-B952-4562-93D7-41D897D04BD8}" destId="{9292FB6C-20CC-4E35-BF4B-0D439164662C}" srcOrd="0" destOrd="0" parTransId="{CA542DCA-A591-417C-85FD-4635AE74152B}" sibTransId="{6250982D-4E70-445E-8578-F55040EF4B61}"/>
    <dgm:cxn modelId="{15B28FD4-F082-4959-9882-67642A1060A0}" type="presOf" srcId="{52ADBCD8-085B-491A-9982-F171FE248D34}" destId="{FD491005-1318-49D3-8557-56E357861159}" srcOrd="0" destOrd="0" presId="urn:microsoft.com/office/officeart/2005/8/layout/vList2"/>
    <dgm:cxn modelId="{984423DD-8D06-456B-B7E1-2777FF9374F0}" type="presOf" srcId="{062D1F77-46D8-4CA2-8B81-2137E90D7C8A}" destId="{77ACF026-8A1F-4EDC-A69B-A3BA8B085BBF}" srcOrd="0" destOrd="0" presId="urn:microsoft.com/office/officeart/2005/8/layout/vList2"/>
    <dgm:cxn modelId="{E61F3BED-C9A1-444E-B9CC-F9E39604BF7D}" type="presOf" srcId="{9292FB6C-20CC-4E35-BF4B-0D439164662C}" destId="{48BA1E00-B719-4088-A784-E2A5653E0FE0}" srcOrd="0" destOrd="0" presId="urn:microsoft.com/office/officeart/2005/8/layout/vList2"/>
    <dgm:cxn modelId="{23ECAAFD-0A37-44B7-8B0D-9E279A14F88F}" type="presOf" srcId="{8B2F4502-80C2-40F0-B9FB-DB7E1CF70CFD}" destId="{B1542A5F-7F07-4841-A085-C623461DD617}" srcOrd="0" destOrd="0" presId="urn:microsoft.com/office/officeart/2005/8/layout/vList2"/>
    <dgm:cxn modelId="{A33CE5A0-E26D-4BED-B606-92100751429A}" type="presParOf" srcId="{BBA77C91-4023-48ED-A9ED-D1D2E5B89538}" destId="{48BA1E00-B719-4088-A784-E2A5653E0FE0}" srcOrd="0" destOrd="0" presId="urn:microsoft.com/office/officeart/2005/8/layout/vList2"/>
    <dgm:cxn modelId="{9976BB8D-4524-444E-916C-C03924E70B63}" type="presParOf" srcId="{BBA77C91-4023-48ED-A9ED-D1D2E5B89538}" destId="{D69D7412-4F10-4154-B46B-BF98141D4EC3}" srcOrd="1" destOrd="0" presId="urn:microsoft.com/office/officeart/2005/8/layout/vList2"/>
    <dgm:cxn modelId="{7A86A191-512E-470F-80C5-E38A7F1F0783}" type="presParOf" srcId="{BBA77C91-4023-48ED-A9ED-D1D2E5B89538}" destId="{B1542A5F-7F07-4841-A085-C623461DD617}" srcOrd="2" destOrd="0" presId="urn:microsoft.com/office/officeart/2005/8/layout/vList2"/>
    <dgm:cxn modelId="{2CB98D4B-5210-4126-890A-90EA1E7755AF}" type="presParOf" srcId="{BBA77C91-4023-48ED-A9ED-D1D2E5B89538}" destId="{35DCE27F-030D-4DAF-9F9E-CAAA372295DC}" srcOrd="3" destOrd="0" presId="urn:microsoft.com/office/officeart/2005/8/layout/vList2"/>
    <dgm:cxn modelId="{377D1D29-7DEA-4507-8CB8-E27F558772CD}" type="presParOf" srcId="{BBA77C91-4023-48ED-A9ED-D1D2E5B89538}" destId="{34F827CB-10AF-4000-AAF5-5BA202A8E2C5}" srcOrd="4" destOrd="0" presId="urn:microsoft.com/office/officeart/2005/8/layout/vList2"/>
    <dgm:cxn modelId="{20093133-8F01-43CB-B462-3B58B687D217}" type="presParOf" srcId="{BBA77C91-4023-48ED-A9ED-D1D2E5B89538}" destId="{5DE2DF75-94B1-4F79-B522-AC100A681331}" srcOrd="5" destOrd="0" presId="urn:microsoft.com/office/officeart/2005/8/layout/vList2"/>
    <dgm:cxn modelId="{139442BD-CB18-486C-ABD1-EEBDF747BA65}" type="presParOf" srcId="{BBA77C91-4023-48ED-A9ED-D1D2E5B89538}" destId="{FD491005-1318-49D3-8557-56E357861159}" srcOrd="6" destOrd="0" presId="urn:microsoft.com/office/officeart/2005/8/layout/vList2"/>
    <dgm:cxn modelId="{36CCC518-ACB9-4C95-B9E3-B15E68D100E3}" type="presParOf" srcId="{BBA77C91-4023-48ED-A9ED-D1D2E5B89538}" destId="{01492A08-F128-47BE-874B-08E286DC94D6}" srcOrd="7" destOrd="0" presId="urn:microsoft.com/office/officeart/2005/8/layout/vList2"/>
    <dgm:cxn modelId="{070F4E23-8B31-4CE6-88DC-7D64F68D8B56}" type="presParOf" srcId="{BBA77C91-4023-48ED-A9ED-D1D2E5B89538}" destId="{77ACF026-8A1F-4EDC-A69B-A3BA8B085B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11283-ECD3-41E1-8B23-B65B0426090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BB08779-E145-4A79-948D-F7B6C16B6D94}">
      <dgm:prSet/>
      <dgm:spPr/>
      <dgm:t>
        <a:bodyPr/>
        <a:lstStyle/>
        <a:p>
          <a:r>
            <a:rPr lang="it-IT" b="1"/>
            <a:t>Cambiamenti dei nei</a:t>
          </a:r>
          <a:r>
            <a:rPr lang="it-IT"/>
            <a:t>:</a:t>
          </a:r>
          <a:endParaRPr lang="en-US"/>
        </a:p>
      </dgm:t>
    </dgm:pt>
    <dgm:pt modelId="{8A93AB4D-20B4-4551-9459-956FD0F59485}" type="parTrans" cxnId="{AE6BFAEC-1266-406B-B0D1-C53B31624839}">
      <dgm:prSet/>
      <dgm:spPr/>
      <dgm:t>
        <a:bodyPr/>
        <a:lstStyle/>
        <a:p>
          <a:endParaRPr lang="en-US"/>
        </a:p>
      </dgm:t>
    </dgm:pt>
    <dgm:pt modelId="{EC15B309-34C4-4765-810A-63F797C8DBBF}" type="sibTrans" cxnId="{AE6BFAEC-1266-406B-B0D1-C53B31624839}">
      <dgm:prSet/>
      <dgm:spPr/>
      <dgm:t>
        <a:bodyPr/>
        <a:lstStyle/>
        <a:p>
          <a:endParaRPr lang="en-US"/>
        </a:p>
      </dgm:t>
    </dgm:pt>
    <dgm:pt modelId="{A14609B4-D1D6-4CA8-AE6A-09DAD26274E2}">
      <dgm:prSet/>
      <dgm:spPr/>
      <dgm:t>
        <a:bodyPr/>
        <a:lstStyle/>
        <a:p>
          <a:r>
            <a:rPr lang="it-IT" dirty="0"/>
            <a:t>Colore irregolare o che cambia nel tempo.</a:t>
          </a:r>
          <a:endParaRPr lang="en-US" dirty="0"/>
        </a:p>
      </dgm:t>
    </dgm:pt>
    <dgm:pt modelId="{1B710C13-297A-4D4B-A53A-CBDEF9D8656D}" type="parTrans" cxnId="{D0063FC4-CA9F-4D7A-8186-F27533F89234}">
      <dgm:prSet/>
      <dgm:spPr/>
      <dgm:t>
        <a:bodyPr/>
        <a:lstStyle/>
        <a:p>
          <a:endParaRPr lang="en-US"/>
        </a:p>
      </dgm:t>
    </dgm:pt>
    <dgm:pt modelId="{8217EFFE-F61C-4801-A6D0-303222B84B87}" type="sibTrans" cxnId="{D0063FC4-CA9F-4D7A-8186-F27533F89234}">
      <dgm:prSet/>
      <dgm:spPr/>
      <dgm:t>
        <a:bodyPr/>
        <a:lstStyle/>
        <a:p>
          <a:endParaRPr lang="en-US"/>
        </a:p>
      </dgm:t>
    </dgm:pt>
    <dgm:pt modelId="{B38061A8-A5F9-4AF6-A961-619157CC6C49}">
      <dgm:prSet/>
      <dgm:spPr/>
      <dgm:t>
        <a:bodyPr/>
        <a:lstStyle/>
        <a:p>
          <a:r>
            <a:rPr lang="it-IT" dirty="0"/>
            <a:t>Crescita improvvisa di un neo.</a:t>
          </a:r>
          <a:endParaRPr lang="en-US" dirty="0"/>
        </a:p>
      </dgm:t>
    </dgm:pt>
    <dgm:pt modelId="{5F181970-6EF4-4BFF-A946-DBABADF65698}" type="parTrans" cxnId="{E4B2115B-7512-47AA-8773-78185213ACDF}">
      <dgm:prSet/>
      <dgm:spPr/>
      <dgm:t>
        <a:bodyPr/>
        <a:lstStyle/>
        <a:p>
          <a:endParaRPr lang="en-US"/>
        </a:p>
      </dgm:t>
    </dgm:pt>
    <dgm:pt modelId="{07952675-504C-4D98-838C-34F7794C3634}" type="sibTrans" cxnId="{E4B2115B-7512-47AA-8773-78185213ACDF}">
      <dgm:prSet/>
      <dgm:spPr/>
      <dgm:t>
        <a:bodyPr/>
        <a:lstStyle/>
        <a:p>
          <a:endParaRPr lang="en-US"/>
        </a:p>
      </dgm:t>
    </dgm:pt>
    <dgm:pt modelId="{2BB8E3ED-108C-482C-9D82-AA3D4D1E7B62}">
      <dgm:prSet/>
      <dgm:spPr/>
      <dgm:t>
        <a:bodyPr/>
        <a:lstStyle/>
        <a:p>
          <a:r>
            <a:rPr lang="it-IT" dirty="0"/>
            <a:t>Sanguinamento o prurito di un neo.</a:t>
          </a:r>
          <a:endParaRPr lang="en-US" dirty="0"/>
        </a:p>
      </dgm:t>
    </dgm:pt>
    <dgm:pt modelId="{C28CFCFD-3254-4EBE-9243-8B97740E196C}" type="parTrans" cxnId="{149A2CEF-7BDB-40BB-9FE9-B349CB983AAD}">
      <dgm:prSet/>
      <dgm:spPr/>
      <dgm:t>
        <a:bodyPr/>
        <a:lstStyle/>
        <a:p>
          <a:endParaRPr lang="en-US"/>
        </a:p>
      </dgm:t>
    </dgm:pt>
    <dgm:pt modelId="{743CFC06-5702-46A4-83EB-0BC76C2943AC}" type="sibTrans" cxnId="{149A2CEF-7BDB-40BB-9FE9-B349CB983AAD}">
      <dgm:prSet/>
      <dgm:spPr/>
      <dgm:t>
        <a:bodyPr/>
        <a:lstStyle/>
        <a:p>
          <a:endParaRPr lang="en-US"/>
        </a:p>
      </dgm:t>
    </dgm:pt>
    <dgm:pt modelId="{EA1821CD-234C-44E2-90DE-04D05D79D840}">
      <dgm:prSet/>
      <dgm:spPr/>
      <dgm:t>
        <a:bodyPr/>
        <a:lstStyle/>
        <a:p>
          <a:r>
            <a:rPr lang="it-IT" b="1"/>
            <a:t>Lesioni cutanee non cicatrizzanti</a:t>
          </a:r>
          <a:r>
            <a:rPr lang="it-IT"/>
            <a:t>:</a:t>
          </a:r>
          <a:endParaRPr lang="en-US"/>
        </a:p>
      </dgm:t>
    </dgm:pt>
    <dgm:pt modelId="{A7E30AC8-6E4B-4219-9396-421A1289E46E}" type="parTrans" cxnId="{28F5AD73-41CA-42BC-A8F3-5FFFDCEEDF83}">
      <dgm:prSet/>
      <dgm:spPr/>
      <dgm:t>
        <a:bodyPr/>
        <a:lstStyle/>
        <a:p>
          <a:endParaRPr lang="en-US"/>
        </a:p>
      </dgm:t>
    </dgm:pt>
    <dgm:pt modelId="{20DB43AA-B1C5-43AB-B115-3EF4ACC920E2}" type="sibTrans" cxnId="{28F5AD73-41CA-42BC-A8F3-5FFFDCEEDF83}">
      <dgm:prSet/>
      <dgm:spPr/>
      <dgm:t>
        <a:bodyPr/>
        <a:lstStyle/>
        <a:p>
          <a:endParaRPr lang="en-US"/>
        </a:p>
      </dgm:t>
    </dgm:pt>
    <dgm:pt modelId="{FD3FB853-F296-416E-9EF8-6EFD51895B55}">
      <dgm:prSet/>
      <dgm:spPr/>
      <dgm:t>
        <a:bodyPr/>
        <a:lstStyle/>
        <a:p>
          <a:r>
            <a:rPr lang="it-IT" dirty="0"/>
            <a:t>Ulcere o ferite che non guariscono</a:t>
          </a:r>
          <a:endParaRPr lang="en-US" dirty="0"/>
        </a:p>
      </dgm:t>
    </dgm:pt>
    <dgm:pt modelId="{28E61373-F45A-4A6E-8C5D-E74E99883F12}" type="parTrans" cxnId="{D8A33BD5-C4B2-4BE1-BB8F-6C96996D8F16}">
      <dgm:prSet/>
      <dgm:spPr/>
      <dgm:t>
        <a:bodyPr/>
        <a:lstStyle/>
        <a:p>
          <a:endParaRPr lang="en-US"/>
        </a:p>
      </dgm:t>
    </dgm:pt>
    <dgm:pt modelId="{774F3967-A769-4032-868C-B25A5363C016}" type="sibTrans" cxnId="{D8A33BD5-C4B2-4BE1-BB8F-6C96996D8F16}">
      <dgm:prSet/>
      <dgm:spPr/>
      <dgm:t>
        <a:bodyPr/>
        <a:lstStyle/>
        <a:p>
          <a:endParaRPr lang="en-US"/>
        </a:p>
      </dgm:t>
    </dgm:pt>
    <dgm:pt modelId="{24DEED6A-CBB7-4AE5-9E2D-D9330A06C81D}">
      <dgm:prSet/>
      <dgm:spPr/>
      <dgm:t>
        <a:bodyPr/>
        <a:lstStyle/>
        <a:p>
          <a:r>
            <a:rPr lang="it-IT" dirty="0"/>
            <a:t>Aree ruvide o squamose che si evolvono nel tempo.</a:t>
          </a:r>
          <a:endParaRPr lang="en-US" dirty="0"/>
        </a:p>
      </dgm:t>
    </dgm:pt>
    <dgm:pt modelId="{64927A9F-10C8-42A8-8F64-20968D4E9490}" type="parTrans" cxnId="{04E37E49-82E9-4D2C-813B-FAA1E7A64457}">
      <dgm:prSet/>
      <dgm:spPr/>
      <dgm:t>
        <a:bodyPr/>
        <a:lstStyle/>
        <a:p>
          <a:endParaRPr lang="en-US"/>
        </a:p>
      </dgm:t>
    </dgm:pt>
    <dgm:pt modelId="{19B1DE5C-744D-47C8-AF15-1ED7A9E7B023}" type="sibTrans" cxnId="{04E37E49-82E9-4D2C-813B-FAA1E7A64457}">
      <dgm:prSet/>
      <dgm:spPr/>
      <dgm:t>
        <a:bodyPr/>
        <a:lstStyle/>
        <a:p>
          <a:endParaRPr lang="en-US"/>
        </a:p>
      </dgm:t>
    </dgm:pt>
    <dgm:pt modelId="{161FA9B1-9982-40D8-A1AA-3768BD3DD834}">
      <dgm:prSet/>
      <dgm:spPr/>
      <dgm:t>
        <a:bodyPr/>
        <a:lstStyle/>
        <a:p>
          <a:r>
            <a:rPr lang="it-IT" b="1"/>
            <a:t>Asimmetria e bordi irregolari</a:t>
          </a:r>
          <a:r>
            <a:rPr lang="it-IT"/>
            <a:t>:</a:t>
          </a:r>
          <a:endParaRPr lang="en-US"/>
        </a:p>
      </dgm:t>
    </dgm:pt>
    <dgm:pt modelId="{AA5B2F4F-EE56-4FC2-8407-858B78B31D26}" type="parTrans" cxnId="{066E63E0-099C-4D47-8430-1FE1EA39B9AC}">
      <dgm:prSet/>
      <dgm:spPr/>
      <dgm:t>
        <a:bodyPr/>
        <a:lstStyle/>
        <a:p>
          <a:endParaRPr lang="en-US"/>
        </a:p>
      </dgm:t>
    </dgm:pt>
    <dgm:pt modelId="{A9F7B364-8A26-49F8-9ABF-19B137FA59B5}" type="sibTrans" cxnId="{066E63E0-099C-4D47-8430-1FE1EA39B9AC}">
      <dgm:prSet/>
      <dgm:spPr/>
      <dgm:t>
        <a:bodyPr/>
        <a:lstStyle/>
        <a:p>
          <a:endParaRPr lang="en-US"/>
        </a:p>
      </dgm:t>
    </dgm:pt>
    <dgm:pt modelId="{BEE3099C-5FEE-46C6-B4F9-0AA10659F730}">
      <dgm:prSet/>
      <dgm:spPr/>
      <dgm:t>
        <a:bodyPr/>
        <a:lstStyle/>
        <a:p>
          <a:r>
            <a:rPr lang="it-IT"/>
            <a:t>I melanomi spesso si presentano con forma asimmetrica e bordi frastagliati.</a:t>
          </a:r>
          <a:endParaRPr lang="en-US"/>
        </a:p>
      </dgm:t>
    </dgm:pt>
    <dgm:pt modelId="{E13E5C06-33B1-472D-A9F4-94844B9C1E2C}" type="parTrans" cxnId="{ECC6E201-1125-46FC-9816-53C640079E55}">
      <dgm:prSet/>
      <dgm:spPr/>
      <dgm:t>
        <a:bodyPr/>
        <a:lstStyle/>
        <a:p>
          <a:endParaRPr lang="en-US"/>
        </a:p>
      </dgm:t>
    </dgm:pt>
    <dgm:pt modelId="{C0E438EF-78CD-4745-B622-FD2E9CF348A7}" type="sibTrans" cxnId="{ECC6E201-1125-46FC-9816-53C640079E55}">
      <dgm:prSet/>
      <dgm:spPr/>
      <dgm:t>
        <a:bodyPr/>
        <a:lstStyle/>
        <a:p>
          <a:endParaRPr lang="en-US"/>
        </a:p>
      </dgm:t>
    </dgm:pt>
    <dgm:pt modelId="{605C3A36-2919-4084-BD0E-7FCA8A7C992E}">
      <dgm:prSet/>
      <dgm:spPr/>
      <dgm:t>
        <a:bodyPr/>
        <a:lstStyle/>
        <a:p>
          <a:endParaRPr lang="en-US" dirty="0"/>
        </a:p>
      </dgm:t>
    </dgm:pt>
    <dgm:pt modelId="{A83A7154-AC9D-447E-8EE9-DA3F559C642E}" type="parTrans" cxnId="{E335CDA8-E8F8-4DC1-83D8-22862CA5ED21}">
      <dgm:prSet/>
      <dgm:spPr/>
      <dgm:t>
        <a:bodyPr/>
        <a:lstStyle/>
        <a:p>
          <a:endParaRPr lang="it-IT"/>
        </a:p>
      </dgm:t>
    </dgm:pt>
    <dgm:pt modelId="{10A92AA7-A92E-45DC-95EE-ECC501FA4EF6}" type="sibTrans" cxnId="{E335CDA8-E8F8-4DC1-83D8-22862CA5ED21}">
      <dgm:prSet/>
      <dgm:spPr/>
      <dgm:t>
        <a:bodyPr/>
        <a:lstStyle/>
        <a:p>
          <a:endParaRPr lang="it-IT"/>
        </a:p>
      </dgm:t>
    </dgm:pt>
    <dgm:pt modelId="{FCA0DFF2-6FCC-4DD4-A4A4-5E6BFA85CEF9}">
      <dgm:prSet/>
      <dgm:spPr/>
      <dgm:t>
        <a:bodyPr/>
        <a:lstStyle/>
        <a:p>
          <a:endParaRPr lang="en-US" dirty="0"/>
        </a:p>
      </dgm:t>
    </dgm:pt>
    <dgm:pt modelId="{F6DA56AC-3836-4B14-9FF0-79C9949CF8E0}" type="parTrans" cxnId="{6C674FE4-70E2-44D6-83E7-C90C82BEB109}">
      <dgm:prSet/>
      <dgm:spPr/>
      <dgm:t>
        <a:bodyPr/>
        <a:lstStyle/>
        <a:p>
          <a:endParaRPr lang="it-IT"/>
        </a:p>
      </dgm:t>
    </dgm:pt>
    <dgm:pt modelId="{AC12B346-676A-4A0E-8609-3440DA449A9A}" type="sibTrans" cxnId="{6C674FE4-70E2-44D6-83E7-C90C82BEB109}">
      <dgm:prSet/>
      <dgm:spPr/>
      <dgm:t>
        <a:bodyPr/>
        <a:lstStyle/>
        <a:p>
          <a:endParaRPr lang="it-IT"/>
        </a:p>
      </dgm:t>
    </dgm:pt>
    <dgm:pt modelId="{88A9E36A-46AD-4DD9-97D2-D7405E4DB497}">
      <dgm:prSet/>
      <dgm:spPr/>
      <dgm:t>
        <a:bodyPr/>
        <a:lstStyle/>
        <a:p>
          <a:endParaRPr lang="en-US" dirty="0"/>
        </a:p>
      </dgm:t>
    </dgm:pt>
    <dgm:pt modelId="{B6679418-046B-4F09-8CA4-359689E14280}" type="parTrans" cxnId="{A7098A9B-6936-4359-B2C0-D8C2AC34A74E}">
      <dgm:prSet/>
      <dgm:spPr/>
      <dgm:t>
        <a:bodyPr/>
        <a:lstStyle/>
        <a:p>
          <a:endParaRPr lang="it-IT"/>
        </a:p>
      </dgm:t>
    </dgm:pt>
    <dgm:pt modelId="{61E516A5-D09A-406D-B1D5-A2313076C22B}" type="sibTrans" cxnId="{A7098A9B-6936-4359-B2C0-D8C2AC34A74E}">
      <dgm:prSet/>
      <dgm:spPr/>
      <dgm:t>
        <a:bodyPr/>
        <a:lstStyle/>
        <a:p>
          <a:endParaRPr lang="it-IT"/>
        </a:p>
      </dgm:t>
    </dgm:pt>
    <dgm:pt modelId="{1F039707-38F3-4F21-8C14-2CFF8F3ABDC7}" type="pres">
      <dgm:prSet presAssocID="{53411283-ECD3-41E1-8B23-B65B0426090A}" presName="Name0" presStyleCnt="0">
        <dgm:presLayoutVars>
          <dgm:dir/>
          <dgm:animLvl val="lvl"/>
          <dgm:resizeHandles val="exact"/>
        </dgm:presLayoutVars>
      </dgm:prSet>
      <dgm:spPr/>
    </dgm:pt>
    <dgm:pt modelId="{B297E6E8-4AEE-4A66-AE04-AC6F41C4D27B}" type="pres">
      <dgm:prSet presAssocID="{3BB08779-E145-4A79-948D-F7B6C16B6D94}" presName="composite" presStyleCnt="0"/>
      <dgm:spPr/>
    </dgm:pt>
    <dgm:pt modelId="{A94AB440-EDF8-446C-941B-5E3ACBAA6743}" type="pres">
      <dgm:prSet presAssocID="{3BB08779-E145-4A79-948D-F7B6C16B6D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6839BC6-30DE-41EC-B568-37A47CB7E132}" type="pres">
      <dgm:prSet presAssocID="{3BB08779-E145-4A79-948D-F7B6C16B6D94}" presName="desTx" presStyleLbl="alignAccFollowNode1" presStyleIdx="0" presStyleCnt="3">
        <dgm:presLayoutVars>
          <dgm:bulletEnabled val="1"/>
        </dgm:presLayoutVars>
      </dgm:prSet>
      <dgm:spPr/>
    </dgm:pt>
    <dgm:pt modelId="{84DEF7D1-D042-40DD-A9A0-C9BD891138B1}" type="pres">
      <dgm:prSet presAssocID="{EC15B309-34C4-4765-810A-63F797C8DBBF}" presName="space" presStyleCnt="0"/>
      <dgm:spPr/>
    </dgm:pt>
    <dgm:pt modelId="{1BB31118-EF41-423B-9420-5731852162AB}" type="pres">
      <dgm:prSet presAssocID="{EA1821CD-234C-44E2-90DE-04D05D79D840}" presName="composite" presStyleCnt="0"/>
      <dgm:spPr/>
    </dgm:pt>
    <dgm:pt modelId="{9087B712-8C03-4EFA-B461-AD325489241A}" type="pres">
      <dgm:prSet presAssocID="{EA1821CD-234C-44E2-90DE-04D05D79D8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F933D6-2A22-4D48-8B93-1D7D7FD815C7}" type="pres">
      <dgm:prSet presAssocID="{EA1821CD-234C-44E2-90DE-04D05D79D840}" presName="desTx" presStyleLbl="alignAccFollowNode1" presStyleIdx="1" presStyleCnt="3">
        <dgm:presLayoutVars>
          <dgm:bulletEnabled val="1"/>
        </dgm:presLayoutVars>
      </dgm:prSet>
      <dgm:spPr/>
    </dgm:pt>
    <dgm:pt modelId="{5E566071-0367-498C-8144-7057ACAEA968}" type="pres">
      <dgm:prSet presAssocID="{20DB43AA-B1C5-43AB-B115-3EF4ACC920E2}" presName="space" presStyleCnt="0"/>
      <dgm:spPr/>
    </dgm:pt>
    <dgm:pt modelId="{7762C693-77B4-4089-BC04-D1F08FA4C613}" type="pres">
      <dgm:prSet presAssocID="{161FA9B1-9982-40D8-A1AA-3768BD3DD834}" presName="composite" presStyleCnt="0"/>
      <dgm:spPr/>
    </dgm:pt>
    <dgm:pt modelId="{D0B1D6B3-C16E-4309-A2B7-429E2EFDFB98}" type="pres">
      <dgm:prSet presAssocID="{161FA9B1-9982-40D8-A1AA-3768BD3DD8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65345B0-8EC3-4C83-9825-05BBC136E09E}" type="pres">
      <dgm:prSet presAssocID="{161FA9B1-9982-40D8-A1AA-3768BD3DD83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CC6E201-1125-46FC-9816-53C640079E55}" srcId="{161FA9B1-9982-40D8-A1AA-3768BD3DD834}" destId="{BEE3099C-5FEE-46C6-B4F9-0AA10659F730}" srcOrd="0" destOrd="0" parTransId="{E13E5C06-33B1-472D-A9F4-94844B9C1E2C}" sibTransId="{C0E438EF-78CD-4745-B622-FD2E9CF348A7}"/>
    <dgm:cxn modelId="{88439E0F-1A09-4E20-A3EE-E8DB5D1E0159}" type="presOf" srcId="{BEE3099C-5FEE-46C6-B4F9-0AA10659F730}" destId="{D65345B0-8EC3-4C83-9825-05BBC136E09E}" srcOrd="0" destOrd="0" presId="urn:microsoft.com/office/officeart/2005/8/layout/hList1"/>
    <dgm:cxn modelId="{9E5B6E14-7B35-4522-A257-121884615162}" type="presOf" srcId="{88A9E36A-46AD-4DD9-97D2-D7405E4DB497}" destId="{F6839BC6-30DE-41EC-B568-37A47CB7E132}" srcOrd="0" destOrd="3" presId="urn:microsoft.com/office/officeart/2005/8/layout/hList1"/>
    <dgm:cxn modelId="{24C50717-B7B6-4FCE-9135-79D8E640B7C2}" type="presOf" srcId="{53411283-ECD3-41E1-8B23-B65B0426090A}" destId="{1F039707-38F3-4F21-8C14-2CFF8F3ABDC7}" srcOrd="0" destOrd="0" presId="urn:microsoft.com/office/officeart/2005/8/layout/hList1"/>
    <dgm:cxn modelId="{8E72AC17-1E4E-4164-8DAD-6D993D35EC58}" type="presOf" srcId="{2BB8E3ED-108C-482C-9D82-AA3D4D1E7B62}" destId="{F6839BC6-30DE-41EC-B568-37A47CB7E132}" srcOrd="0" destOrd="4" presId="urn:microsoft.com/office/officeart/2005/8/layout/hList1"/>
    <dgm:cxn modelId="{E8970832-CA3A-4BF6-A40E-3548E341CC82}" type="presOf" srcId="{B38061A8-A5F9-4AF6-A961-619157CC6C49}" destId="{F6839BC6-30DE-41EC-B568-37A47CB7E132}" srcOrd="0" destOrd="2" presId="urn:microsoft.com/office/officeart/2005/8/layout/hList1"/>
    <dgm:cxn modelId="{E4B2115B-7512-47AA-8773-78185213ACDF}" srcId="{3BB08779-E145-4A79-948D-F7B6C16B6D94}" destId="{B38061A8-A5F9-4AF6-A961-619157CC6C49}" srcOrd="2" destOrd="0" parTransId="{5F181970-6EF4-4BFF-A946-DBABADF65698}" sibTransId="{07952675-504C-4D98-838C-34F7794C3634}"/>
    <dgm:cxn modelId="{85639042-43E9-4604-9BAC-27BA8670881E}" type="presOf" srcId="{605C3A36-2919-4084-BD0E-7FCA8A7C992E}" destId="{5FF933D6-2A22-4D48-8B93-1D7D7FD815C7}" srcOrd="0" destOrd="1" presId="urn:microsoft.com/office/officeart/2005/8/layout/hList1"/>
    <dgm:cxn modelId="{04E37E49-82E9-4D2C-813B-FAA1E7A64457}" srcId="{EA1821CD-234C-44E2-90DE-04D05D79D840}" destId="{24DEED6A-CBB7-4AE5-9E2D-D9330A06C81D}" srcOrd="2" destOrd="0" parTransId="{64927A9F-10C8-42A8-8F64-20968D4E9490}" sibTransId="{19B1DE5C-744D-47C8-AF15-1ED7A9E7B023}"/>
    <dgm:cxn modelId="{28F5AD73-41CA-42BC-A8F3-5FFFDCEEDF83}" srcId="{53411283-ECD3-41E1-8B23-B65B0426090A}" destId="{EA1821CD-234C-44E2-90DE-04D05D79D840}" srcOrd="1" destOrd="0" parTransId="{A7E30AC8-6E4B-4219-9396-421A1289E46E}" sibTransId="{20DB43AA-B1C5-43AB-B115-3EF4ACC920E2}"/>
    <dgm:cxn modelId="{DA173D77-0F48-4F32-A3B0-7B28A8AF6AD3}" type="presOf" srcId="{FCA0DFF2-6FCC-4DD4-A4A4-5E6BFA85CEF9}" destId="{F6839BC6-30DE-41EC-B568-37A47CB7E132}" srcOrd="0" destOrd="1" presId="urn:microsoft.com/office/officeart/2005/8/layout/hList1"/>
    <dgm:cxn modelId="{AB537180-331E-485D-86BB-0479BA5EC548}" type="presOf" srcId="{24DEED6A-CBB7-4AE5-9E2D-D9330A06C81D}" destId="{5FF933D6-2A22-4D48-8B93-1D7D7FD815C7}" srcOrd="0" destOrd="2" presId="urn:microsoft.com/office/officeart/2005/8/layout/hList1"/>
    <dgm:cxn modelId="{3863FF85-4E0A-4DD5-BABB-236801BA0E6E}" type="presOf" srcId="{161FA9B1-9982-40D8-A1AA-3768BD3DD834}" destId="{D0B1D6B3-C16E-4309-A2B7-429E2EFDFB98}" srcOrd="0" destOrd="0" presId="urn:microsoft.com/office/officeart/2005/8/layout/hList1"/>
    <dgm:cxn modelId="{A7098A9B-6936-4359-B2C0-D8C2AC34A74E}" srcId="{3BB08779-E145-4A79-948D-F7B6C16B6D94}" destId="{88A9E36A-46AD-4DD9-97D2-D7405E4DB497}" srcOrd="3" destOrd="0" parTransId="{B6679418-046B-4F09-8CA4-359689E14280}" sibTransId="{61E516A5-D09A-406D-B1D5-A2313076C22B}"/>
    <dgm:cxn modelId="{ED5260A0-5EDC-45FA-BE60-A5059AFFE10C}" type="presOf" srcId="{A14609B4-D1D6-4CA8-AE6A-09DAD26274E2}" destId="{F6839BC6-30DE-41EC-B568-37A47CB7E132}" srcOrd="0" destOrd="0" presId="urn:microsoft.com/office/officeart/2005/8/layout/hList1"/>
    <dgm:cxn modelId="{E335CDA8-E8F8-4DC1-83D8-22862CA5ED21}" srcId="{EA1821CD-234C-44E2-90DE-04D05D79D840}" destId="{605C3A36-2919-4084-BD0E-7FCA8A7C992E}" srcOrd="1" destOrd="0" parTransId="{A83A7154-AC9D-447E-8EE9-DA3F559C642E}" sibTransId="{10A92AA7-A92E-45DC-95EE-ECC501FA4EF6}"/>
    <dgm:cxn modelId="{F1B8A1BE-541F-4FA7-85D5-5700B1838ABB}" type="presOf" srcId="{3BB08779-E145-4A79-948D-F7B6C16B6D94}" destId="{A94AB440-EDF8-446C-941B-5E3ACBAA6743}" srcOrd="0" destOrd="0" presId="urn:microsoft.com/office/officeart/2005/8/layout/hList1"/>
    <dgm:cxn modelId="{D0063FC4-CA9F-4D7A-8186-F27533F89234}" srcId="{3BB08779-E145-4A79-948D-F7B6C16B6D94}" destId="{A14609B4-D1D6-4CA8-AE6A-09DAD26274E2}" srcOrd="0" destOrd="0" parTransId="{1B710C13-297A-4D4B-A53A-CBDEF9D8656D}" sibTransId="{8217EFFE-F61C-4801-A6D0-303222B84B87}"/>
    <dgm:cxn modelId="{D8A33BD5-C4B2-4BE1-BB8F-6C96996D8F16}" srcId="{EA1821CD-234C-44E2-90DE-04D05D79D840}" destId="{FD3FB853-F296-416E-9EF8-6EFD51895B55}" srcOrd="0" destOrd="0" parTransId="{28E61373-F45A-4A6E-8C5D-E74E99883F12}" sibTransId="{774F3967-A769-4032-868C-B25A5363C016}"/>
    <dgm:cxn modelId="{D1C582D6-A076-4C56-ACAF-2C3EFCBF2D9C}" type="presOf" srcId="{FD3FB853-F296-416E-9EF8-6EFD51895B55}" destId="{5FF933D6-2A22-4D48-8B93-1D7D7FD815C7}" srcOrd="0" destOrd="0" presId="urn:microsoft.com/office/officeart/2005/8/layout/hList1"/>
    <dgm:cxn modelId="{066E63E0-099C-4D47-8430-1FE1EA39B9AC}" srcId="{53411283-ECD3-41E1-8B23-B65B0426090A}" destId="{161FA9B1-9982-40D8-A1AA-3768BD3DD834}" srcOrd="2" destOrd="0" parTransId="{AA5B2F4F-EE56-4FC2-8407-858B78B31D26}" sibTransId="{A9F7B364-8A26-49F8-9ABF-19B137FA59B5}"/>
    <dgm:cxn modelId="{6C674FE4-70E2-44D6-83E7-C90C82BEB109}" srcId="{3BB08779-E145-4A79-948D-F7B6C16B6D94}" destId="{FCA0DFF2-6FCC-4DD4-A4A4-5E6BFA85CEF9}" srcOrd="1" destOrd="0" parTransId="{F6DA56AC-3836-4B14-9FF0-79C9949CF8E0}" sibTransId="{AC12B346-676A-4A0E-8609-3440DA449A9A}"/>
    <dgm:cxn modelId="{AE6BFAEC-1266-406B-B0D1-C53B31624839}" srcId="{53411283-ECD3-41E1-8B23-B65B0426090A}" destId="{3BB08779-E145-4A79-948D-F7B6C16B6D94}" srcOrd="0" destOrd="0" parTransId="{8A93AB4D-20B4-4551-9459-956FD0F59485}" sibTransId="{EC15B309-34C4-4765-810A-63F797C8DBBF}"/>
    <dgm:cxn modelId="{149A2CEF-7BDB-40BB-9FE9-B349CB983AAD}" srcId="{3BB08779-E145-4A79-948D-F7B6C16B6D94}" destId="{2BB8E3ED-108C-482C-9D82-AA3D4D1E7B62}" srcOrd="4" destOrd="0" parTransId="{C28CFCFD-3254-4EBE-9243-8B97740E196C}" sibTransId="{743CFC06-5702-46A4-83EB-0BC76C2943AC}"/>
    <dgm:cxn modelId="{AA677FFB-C0C2-4E84-A152-83AA96F5DC8C}" type="presOf" srcId="{EA1821CD-234C-44E2-90DE-04D05D79D840}" destId="{9087B712-8C03-4EFA-B461-AD325489241A}" srcOrd="0" destOrd="0" presId="urn:microsoft.com/office/officeart/2005/8/layout/hList1"/>
    <dgm:cxn modelId="{5E99A3B9-EBCD-4766-9757-1456280AD420}" type="presParOf" srcId="{1F039707-38F3-4F21-8C14-2CFF8F3ABDC7}" destId="{B297E6E8-4AEE-4A66-AE04-AC6F41C4D27B}" srcOrd="0" destOrd="0" presId="urn:microsoft.com/office/officeart/2005/8/layout/hList1"/>
    <dgm:cxn modelId="{55BFD86F-D023-40EA-9DAA-88F0D4A72FB0}" type="presParOf" srcId="{B297E6E8-4AEE-4A66-AE04-AC6F41C4D27B}" destId="{A94AB440-EDF8-446C-941B-5E3ACBAA6743}" srcOrd="0" destOrd="0" presId="urn:microsoft.com/office/officeart/2005/8/layout/hList1"/>
    <dgm:cxn modelId="{4F535487-43D3-4022-9215-64980EA22450}" type="presParOf" srcId="{B297E6E8-4AEE-4A66-AE04-AC6F41C4D27B}" destId="{F6839BC6-30DE-41EC-B568-37A47CB7E132}" srcOrd="1" destOrd="0" presId="urn:microsoft.com/office/officeart/2005/8/layout/hList1"/>
    <dgm:cxn modelId="{9351B4C2-0B9C-4006-83B6-58CA3B45C831}" type="presParOf" srcId="{1F039707-38F3-4F21-8C14-2CFF8F3ABDC7}" destId="{84DEF7D1-D042-40DD-A9A0-C9BD891138B1}" srcOrd="1" destOrd="0" presId="urn:microsoft.com/office/officeart/2005/8/layout/hList1"/>
    <dgm:cxn modelId="{D684229D-BDA7-4F4C-8A52-F3C68587A2FE}" type="presParOf" srcId="{1F039707-38F3-4F21-8C14-2CFF8F3ABDC7}" destId="{1BB31118-EF41-423B-9420-5731852162AB}" srcOrd="2" destOrd="0" presId="urn:microsoft.com/office/officeart/2005/8/layout/hList1"/>
    <dgm:cxn modelId="{42C8953C-2CF2-4C8E-B387-65EC698F2209}" type="presParOf" srcId="{1BB31118-EF41-423B-9420-5731852162AB}" destId="{9087B712-8C03-4EFA-B461-AD325489241A}" srcOrd="0" destOrd="0" presId="urn:microsoft.com/office/officeart/2005/8/layout/hList1"/>
    <dgm:cxn modelId="{C6EFF4A2-FD97-4EE8-9B22-976B31A1FBD5}" type="presParOf" srcId="{1BB31118-EF41-423B-9420-5731852162AB}" destId="{5FF933D6-2A22-4D48-8B93-1D7D7FD815C7}" srcOrd="1" destOrd="0" presId="urn:microsoft.com/office/officeart/2005/8/layout/hList1"/>
    <dgm:cxn modelId="{E5AFB88B-273E-428F-B1AD-A5FCA26223B2}" type="presParOf" srcId="{1F039707-38F3-4F21-8C14-2CFF8F3ABDC7}" destId="{5E566071-0367-498C-8144-7057ACAEA968}" srcOrd="3" destOrd="0" presId="urn:microsoft.com/office/officeart/2005/8/layout/hList1"/>
    <dgm:cxn modelId="{81DF28A2-CA99-4176-A0F0-4EA298D824E4}" type="presParOf" srcId="{1F039707-38F3-4F21-8C14-2CFF8F3ABDC7}" destId="{7762C693-77B4-4089-BC04-D1F08FA4C613}" srcOrd="4" destOrd="0" presId="urn:microsoft.com/office/officeart/2005/8/layout/hList1"/>
    <dgm:cxn modelId="{6EDF9BFC-E0F7-4AFA-9FD2-866280A96811}" type="presParOf" srcId="{7762C693-77B4-4089-BC04-D1F08FA4C613}" destId="{D0B1D6B3-C16E-4309-A2B7-429E2EFDFB98}" srcOrd="0" destOrd="0" presId="urn:microsoft.com/office/officeart/2005/8/layout/hList1"/>
    <dgm:cxn modelId="{DD611218-EBA5-4712-831F-10EC8D8146B3}" type="presParOf" srcId="{7762C693-77B4-4089-BC04-D1F08FA4C613}" destId="{D65345B0-8EC3-4C83-9825-05BBC136E0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A1E00-B719-4088-A784-E2A5653E0FE0}">
      <dsp:nvSpPr>
        <dsp:cNvPr id="0" name=""/>
        <dsp:cNvSpPr/>
      </dsp:nvSpPr>
      <dsp:spPr>
        <a:xfrm>
          <a:off x="0" y="441723"/>
          <a:ext cx="6798539" cy="5159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I principali tumori della pelle: incidenza e fattori di rischio</a:t>
          </a:r>
          <a:endParaRPr lang="en-US" sz="2100" kern="1200"/>
        </a:p>
      </dsp:txBody>
      <dsp:txXfrm>
        <a:off x="25188" y="466911"/>
        <a:ext cx="6748163" cy="465594"/>
      </dsp:txXfrm>
    </dsp:sp>
    <dsp:sp modelId="{B1542A5F-7F07-4841-A085-C623461DD617}">
      <dsp:nvSpPr>
        <dsp:cNvPr id="0" name=""/>
        <dsp:cNvSpPr/>
      </dsp:nvSpPr>
      <dsp:spPr>
        <a:xfrm>
          <a:off x="0" y="1018173"/>
          <a:ext cx="6798539" cy="51597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Anatomia della pelle e fisiopatologia dei tumori cutanei</a:t>
          </a:r>
          <a:endParaRPr lang="en-US" sz="2100" kern="1200"/>
        </a:p>
      </dsp:txBody>
      <dsp:txXfrm>
        <a:off x="25188" y="1043361"/>
        <a:ext cx="6748163" cy="465594"/>
      </dsp:txXfrm>
    </dsp:sp>
    <dsp:sp modelId="{34F827CB-10AF-4000-AAF5-5BA202A8E2C5}">
      <dsp:nvSpPr>
        <dsp:cNvPr id="0" name=""/>
        <dsp:cNvSpPr/>
      </dsp:nvSpPr>
      <dsp:spPr>
        <a:xfrm>
          <a:off x="0" y="1594623"/>
          <a:ext cx="6798539" cy="51597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Diagnosi dei tumori della pelle </a:t>
          </a:r>
          <a:endParaRPr lang="en-US" sz="2100" kern="1200"/>
        </a:p>
      </dsp:txBody>
      <dsp:txXfrm>
        <a:off x="25188" y="1619811"/>
        <a:ext cx="6748163" cy="465594"/>
      </dsp:txXfrm>
    </dsp:sp>
    <dsp:sp modelId="{FD491005-1318-49D3-8557-56E357861159}">
      <dsp:nvSpPr>
        <dsp:cNvPr id="0" name=""/>
        <dsp:cNvSpPr/>
      </dsp:nvSpPr>
      <dsp:spPr>
        <a:xfrm>
          <a:off x="0" y="2171073"/>
          <a:ext cx="6798539" cy="51597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Trattamento dei tumori della pelle</a:t>
          </a:r>
          <a:endParaRPr lang="en-US" sz="2100" kern="1200"/>
        </a:p>
      </dsp:txBody>
      <dsp:txXfrm>
        <a:off x="25188" y="2196261"/>
        <a:ext cx="6748163" cy="465594"/>
      </dsp:txXfrm>
    </dsp:sp>
    <dsp:sp modelId="{77ACF026-8A1F-4EDC-A69B-A3BA8B085BBF}">
      <dsp:nvSpPr>
        <dsp:cNvPr id="0" name=""/>
        <dsp:cNvSpPr/>
      </dsp:nvSpPr>
      <dsp:spPr>
        <a:xfrm>
          <a:off x="0" y="2747523"/>
          <a:ext cx="6798539" cy="51597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/>
            <a:t>Prevenzione  </a:t>
          </a:r>
          <a:endParaRPr lang="en-US" sz="2100" kern="1200"/>
        </a:p>
      </dsp:txBody>
      <dsp:txXfrm>
        <a:off x="25188" y="2772711"/>
        <a:ext cx="6748163" cy="465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AB440-EDF8-446C-941B-5E3ACBAA6743}">
      <dsp:nvSpPr>
        <dsp:cNvPr id="0" name=""/>
        <dsp:cNvSpPr/>
      </dsp:nvSpPr>
      <dsp:spPr>
        <a:xfrm>
          <a:off x="1787" y="666383"/>
          <a:ext cx="1743264" cy="548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Cambiamenti dei nei</a:t>
          </a:r>
          <a:r>
            <a:rPr lang="it-IT" sz="1500" kern="1200"/>
            <a:t>:</a:t>
          </a:r>
          <a:endParaRPr lang="en-US" sz="1500" kern="1200"/>
        </a:p>
      </dsp:txBody>
      <dsp:txXfrm>
        <a:off x="1787" y="666383"/>
        <a:ext cx="1743264" cy="548071"/>
      </dsp:txXfrm>
    </dsp:sp>
    <dsp:sp modelId="{F6839BC6-30DE-41EC-B568-37A47CB7E132}">
      <dsp:nvSpPr>
        <dsp:cNvPr id="0" name=""/>
        <dsp:cNvSpPr/>
      </dsp:nvSpPr>
      <dsp:spPr>
        <a:xfrm>
          <a:off x="1787" y="1214454"/>
          <a:ext cx="1743264" cy="24705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Colore irregolare o che cambia nel tempo.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Crescita improvvisa di un neo.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Sanguinamento o prurito di un neo.</a:t>
          </a:r>
          <a:endParaRPr lang="en-US" sz="1500" kern="1200" dirty="0"/>
        </a:p>
      </dsp:txBody>
      <dsp:txXfrm>
        <a:off x="1787" y="1214454"/>
        <a:ext cx="1743264" cy="2470500"/>
      </dsp:txXfrm>
    </dsp:sp>
    <dsp:sp modelId="{9087B712-8C03-4EFA-B461-AD325489241A}">
      <dsp:nvSpPr>
        <dsp:cNvPr id="0" name=""/>
        <dsp:cNvSpPr/>
      </dsp:nvSpPr>
      <dsp:spPr>
        <a:xfrm>
          <a:off x="1989109" y="666383"/>
          <a:ext cx="1743264" cy="548071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Lesioni cutanee non cicatrizzanti</a:t>
          </a:r>
          <a:r>
            <a:rPr lang="it-IT" sz="1500" kern="1200"/>
            <a:t>:</a:t>
          </a:r>
          <a:endParaRPr lang="en-US" sz="1500" kern="1200"/>
        </a:p>
      </dsp:txBody>
      <dsp:txXfrm>
        <a:off x="1989109" y="666383"/>
        <a:ext cx="1743264" cy="548071"/>
      </dsp:txXfrm>
    </dsp:sp>
    <dsp:sp modelId="{5FF933D6-2A22-4D48-8B93-1D7D7FD815C7}">
      <dsp:nvSpPr>
        <dsp:cNvPr id="0" name=""/>
        <dsp:cNvSpPr/>
      </dsp:nvSpPr>
      <dsp:spPr>
        <a:xfrm>
          <a:off x="1989109" y="1214454"/>
          <a:ext cx="1743264" cy="2470500"/>
        </a:xfrm>
        <a:prstGeom prst="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Ulcere o ferite che non guariscono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dirty="0"/>
            <a:t>Aree ruvide o squamose che si evolvono nel tempo.</a:t>
          </a:r>
          <a:endParaRPr lang="en-US" sz="1500" kern="1200" dirty="0"/>
        </a:p>
      </dsp:txBody>
      <dsp:txXfrm>
        <a:off x="1989109" y="1214454"/>
        <a:ext cx="1743264" cy="2470500"/>
      </dsp:txXfrm>
    </dsp:sp>
    <dsp:sp modelId="{D0B1D6B3-C16E-4309-A2B7-429E2EFDFB98}">
      <dsp:nvSpPr>
        <dsp:cNvPr id="0" name=""/>
        <dsp:cNvSpPr/>
      </dsp:nvSpPr>
      <dsp:spPr>
        <a:xfrm>
          <a:off x="3976431" y="666383"/>
          <a:ext cx="1743264" cy="548071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/>
            <a:t>Asimmetria e bordi irregolari</a:t>
          </a:r>
          <a:r>
            <a:rPr lang="it-IT" sz="1500" kern="1200"/>
            <a:t>:</a:t>
          </a:r>
          <a:endParaRPr lang="en-US" sz="1500" kern="1200"/>
        </a:p>
      </dsp:txBody>
      <dsp:txXfrm>
        <a:off x="3976431" y="666383"/>
        <a:ext cx="1743264" cy="548071"/>
      </dsp:txXfrm>
    </dsp:sp>
    <dsp:sp modelId="{D65345B0-8EC3-4C83-9825-05BBC136E09E}">
      <dsp:nvSpPr>
        <dsp:cNvPr id="0" name=""/>
        <dsp:cNvSpPr/>
      </dsp:nvSpPr>
      <dsp:spPr>
        <a:xfrm>
          <a:off x="3976431" y="1214454"/>
          <a:ext cx="1743264" cy="2470500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/>
            <a:t>I melanomi spesso si presentano con forma asimmetrica e bordi frastagliati.</a:t>
          </a:r>
          <a:endParaRPr lang="en-US" sz="1500" kern="1200"/>
        </a:p>
      </dsp:txBody>
      <dsp:txXfrm>
        <a:off x="3976431" y="1214454"/>
        <a:ext cx="1743264" cy="2470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A9B03-A7DA-33E4-2B3C-02B4E1876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4E4CDA-0A33-87BE-6298-F78FB384C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5FADB3-74C8-E183-9524-72804741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83FF0-3FC5-B51E-3B6C-685CB2B2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B006F6-C815-DD5C-0E55-B78C2863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00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DE6990-7757-3278-3BEF-01771676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190F9C-DD05-DFBD-FAED-12C30EC9C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B5EE73-5F87-465C-C943-B2ADF172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BA72BB-A2C9-6E61-0DB1-001679C4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E7BD2A-F1A3-056D-1FFC-508552A4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5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269BB4-2957-8B35-47C0-EC915E1A4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E4C4EDB-1CC6-832F-CDB6-D278AD74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DD4B36-372D-F834-07F3-9C328847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BADC82-CCCC-6BAB-91BC-A8465C37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729D08-095D-628C-5655-2A2B21BD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5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9A21D-672F-7D8B-27E1-FE9B75CF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B91D2B-74AC-BBC0-6B97-B1B9C7DE5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E198C6-0CC3-029D-2CA4-61D4A7B6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F6A29C-F2A4-59E0-5DF5-D1C371BD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685EA-28FF-C265-5A92-5FD3139E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26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53D7A9-364A-3A42-EBF4-A1CB66AB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A998DB-DB85-B49A-B3E3-174B9813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94AECA-C106-3D83-8B8C-7DD740E8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9C67A5-C7B5-8631-FE07-53F28883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CBF023-82F7-C29E-F2EA-B2C19729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02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58A65-9264-6344-7258-1A7D096D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D2731C-7205-9B3D-F0E1-9174643AF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3A0AEA3-5D51-08D0-5802-3D157304C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8AC6E6-82FD-16D8-F59E-F1399E4A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CCA38F-0BD6-DCA3-0FCD-899EBB59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6BF105-3334-D88F-18A2-EB9A28BC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86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D893F-D568-C3EE-72E3-1F905A33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3ADEA2-E08D-24E2-FA7B-1A67339F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CBF4AA-58AE-4740-599F-8ADB7B800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D88887-18B8-7DE2-2317-CCC612AF8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AEE0A7-6F99-5440-774E-7FEC268C6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C14714-4EB0-50FB-F76E-58D62A19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4FF1CC1-F4DF-0394-41E2-ED194BAB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A07FEB-3C00-F1E7-2A5B-9EB37F1D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6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59E62-67C1-B603-F8D3-50ABEBD2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405F40-6F43-D1E0-36C7-40AB01055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A24A11-5244-0723-8FD8-872EF48A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ED8849-5C4B-D633-DC82-FB98E7A2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94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8C7BE2-90CA-E44D-75DF-9B54BDA2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6CC0DB-D95E-023B-C515-15021262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009A99C-3516-5791-9F4B-50F87247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07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2DC979-2A4F-9512-22BA-9CA3D889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F1438D-A6AD-0BAD-B867-A582FDAF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5EAE22-4A0C-7F52-1AF7-80A4DE725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7A37E2-6E52-70E7-62C5-9E79732C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3FE783-CA96-A651-4B85-BC84E8B9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CDFFE8-F4E0-B2E7-454B-494A9759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59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FA92C-E2A1-35FE-4C4E-75C08B47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0CAB54-4C0D-B647-CBBC-614811577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405ABCA-2063-1BE4-77E0-90DF91985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201341-61F8-CE0A-2CE2-2206113F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C5D42DF-E6AB-D094-87E2-C2EE202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96AA77-7669-A982-50F0-1AC2A3B9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24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2E5828F-CB8B-67B9-C428-EFFBA57B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6E173F-FF21-8A5C-0C01-D2771E0F5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06BD88-E761-B417-F61C-7D3B2C438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2E093-CD6D-4910-AEC0-BE01BC46F3F3}" type="datetimeFigureOut">
              <a:rPr lang="it-IT" smtClean="0"/>
              <a:t>27/10/2024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575F45-FA82-828F-46F8-50DCEB6E6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A3A3DF-5003-CA7F-E57F-440912D9E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DE39D-1873-47C4-A66B-A138652501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81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LILT - Campagna di prevenzione dei tumori cutanei - TFN">
            <a:extLst>
              <a:ext uri="{FF2B5EF4-FFF2-40B4-BE49-F238E27FC236}">
                <a16:creationId xmlns:a16="http://schemas.microsoft.com/office/drawing/2014/main" id="{B735123E-6035-3669-858A-7499707A0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r="4884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Rectangle 105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06C4E3-A4F4-A741-3555-58C856A4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I </a:t>
            </a:r>
            <a:r>
              <a:rPr lang="en-US" sz="5200" b="1" dirty="0" err="1"/>
              <a:t>tumori</a:t>
            </a:r>
            <a:r>
              <a:rPr lang="en-US" sz="5200" b="1" dirty="0"/>
              <a:t>  </a:t>
            </a:r>
            <a:r>
              <a:rPr lang="en-US" sz="5200" b="1" dirty="0" err="1"/>
              <a:t>delle</a:t>
            </a:r>
            <a:r>
              <a:rPr lang="en-US" sz="5200" b="1" dirty="0"/>
              <a:t> </a:t>
            </a:r>
            <a:r>
              <a:rPr lang="en-US" sz="5200" b="1" dirty="0" err="1"/>
              <a:t>pelle</a:t>
            </a:r>
            <a:endParaRPr lang="en-US" sz="5200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D6C405-7082-23AD-477E-45B706320417}"/>
              </a:ext>
            </a:extLst>
          </p:cNvPr>
          <p:cNvSpPr txBox="1"/>
          <p:nvPr/>
        </p:nvSpPr>
        <p:spPr>
          <a:xfrm>
            <a:off x="952229" y="4629234"/>
            <a:ext cx="3973386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0" lang="en-US" sz="24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Mark Carrasco, Samuele Gagliardi, Stefano Mazzuto, Michael Mongello, Frederique Perna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7910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8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339BD59-98E2-AA9D-6B2C-C96B00D7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br>
              <a:rPr lang="it-IT" sz="2500" b="1"/>
            </a:br>
            <a:r>
              <a:rPr lang="it-IT" sz="2500" b="1"/>
              <a:t>Conclusioni</a:t>
            </a:r>
            <a:br>
              <a:rPr lang="it-IT" sz="2500" b="1"/>
            </a:br>
            <a:endParaRPr lang="it-IT" sz="2500"/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C6D57D-1A03-BA9E-348A-073CA705B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800" dirty="0"/>
              <a:t>La diagnosi tempestiva dei tumori della pelle è essenziale per migliorare le possibilità di guarigione.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/>
              <a:t>Il metodo ABCDE e la dermatoscopia sono strumenti fondamentali per il rilevamento precoce.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800" dirty="0"/>
              <a:t>Se vi sono sospetti, la biopsia è la procedura chiave per confermare la diagnosi.</a:t>
            </a:r>
          </a:p>
          <a:p>
            <a:endParaRPr lang="it-IT" sz="1800" dirty="0"/>
          </a:p>
        </p:txBody>
      </p:sp>
      <p:sp>
        <p:nvSpPr>
          <p:cNvPr id="7188" name="Rectangle 718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Rectangle 718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Rectangle 719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Prevenzione dei tumori della pelle: come fare?">
            <a:extLst>
              <a:ext uri="{FF2B5EF4-FFF2-40B4-BE49-F238E27FC236}">
                <a16:creationId xmlns:a16="http://schemas.microsoft.com/office/drawing/2014/main" id="{CEF89059-CBE4-EFE0-C297-6DEB923D2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2" t="1250" r="9766"/>
          <a:stretch/>
        </p:blipFill>
        <p:spPr bwMode="auto">
          <a:xfrm>
            <a:off x="6169623" y="650494"/>
            <a:ext cx="5264247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0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0D4E4-45D2-0996-3EEF-5512E61B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it-IT" dirty="0"/>
              <a:t>Riferimenti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DBBEC5F-D6DC-4479-B5C1-5A9A4D1B4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0176" t="24539" r="27535" b="19960"/>
          <a:stretch/>
        </p:blipFill>
        <p:spPr>
          <a:xfrm>
            <a:off x="4000501" y="-22859"/>
            <a:ext cx="4914900" cy="6880859"/>
          </a:xfrm>
        </p:spPr>
      </p:pic>
    </p:spTree>
    <p:extLst>
      <p:ext uri="{BB962C8B-B14F-4D97-AF65-F5344CB8AC3E}">
        <p14:creationId xmlns:p14="http://schemas.microsoft.com/office/powerpoint/2010/main" val="166286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7F1E27-6E2D-09F1-7269-E6BE899F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Domande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E9AB51-5DC1-92EF-8AEE-FBE16E9B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266656"/>
          </a:xfrm>
        </p:spPr>
        <p:txBody>
          <a:bodyPr anchor="ctr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Quale tipo di cellule cutanee è coinvolto nello sviluppo del melanoma?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A) Cheratinociti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B) Melanociti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C) Fibroblasti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D) Adipociti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Qual è una caratteristica del metodo ABCDE per il riconoscimento del melanoma?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A) Colore uniforme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B) Bordi ben definiti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C) Evoluzione della lesione nel tempo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D) Dimensioni inferiori a 6 mm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Quale strumento diagnostico non invasivo viene utilizzato per esaminare le lesioni cutanee?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A) TAC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B) Biopsia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C) Dermatoscopia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D) Esame istologico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6404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E7F1E27-6E2D-09F1-7269-E6BE899F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Domande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E9AB51-5DC1-92EF-8AEE-FBE16E9B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61975"/>
            <a:ext cx="6906491" cy="6296024"/>
          </a:xfrm>
        </p:spPr>
        <p:txBody>
          <a:bodyPr anchor="ctr"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Quale tipo di biopsia prevede la rimozione completa della lesione sospetta?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A) Biopsia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escissionale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B) Biopsia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incisionale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C) Biopsia superficiale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D) Biopsia con ago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Cosa rappresenta la lettera "N" nel sistema TNM?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A) Numero di lesioni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B) Dimensione del tumore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C) Presenza di metastasi in altri organi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D) Coinvolgimento dei linfonodi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it-IT" sz="1800" b="1" dirty="0"/>
              <a:t>Quando viene utilizzato l'imaging (TAC, RM) nella diagnosi del melanoma?</a:t>
            </a:r>
          </a:p>
          <a:p>
            <a:pPr marL="0" indent="0">
              <a:buNone/>
            </a:pPr>
            <a:endParaRPr lang="it-IT" sz="18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800" dirty="0"/>
              <a:t>A) In ogni caso sospetto di melanoma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800" dirty="0"/>
              <a:t>B) Per lesioni di piccole dimensioni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800" dirty="0"/>
              <a:t>C) Per verificare la diffusione metastatica in casi avanzati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it-IT" sz="1800" dirty="0"/>
              <a:t>D) Per determinare il tipo di tumore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9245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1F81182-A8ED-1B7A-3BD0-6DC600AA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it-IT" sz="4000" b="1" dirty="0"/>
              <a:t>	          	INDICE</a:t>
            </a:r>
          </a:p>
        </p:txBody>
      </p:sp>
      <p:pic>
        <p:nvPicPr>
          <p:cNvPr id="6" name="Picture 5" descr="Immagine che contiene blu, Policromia, Blu elettrico, modello&#10;&#10;Descrizione generata automaticamente">
            <a:extLst>
              <a:ext uri="{FF2B5EF4-FFF2-40B4-BE49-F238E27FC236}">
                <a16:creationId xmlns:a16="http://schemas.microsoft.com/office/drawing/2014/main" id="{46F66E34-B926-1C73-923E-FE2660D5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8" r="51818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2C716C0D-FBB3-EBFA-EA7D-BFCEE18DF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428365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486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sta al microscopio di un materiale sospeso a forma di bolla con acqua al suo interno">
            <a:extLst>
              <a:ext uri="{FF2B5EF4-FFF2-40B4-BE49-F238E27FC236}">
                <a16:creationId xmlns:a16="http://schemas.microsoft.com/office/drawing/2014/main" id="{589B6806-1D8F-51CE-2DD2-5918E584C8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FFC6B6-DC59-0392-E382-EC615AF4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1975" cy="1899912"/>
          </a:xfrm>
        </p:spPr>
        <p:txBody>
          <a:bodyPr>
            <a:normAutofit/>
          </a:bodyPr>
          <a:lstStyle/>
          <a:p>
            <a:r>
              <a:rPr lang="it-IT" sz="3600" b="1" dirty="0"/>
              <a:t>Diagnosi dei tumori della pelle</a:t>
            </a:r>
            <a:br>
              <a:rPr lang="it-IT" sz="3700" b="1" dirty="0"/>
            </a:br>
            <a:endParaRPr lang="it-IT" sz="37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E97940-D5D5-0885-50D5-3136CEBA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La diagnosi precoce dei tumori della pelle è fondamentale per migliorare le probabilità di successo del trattamento.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I tumori della pelle possono presentarsi in vari modi, e riconoscerne i segnali è cruciale per una diagnosi tempestiva.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1128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C36BDE-CBAC-BDCB-4477-52FB8D5155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306" r="25433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DF970B6-F2EA-1A26-6BB0-DBD2A3B9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7" y="407987"/>
            <a:ext cx="6145877" cy="1325563"/>
          </a:xfrm>
        </p:spPr>
        <p:txBody>
          <a:bodyPr>
            <a:normAutofit/>
          </a:bodyPr>
          <a:lstStyle/>
          <a:p>
            <a:r>
              <a:rPr lang="it-IT" sz="3600" b="1" dirty="0"/>
              <a:t>Segnali e sintomi di allarme</a:t>
            </a:r>
          </a:p>
        </p:txBody>
      </p:sp>
      <p:graphicFrame>
        <p:nvGraphicFramePr>
          <p:cNvPr id="11" name="Segnaposto contenuto 2">
            <a:extLst>
              <a:ext uri="{FF2B5EF4-FFF2-40B4-BE49-F238E27FC236}">
                <a16:creationId xmlns:a16="http://schemas.microsoft.com/office/drawing/2014/main" id="{940B8438-89DB-B7B3-23B7-D48C437E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154711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50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7" name="Arc 2056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B6E67C-7100-11CA-40F3-9E21D30E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it-IT" sz="3600" b="1" dirty="0"/>
              <a:t>Il Melanoma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Melanoma della pelle: immagini, foto, sintomi e metastasi">
            <a:extLst>
              <a:ext uri="{FF2B5EF4-FFF2-40B4-BE49-F238E27FC236}">
                <a16:creationId xmlns:a16="http://schemas.microsoft.com/office/drawing/2014/main" id="{E20A1DDF-0AB3-7887-13D3-264210513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r="9780"/>
          <a:stretch/>
        </p:blipFill>
        <p:spPr bwMode="auto">
          <a:xfrm>
            <a:off x="703182" y="1790763"/>
            <a:ext cx="4777381" cy="310672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DE9E7B-1435-9FD3-F203-B89C43A8F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495425"/>
            <a:ext cx="5458838" cy="512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Il </a:t>
            </a:r>
            <a:r>
              <a:rPr lang="it-IT" sz="2000" b="1" dirty="0"/>
              <a:t>melanoma</a:t>
            </a:r>
            <a:r>
              <a:rPr lang="it-IT" sz="2000" dirty="0"/>
              <a:t> è un tipo di tumore maligno che si sviluppa dalle cellule della pelle chiamate </a:t>
            </a:r>
            <a:r>
              <a:rPr lang="it-IT" sz="2000" b="1" dirty="0"/>
              <a:t>melanociti</a:t>
            </a:r>
            <a:r>
              <a:rPr lang="it-IT" sz="2000" dirty="0"/>
              <a:t>, le quali sono responsabili della produzione di melanina.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/>
              <a:t>Caratteristiche del Melanoma:</a:t>
            </a:r>
          </a:p>
          <a:p>
            <a:pPr marL="0" indent="0">
              <a:buNone/>
            </a:pPr>
            <a:r>
              <a:rPr lang="it-IT" sz="2000" b="1" dirty="0"/>
              <a:t>Pericolosità</a:t>
            </a:r>
            <a:r>
              <a:rPr lang="it-IT" sz="2000" dirty="0"/>
              <a:t>: Il melanoma è il tipo di tumore cutaneo più aggressivo e potenzialmente mortale se non diagnosticato e trattato precocemente. </a:t>
            </a:r>
          </a:p>
          <a:p>
            <a:pPr marL="0" indent="0">
              <a:buNone/>
            </a:pPr>
            <a:r>
              <a:rPr lang="it-IT" sz="2000" b="1" dirty="0"/>
              <a:t>Aspetto</a:t>
            </a:r>
            <a:r>
              <a:rPr lang="it-IT" sz="2000" dirty="0"/>
              <a:t>: Il melanoma spesso si presenta come un nuovo neo o come una modifica di un neo preesistente. Spesso ha una forma asimmetrica, bordi irregolari, colori variabili (nero, marrone, rosso, blu o bianco) e un diametro che aumenta nel tempo. 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53881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7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Arc 308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205BD09-E2D6-2189-716C-3FDED717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52" y="440988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it-IT" sz="4000" b="1" dirty="0"/>
              <a:t>Il metodo ABCDE per i Melanomi</a:t>
            </a:r>
            <a:br>
              <a:rPr lang="it-IT" sz="2800" b="1" dirty="0"/>
            </a:b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AA4FAB-F848-7EF9-2F33-CE37150E5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53" y="1805056"/>
            <a:ext cx="6315648" cy="5052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Strumento utile per il riconoscimento dei melanomi: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A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– Asimmetria</a:t>
            </a:r>
            <a:r>
              <a:rPr lang="it-IT" sz="2000" dirty="0"/>
              <a:t>: metà del neo non corrisponde all'altra.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B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– Bordi</a:t>
            </a:r>
            <a:r>
              <a:rPr lang="it-IT" sz="2000" dirty="0"/>
              <a:t>: irregolari, frastagliati o sfumati.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C</a:t>
            </a:r>
            <a:r>
              <a:rPr lang="it-IT" sz="2000" dirty="0">
                <a:solidFill>
                  <a:srgbClr val="FF0000"/>
                </a:solidFill>
              </a:rPr>
              <a:t> – Colore</a:t>
            </a:r>
            <a:r>
              <a:rPr lang="it-IT" sz="2000" dirty="0"/>
              <a:t>: presenza di più colori (nero, marrone, rosso, bianco, blu).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D</a:t>
            </a:r>
            <a:r>
              <a:rPr lang="it-IT" sz="2000" dirty="0">
                <a:solidFill>
                  <a:srgbClr val="FF0000"/>
                </a:solidFill>
              </a:rPr>
              <a:t> – Diametro</a:t>
            </a:r>
            <a:r>
              <a:rPr lang="it-IT" sz="2000" dirty="0"/>
              <a:t>: superiore ai 6 mm.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FF0000"/>
                </a:solidFill>
              </a:rPr>
              <a:t>E</a:t>
            </a:r>
            <a:r>
              <a:rPr lang="it-IT" sz="2000" dirty="0">
                <a:solidFill>
                  <a:srgbClr val="FF0000"/>
                </a:solidFill>
              </a:rPr>
              <a:t> – Evoluzione</a:t>
            </a:r>
            <a:r>
              <a:rPr lang="it-IT" sz="2000" dirty="0"/>
              <a:t>: cambiamento nel tempo di dimensione, forma, colore o sintomi (come prurito o sanguinamento).</a:t>
            </a:r>
          </a:p>
          <a:p>
            <a:endParaRPr lang="it-IT" sz="1400" dirty="0"/>
          </a:p>
        </p:txBody>
      </p:sp>
      <p:pic>
        <p:nvPicPr>
          <p:cNvPr id="3074" name="Picture 2" descr="Pericolo melanoma - Regola ABCDE - Politerapica">
            <a:extLst>
              <a:ext uri="{FF2B5EF4-FFF2-40B4-BE49-F238E27FC236}">
                <a16:creationId xmlns:a16="http://schemas.microsoft.com/office/drawing/2014/main" id="{51B3C41A-6C27-D0C4-B1C8-E3122D87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573150"/>
            <a:ext cx="4777381" cy="553899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4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B313C9-E532-AC92-5CF3-CFBD933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 fontScale="90000"/>
          </a:bodyPr>
          <a:lstStyle/>
          <a:p>
            <a:br>
              <a:rPr lang="it-IT" sz="2800" b="1" dirty="0"/>
            </a:br>
            <a:r>
              <a:rPr lang="it-IT" sz="4000" b="1" dirty="0"/>
              <a:t>Metodi diagnostici</a:t>
            </a:r>
            <a:br>
              <a:rPr lang="it-IT" sz="2800" b="1" dirty="0"/>
            </a:b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C90406-A95E-444A-149F-58EDF117E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5048462"/>
          </a:xfrm>
        </p:spPr>
        <p:txBody>
          <a:bodyPr>
            <a:normAutofit lnSpcReduction="10000"/>
          </a:bodyPr>
          <a:lstStyle/>
          <a:p>
            <a:r>
              <a:rPr lang="it-IT" sz="2000" b="1" dirty="0"/>
              <a:t>Dermatoscopia</a:t>
            </a:r>
          </a:p>
          <a:p>
            <a:pPr lvl="1"/>
            <a:r>
              <a:rPr lang="it-IT" sz="2000" dirty="0"/>
              <a:t>Strumento non invasivo utilizzato per esaminare le lesioni cutanee in dettaglio.</a:t>
            </a:r>
          </a:p>
          <a:p>
            <a:pPr lvl="1"/>
            <a:r>
              <a:rPr lang="it-IT" sz="2000" dirty="0"/>
              <a:t>Permette una migliore visualizzazione delle strutture sotto la superficie della pelle.</a:t>
            </a:r>
          </a:p>
          <a:p>
            <a:pPr lvl="1"/>
            <a:endParaRPr lang="it-IT" sz="2000" dirty="0"/>
          </a:p>
          <a:p>
            <a:r>
              <a:rPr lang="it-IT" sz="2000" b="1" dirty="0"/>
              <a:t>Biopsia</a:t>
            </a:r>
          </a:p>
          <a:p>
            <a:pPr lvl="1"/>
            <a:r>
              <a:rPr lang="it-IT" sz="2000" dirty="0"/>
              <a:t>Esame del tessuto prelevato da una lesione sospetta.</a:t>
            </a:r>
          </a:p>
          <a:p>
            <a:pPr lvl="1"/>
            <a:r>
              <a:rPr lang="it-IT" sz="2000" dirty="0"/>
              <a:t>Conferma la diagnosi e identifica il tipo specifico di tumore.</a:t>
            </a:r>
            <a:endParaRPr lang="it-IT" sz="2000" b="1" dirty="0"/>
          </a:p>
          <a:p>
            <a:pPr lvl="1"/>
            <a:r>
              <a:rPr lang="it-IT" sz="2000" b="1" dirty="0"/>
              <a:t>Biopsia </a:t>
            </a:r>
            <a:r>
              <a:rPr lang="it-IT" sz="2000" b="1" dirty="0" err="1"/>
              <a:t>escissionale</a:t>
            </a:r>
            <a:r>
              <a:rPr lang="it-IT" sz="2000" b="1" dirty="0"/>
              <a:t>: </a:t>
            </a:r>
          </a:p>
          <a:p>
            <a:pPr lvl="2"/>
            <a:r>
              <a:rPr lang="it-IT" dirty="0"/>
              <a:t>rimozione completa della lesione.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b="1" dirty="0"/>
              <a:t>Biopsia </a:t>
            </a:r>
            <a:r>
              <a:rPr lang="it-IT" sz="2000" b="1" dirty="0" err="1"/>
              <a:t>incisionale</a:t>
            </a:r>
            <a:r>
              <a:rPr lang="it-IT" sz="2000" dirty="0"/>
              <a:t>: </a:t>
            </a:r>
          </a:p>
          <a:p>
            <a:pPr marL="1200150" lvl="2" indent="-285750"/>
            <a:r>
              <a:rPr lang="it-IT" dirty="0"/>
              <a:t>rimozione di una parte della lesione.</a:t>
            </a:r>
          </a:p>
          <a:p>
            <a:endParaRPr lang="it-IT" sz="1100" dirty="0"/>
          </a:p>
        </p:txBody>
      </p:sp>
      <p:pic>
        <p:nvPicPr>
          <p:cNvPr id="4102" name="Picture 6" descr="Tumori della pelle: prevenzione per le categorie a rischio • NCF">
            <a:extLst>
              <a:ext uri="{FF2B5EF4-FFF2-40B4-BE49-F238E27FC236}">
                <a16:creationId xmlns:a16="http://schemas.microsoft.com/office/drawing/2014/main" id="{5FAEE108-DC84-79A0-89E6-0153703F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r="14296" b="-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64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Risonanza Magnetica - Tomografia Assiale - Artemisia Lab">
            <a:extLst>
              <a:ext uri="{FF2B5EF4-FFF2-40B4-BE49-F238E27FC236}">
                <a16:creationId xmlns:a16="http://schemas.microsoft.com/office/drawing/2014/main" id="{CBC2229D-6534-095F-4CB4-7A9E242B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19FF82-3196-7285-CE14-C472E658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1625" cy="1899912"/>
          </a:xfrm>
        </p:spPr>
        <p:txBody>
          <a:bodyPr>
            <a:normAutofit/>
          </a:bodyPr>
          <a:lstStyle/>
          <a:p>
            <a:br>
              <a:rPr lang="it-IT" sz="3600" b="1" dirty="0"/>
            </a:br>
            <a:r>
              <a:rPr lang="it-IT" sz="3600" b="1" dirty="0"/>
              <a:t>Altri esami diagnostici</a:t>
            </a:r>
            <a:br>
              <a:rPr lang="it-IT" sz="3600" b="1" dirty="0"/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47BACE-76C0-3D03-AF31-77F26FB9C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Esame istologico</a:t>
            </a:r>
            <a:r>
              <a:rPr lang="it-IT" sz="2000" dirty="0"/>
              <a:t>: analisi microscopica del campione prelevato per determinare la presenza di cellule tumorali.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Imaging (TAC, RM)</a:t>
            </a:r>
            <a:r>
              <a:rPr lang="it-IT" sz="2000" dirty="0"/>
              <a:t>: usato in casi di melanoma avanzato per verificare la diffusione metastatica.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9188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1" name="Rectangle 617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74C254D-E6E9-3BE3-6E23-97DA5990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9" y="1459148"/>
            <a:ext cx="5570221" cy="1087819"/>
          </a:xfrm>
        </p:spPr>
        <p:txBody>
          <a:bodyPr anchor="b">
            <a:noAutofit/>
          </a:bodyPr>
          <a:lstStyle/>
          <a:p>
            <a:r>
              <a:rPr lang="it-IT" sz="3600" b="1"/>
              <a:t>Classificazione e stadiazione</a:t>
            </a:r>
            <a:br>
              <a:rPr lang="it-IT" sz="3600" b="1"/>
            </a:br>
            <a:endParaRPr lang="it-IT" sz="3600" dirty="0"/>
          </a:p>
        </p:txBody>
      </p:sp>
      <p:sp>
        <p:nvSpPr>
          <p:cNvPr id="6173" name="Rectangle 61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75" name="Rectangle 61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ACD61B-8D8F-A6C4-C384-4B373A296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800" dirty="0"/>
              <a:t>Una volta diagnosticato il tumore, è importante determinarne lo stadio per pianificare il trattamento.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1800" b="1" dirty="0"/>
              <a:t>TNM system</a:t>
            </a:r>
            <a:r>
              <a:rPr lang="it-IT" sz="1800" dirty="0"/>
              <a:t> (Tumore-Nodo-Metastasi):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T (Tumore)</a:t>
            </a:r>
            <a:r>
              <a:rPr lang="it-IT" sz="1800" dirty="0"/>
              <a:t>: Dimensione e spessore del tumore.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N (Nodo)</a:t>
            </a:r>
            <a:r>
              <a:rPr lang="it-IT" sz="1800" dirty="0"/>
              <a:t>: Coinvolgimento dei linfonodi.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b="1" dirty="0"/>
              <a:t>M (Metastasi)</a:t>
            </a:r>
            <a:r>
              <a:rPr lang="it-IT" sz="1800" dirty="0"/>
              <a:t>: Presenza di metastasi in altri organi.</a:t>
            </a:r>
          </a:p>
          <a:p>
            <a:endParaRPr lang="it-IT" sz="1800" dirty="0"/>
          </a:p>
        </p:txBody>
      </p:sp>
      <p:pic>
        <p:nvPicPr>
          <p:cNvPr id="1026" name="Picture 2" descr="Vettoriale Stock stages of melanoma. The TNM Classification of Malignant  Tumors | Adobe Stock">
            <a:extLst>
              <a:ext uri="{FF2B5EF4-FFF2-40B4-BE49-F238E27FC236}">
                <a16:creationId xmlns:a16="http://schemas.microsoft.com/office/drawing/2014/main" id="{76D90104-364D-94FF-C658-F8255CB0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7" y="1183679"/>
            <a:ext cx="6642961" cy="44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23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764</Words>
  <Application>Microsoft Office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di Office</vt:lpstr>
      <vt:lpstr>I tumori  delle pelle</vt:lpstr>
      <vt:lpstr>            INDICE</vt:lpstr>
      <vt:lpstr>Diagnosi dei tumori della pelle </vt:lpstr>
      <vt:lpstr>Segnali e sintomi di allarme</vt:lpstr>
      <vt:lpstr>Il Melanoma</vt:lpstr>
      <vt:lpstr>Il metodo ABCDE per i Melanomi </vt:lpstr>
      <vt:lpstr> Metodi diagnostici </vt:lpstr>
      <vt:lpstr> Altri esami diagnostici </vt:lpstr>
      <vt:lpstr>Classificazione e stadiazione </vt:lpstr>
      <vt:lpstr> Conclusioni </vt:lpstr>
      <vt:lpstr>Riferimenti</vt:lpstr>
      <vt:lpstr>Domande</vt:lpstr>
      <vt:lpstr>Domande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Samuele Gagliardi</dc:creator>
  <cp:lastModifiedBy>Mauro Francesco Gagliardi</cp:lastModifiedBy>
  <cp:revision>7</cp:revision>
  <dcterms:created xsi:type="dcterms:W3CDTF">2024-10-18T16:35:34Z</dcterms:created>
  <dcterms:modified xsi:type="dcterms:W3CDTF">2024-10-27T19:00:55Z</dcterms:modified>
</cp:coreProperties>
</file>